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2.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xml" ContentType="application/vnd.openxmlformats-officedocument.presentationml.notesSlide+xml"/>
  <Override PartName="/ppt/tags/tag39.xml" ContentType="application/vnd.openxmlformats-officedocument.presentationml.tags+xml"/>
  <Override PartName="/ppt/notesSlides/notesSlide3.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4.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2.xml" ContentType="application/vnd.openxmlformats-officedocument.presentationml.tags+xml"/>
  <Override PartName="/ppt/tags/tag5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5.xml" ContentType="application/vnd.openxmlformats-officedocument.presentationml.tags+xml"/>
  <Override PartName="/ppt/notesSlides/notesSlide7.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6"/>
  </p:notesMasterIdLst>
  <p:sldIdLst>
    <p:sldId id="256" r:id="rId2"/>
    <p:sldId id="602" r:id="rId3"/>
    <p:sldId id="740" r:id="rId4"/>
    <p:sldId id="682" r:id="rId5"/>
    <p:sldId id="741" r:id="rId6"/>
    <p:sldId id="675" r:id="rId7"/>
    <p:sldId id="676" r:id="rId8"/>
    <p:sldId id="677" r:id="rId9"/>
    <p:sldId id="678" r:id="rId10"/>
    <p:sldId id="679" r:id="rId11"/>
    <p:sldId id="680" r:id="rId12"/>
    <p:sldId id="681" r:id="rId13"/>
    <p:sldId id="739" r:id="rId14"/>
    <p:sldId id="735" r:id="rId15"/>
    <p:sldId id="737" r:id="rId16"/>
    <p:sldId id="674" r:id="rId17"/>
    <p:sldId id="683" r:id="rId18"/>
    <p:sldId id="736" r:id="rId19"/>
    <p:sldId id="722" r:id="rId20"/>
    <p:sldId id="723" r:id="rId21"/>
    <p:sldId id="724" r:id="rId22"/>
    <p:sldId id="725" r:id="rId23"/>
    <p:sldId id="726" r:id="rId24"/>
    <p:sldId id="727" r:id="rId25"/>
    <p:sldId id="728" r:id="rId26"/>
    <p:sldId id="729" r:id="rId27"/>
    <p:sldId id="742" r:id="rId28"/>
    <p:sldId id="721" r:id="rId29"/>
    <p:sldId id="743" r:id="rId30"/>
    <p:sldId id="684" r:id="rId31"/>
    <p:sldId id="685" r:id="rId32"/>
    <p:sldId id="686" r:id="rId33"/>
    <p:sldId id="687" r:id="rId34"/>
    <p:sldId id="688" r:id="rId35"/>
    <p:sldId id="689" r:id="rId36"/>
    <p:sldId id="690" r:id="rId37"/>
    <p:sldId id="744" r:id="rId38"/>
    <p:sldId id="691" r:id="rId39"/>
    <p:sldId id="747" r:id="rId40"/>
    <p:sldId id="692" r:id="rId41"/>
    <p:sldId id="693" r:id="rId42"/>
    <p:sldId id="694" r:id="rId43"/>
    <p:sldId id="695" r:id="rId44"/>
    <p:sldId id="696" r:id="rId45"/>
    <p:sldId id="697" r:id="rId46"/>
    <p:sldId id="698" r:id="rId47"/>
    <p:sldId id="699" r:id="rId48"/>
    <p:sldId id="701" r:id="rId49"/>
    <p:sldId id="702" r:id="rId50"/>
    <p:sldId id="703" r:id="rId51"/>
    <p:sldId id="704" r:id="rId52"/>
    <p:sldId id="705" r:id="rId53"/>
    <p:sldId id="706" r:id="rId54"/>
    <p:sldId id="707" r:id="rId55"/>
    <p:sldId id="708" r:id="rId56"/>
    <p:sldId id="709" r:id="rId57"/>
    <p:sldId id="710" r:id="rId58"/>
    <p:sldId id="711" r:id="rId59"/>
    <p:sldId id="712" r:id="rId60"/>
    <p:sldId id="713" r:id="rId61"/>
    <p:sldId id="714" r:id="rId62"/>
    <p:sldId id="715" r:id="rId63"/>
    <p:sldId id="716" r:id="rId64"/>
    <p:sldId id="717" r:id="rId65"/>
    <p:sldId id="718" r:id="rId66"/>
    <p:sldId id="719" r:id="rId67"/>
    <p:sldId id="720" r:id="rId68"/>
    <p:sldId id="748" r:id="rId69"/>
    <p:sldId id="730" r:id="rId70"/>
    <p:sldId id="731" r:id="rId71"/>
    <p:sldId id="733" r:id="rId72"/>
    <p:sldId id="732" r:id="rId73"/>
    <p:sldId id="734" r:id="rId74"/>
    <p:sldId id="261" r:id="rId75"/>
  </p:sldIdLst>
  <p:sldSz cx="12192000" cy="6858000"/>
  <p:notesSz cx="6735763" cy="9866313"/>
  <p:custDataLst>
    <p:tags r:id="rId7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B831"/>
    <a:srgbClr val="FFBB31"/>
    <a:srgbClr val="3FA9F5"/>
    <a:srgbClr val="49BDFF"/>
    <a:srgbClr val="006CFF"/>
    <a:srgbClr val="0097E0"/>
    <a:srgbClr val="D9D9D9"/>
    <a:srgbClr val="DCDCD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59" autoAdjust="0"/>
    <p:restoredTop sz="94660"/>
  </p:normalViewPr>
  <p:slideViewPr>
    <p:cSldViewPr snapToGrid="0">
      <p:cViewPr>
        <p:scale>
          <a:sx n="75" d="100"/>
          <a:sy n="75" d="100"/>
        </p:scale>
        <p:origin x="-332" y="240"/>
      </p:cViewPr>
      <p:guideLst>
        <p:guide orient="horz" pos="2160"/>
        <p:guide pos="3840"/>
      </p:guideLst>
    </p:cSldViewPr>
  </p:slideViewPr>
  <p:notesTextViewPr>
    <p:cViewPr>
      <p:scale>
        <a:sx n="3" d="2"/>
        <a:sy n="3" d="2"/>
      </p:scale>
      <p:origin x="0" y="0"/>
    </p:cViewPr>
  </p:notesTextViewPr>
  <p:sorterViewPr>
    <p:cViewPr>
      <p:scale>
        <a:sx n="80" d="100"/>
        <a:sy n="80" d="100"/>
      </p:scale>
      <p:origin x="0" y="0"/>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AEDA95-FE93-284E-A778-9869F4EBA301}"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zh-CN" altLang="en-US"/>
        </a:p>
      </dgm:t>
    </dgm:pt>
    <dgm:pt modelId="{A0DCC1FA-7163-354C-9193-2DC232B6F73C}">
      <dgm:prSet phldrT="[文本]"/>
      <dgm:spPr/>
      <dgm:t>
        <a:bodyPr/>
        <a:lstStyle/>
        <a:p>
          <a:r>
            <a:rPr lang="zh-CN" altLang="en-US" dirty="0"/>
            <a:t>事件制造热点</a:t>
          </a:r>
        </a:p>
      </dgm:t>
    </dgm:pt>
    <dgm:pt modelId="{89F64D4C-0C4A-0B4C-AC26-BC8285929FB2}" type="parTrans" cxnId="{25179664-1DC7-6844-8486-A8C415269258}">
      <dgm:prSet/>
      <dgm:spPr/>
      <dgm:t>
        <a:bodyPr/>
        <a:lstStyle/>
        <a:p>
          <a:endParaRPr lang="zh-CN" altLang="en-US"/>
        </a:p>
      </dgm:t>
    </dgm:pt>
    <dgm:pt modelId="{5C04A101-7BC4-2E4D-B5BC-BBF60509F772}" type="sibTrans" cxnId="{25179664-1DC7-6844-8486-A8C415269258}">
      <dgm:prSet/>
      <dgm:spPr/>
      <dgm:t>
        <a:bodyPr/>
        <a:lstStyle/>
        <a:p>
          <a:endParaRPr lang="zh-CN" altLang="en-US"/>
        </a:p>
      </dgm:t>
    </dgm:pt>
    <dgm:pt modelId="{23469622-5A2C-8745-BFEB-C41C29F99146}">
      <dgm:prSet phldrT="[文本]" custT="1"/>
      <dgm:spPr/>
      <dgm:t>
        <a:bodyPr/>
        <a:lstStyle/>
        <a:p>
          <a:r>
            <a:rPr lang="zh-CN" altLang="en-US" sz="1000" dirty="0"/>
            <a:t>四季论坛、对外参会</a:t>
          </a:r>
        </a:p>
      </dgm:t>
    </dgm:pt>
    <dgm:pt modelId="{17180C35-7A4D-FB40-BBE6-ADDE15EBC36D}" type="parTrans" cxnId="{4B16BF55-228C-3840-872A-1D1B675BCECD}">
      <dgm:prSet/>
      <dgm:spPr/>
      <dgm:t>
        <a:bodyPr/>
        <a:lstStyle/>
        <a:p>
          <a:endParaRPr lang="zh-CN" altLang="en-US"/>
        </a:p>
      </dgm:t>
    </dgm:pt>
    <dgm:pt modelId="{44720971-DF2A-994C-B7DA-AC8DB718271E}" type="sibTrans" cxnId="{4B16BF55-228C-3840-872A-1D1B675BCECD}">
      <dgm:prSet/>
      <dgm:spPr/>
      <dgm:t>
        <a:bodyPr/>
        <a:lstStyle/>
        <a:p>
          <a:endParaRPr lang="zh-CN" altLang="en-US"/>
        </a:p>
      </dgm:t>
    </dgm:pt>
    <dgm:pt modelId="{7FDB202F-F426-2144-B7E8-B32DF85A607C}">
      <dgm:prSet phldrT="[文本]"/>
      <dgm:spPr/>
      <dgm:t>
        <a:bodyPr/>
        <a:lstStyle/>
        <a:p>
          <a:r>
            <a:rPr lang="zh-CN" altLang="en-US" dirty="0"/>
            <a:t>常规宣传</a:t>
          </a:r>
          <a:r>
            <a:rPr lang="en-US" altLang="zh-CN" dirty="0"/>
            <a:t>+</a:t>
          </a:r>
          <a:r>
            <a:rPr lang="zh-CN" altLang="en-US" dirty="0"/>
            <a:t>社区运营补充事件间隙</a:t>
          </a:r>
        </a:p>
      </dgm:t>
    </dgm:pt>
    <dgm:pt modelId="{078E95B9-42F3-8146-B3B6-712B8B32B344}" type="parTrans" cxnId="{58AADDF7-6371-F44E-98DC-D9E62E7593D0}">
      <dgm:prSet/>
      <dgm:spPr/>
      <dgm:t>
        <a:bodyPr/>
        <a:lstStyle/>
        <a:p>
          <a:endParaRPr lang="zh-CN" altLang="en-US"/>
        </a:p>
      </dgm:t>
    </dgm:pt>
    <dgm:pt modelId="{100D1F6F-2B77-0140-93D1-5B8F2F8D45CC}" type="sibTrans" cxnId="{58AADDF7-6371-F44E-98DC-D9E62E7593D0}">
      <dgm:prSet/>
      <dgm:spPr/>
      <dgm:t>
        <a:bodyPr/>
        <a:lstStyle/>
        <a:p>
          <a:endParaRPr lang="zh-CN" altLang="en-US"/>
        </a:p>
      </dgm:t>
    </dgm:pt>
    <dgm:pt modelId="{D962160B-485B-9848-BDFF-555269E0211E}">
      <dgm:prSet phldrT="[文本]" custT="1"/>
      <dgm:spPr/>
      <dgm:t>
        <a:bodyPr/>
        <a:lstStyle/>
        <a:p>
          <a:r>
            <a:rPr lang="zh-CN" altLang="en-US" sz="1000" dirty="0"/>
            <a:t>深度解读文章</a:t>
          </a:r>
        </a:p>
      </dgm:t>
    </dgm:pt>
    <dgm:pt modelId="{5EF50B43-15BB-AF4B-9130-434ABA864FE8}" type="parTrans" cxnId="{7BC9A62D-F7E4-364D-A039-29B28275F5B6}">
      <dgm:prSet/>
      <dgm:spPr/>
      <dgm:t>
        <a:bodyPr/>
        <a:lstStyle/>
        <a:p>
          <a:endParaRPr lang="zh-CN" altLang="en-US"/>
        </a:p>
      </dgm:t>
    </dgm:pt>
    <dgm:pt modelId="{C720F4AC-221B-4B4B-B460-027CC5E79FB2}" type="sibTrans" cxnId="{7BC9A62D-F7E4-364D-A039-29B28275F5B6}">
      <dgm:prSet/>
      <dgm:spPr/>
      <dgm:t>
        <a:bodyPr/>
        <a:lstStyle/>
        <a:p>
          <a:endParaRPr lang="zh-CN" altLang="en-US"/>
        </a:p>
      </dgm:t>
    </dgm:pt>
    <dgm:pt modelId="{66206D32-312A-324A-928B-25978E6FFB78}">
      <dgm:prSet phldrT="[文本]" custT="1"/>
      <dgm:spPr/>
      <dgm:t>
        <a:bodyPr/>
        <a:lstStyle/>
        <a:p>
          <a:r>
            <a:rPr lang="zh-CN" altLang="en-US" sz="1000" dirty="0"/>
            <a:t>新闻</a:t>
          </a:r>
        </a:p>
      </dgm:t>
    </dgm:pt>
    <dgm:pt modelId="{54B3D430-9F00-F648-803C-643C42AD67B0}" type="parTrans" cxnId="{1E169F23-7936-6F44-83FE-1999AFCACDA4}">
      <dgm:prSet/>
      <dgm:spPr/>
      <dgm:t>
        <a:bodyPr/>
        <a:lstStyle/>
        <a:p>
          <a:endParaRPr lang="zh-CN" altLang="en-US"/>
        </a:p>
      </dgm:t>
    </dgm:pt>
    <dgm:pt modelId="{5FD360F5-83E1-9448-8504-7BCA1481C87D}" type="sibTrans" cxnId="{1E169F23-7936-6F44-83FE-1999AFCACDA4}">
      <dgm:prSet/>
      <dgm:spPr/>
      <dgm:t>
        <a:bodyPr/>
        <a:lstStyle/>
        <a:p>
          <a:endParaRPr lang="zh-CN" altLang="en-US"/>
        </a:p>
      </dgm:t>
    </dgm:pt>
    <dgm:pt modelId="{8CDCA3BA-345D-F44F-B0E2-B430C1BFE5FA}">
      <dgm:prSet phldrT="[文本]"/>
      <dgm:spPr/>
      <dgm:t>
        <a:bodyPr/>
        <a:lstStyle/>
        <a:p>
          <a:r>
            <a:rPr lang="zh-CN" altLang="en-US" dirty="0"/>
            <a:t>现阶段优选宣传对象</a:t>
          </a:r>
        </a:p>
      </dgm:t>
    </dgm:pt>
    <dgm:pt modelId="{0A41913D-E3BD-E140-9F34-D924CF7EC34E}" type="parTrans" cxnId="{867D7ADB-BC86-F244-9AC6-0C4AD93CE438}">
      <dgm:prSet/>
      <dgm:spPr/>
      <dgm:t>
        <a:bodyPr/>
        <a:lstStyle/>
        <a:p>
          <a:endParaRPr lang="zh-CN" altLang="en-US"/>
        </a:p>
      </dgm:t>
    </dgm:pt>
    <dgm:pt modelId="{002D83C1-47FB-CB49-91A3-E2FA0D99F76A}" type="sibTrans" cxnId="{867D7ADB-BC86-F244-9AC6-0C4AD93CE438}">
      <dgm:prSet/>
      <dgm:spPr/>
      <dgm:t>
        <a:bodyPr/>
        <a:lstStyle/>
        <a:p>
          <a:endParaRPr lang="zh-CN" altLang="en-US"/>
        </a:p>
      </dgm:t>
    </dgm:pt>
    <dgm:pt modelId="{B3050764-E4EE-1B45-9028-20CD750CA7AA}">
      <dgm:prSet phldrT="[文本]" custT="1"/>
      <dgm:spPr/>
      <dgm:t>
        <a:bodyPr/>
        <a:lstStyle/>
        <a:p>
          <a:r>
            <a:rPr lang="zh-CN" altLang="en-US" sz="1000" dirty="0"/>
            <a:t>产业对象：央企、地方国企、地方政府</a:t>
          </a:r>
        </a:p>
      </dgm:t>
    </dgm:pt>
    <dgm:pt modelId="{3FFE04A1-5240-F549-BBFF-44D9EFF15E85}" type="parTrans" cxnId="{FA41C77A-EBB1-0447-8FAB-E48B2000F36B}">
      <dgm:prSet/>
      <dgm:spPr/>
      <dgm:t>
        <a:bodyPr/>
        <a:lstStyle/>
        <a:p>
          <a:endParaRPr lang="zh-CN" altLang="en-US"/>
        </a:p>
      </dgm:t>
    </dgm:pt>
    <dgm:pt modelId="{8E4289A9-5F55-964E-84F2-E69409BA0595}" type="sibTrans" cxnId="{FA41C77A-EBB1-0447-8FAB-E48B2000F36B}">
      <dgm:prSet/>
      <dgm:spPr/>
      <dgm:t>
        <a:bodyPr/>
        <a:lstStyle/>
        <a:p>
          <a:endParaRPr lang="zh-CN" altLang="en-US"/>
        </a:p>
      </dgm:t>
    </dgm:pt>
    <dgm:pt modelId="{3E84D842-2DA2-EC43-B719-AACFBD977C87}">
      <dgm:prSet phldrT="[文本]" custT="1"/>
      <dgm:spPr/>
      <dgm:t>
        <a:bodyPr/>
        <a:lstStyle/>
        <a:p>
          <a:r>
            <a:rPr lang="zh-CN" altLang="en-US" sz="1000" dirty="0"/>
            <a:t>常规会议：会员大会、理事会、战略顾问委员会会议、专家委员会会议</a:t>
          </a:r>
        </a:p>
      </dgm:t>
    </dgm:pt>
    <dgm:pt modelId="{5F07881D-8000-E14A-A645-9E00C82F026F}" type="sibTrans" cxnId="{95DDB2B2-61D0-4941-AC5A-707054E1DE60}">
      <dgm:prSet/>
      <dgm:spPr/>
      <dgm:t>
        <a:bodyPr/>
        <a:lstStyle/>
        <a:p>
          <a:endParaRPr lang="zh-CN" altLang="en-US"/>
        </a:p>
      </dgm:t>
    </dgm:pt>
    <dgm:pt modelId="{878FD211-C509-E548-A25A-858C8D5ABC85}" type="parTrans" cxnId="{95DDB2B2-61D0-4941-AC5A-707054E1DE60}">
      <dgm:prSet/>
      <dgm:spPr/>
      <dgm:t>
        <a:bodyPr/>
        <a:lstStyle/>
        <a:p>
          <a:endParaRPr lang="zh-CN" altLang="en-US"/>
        </a:p>
      </dgm:t>
    </dgm:pt>
    <dgm:pt modelId="{8CAE017A-044D-D041-B814-16FAFEC4A6D6}">
      <dgm:prSet phldrT="[文本]" custT="1"/>
      <dgm:spPr/>
      <dgm:t>
        <a:bodyPr/>
        <a:lstStyle/>
        <a:p>
          <a:r>
            <a:rPr lang="zh-CN" altLang="en-US" sz="1000" dirty="0"/>
            <a:t>联盟制度</a:t>
          </a:r>
        </a:p>
      </dgm:t>
    </dgm:pt>
    <dgm:pt modelId="{2B7E4606-D554-334B-94E2-2DF202122783}" type="parTrans" cxnId="{11E9EC03-3ABC-9346-81B1-95CD8B63B65E}">
      <dgm:prSet/>
      <dgm:spPr/>
      <dgm:t>
        <a:bodyPr/>
        <a:lstStyle/>
        <a:p>
          <a:endParaRPr lang="zh-CN" altLang="en-US"/>
        </a:p>
      </dgm:t>
    </dgm:pt>
    <dgm:pt modelId="{83BD9A95-DC23-0043-99E1-52C888742732}" type="sibTrans" cxnId="{11E9EC03-3ABC-9346-81B1-95CD8B63B65E}">
      <dgm:prSet/>
      <dgm:spPr/>
      <dgm:t>
        <a:bodyPr/>
        <a:lstStyle/>
        <a:p>
          <a:endParaRPr lang="zh-CN" altLang="en-US"/>
        </a:p>
      </dgm:t>
    </dgm:pt>
    <dgm:pt modelId="{025BAE81-BF5E-A045-8746-6603E9200941}">
      <dgm:prSet phldrT="[文本]" custT="1"/>
      <dgm:spPr/>
      <dgm:t>
        <a:bodyPr/>
        <a:lstStyle/>
        <a:p>
          <a:r>
            <a:rPr lang="zh-CN" altLang="en-US" sz="1000" dirty="0"/>
            <a:t>联盟标准及对外合作</a:t>
          </a:r>
        </a:p>
      </dgm:t>
    </dgm:pt>
    <dgm:pt modelId="{C9530071-DC3E-8C43-889B-77DE844E4432}" type="parTrans" cxnId="{85FD418C-8E59-A64E-915B-063A1A3651E8}">
      <dgm:prSet/>
      <dgm:spPr/>
      <dgm:t>
        <a:bodyPr/>
        <a:lstStyle/>
        <a:p>
          <a:endParaRPr lang="zh-CN" altLang="en-US"/>
        </a:p>
      </dgm:t>
    </dgm:pt>
    <dgm:pt modelId="{3717A59F-731A-504E-B79B-A67910D9333E}" type="sibTrans" cxnId="{85FD418C-8E59-A64E-915B-063A1A3651E8}">
      <dgm:prSet/>
      <dgm:spPr/>
      <dgm:t>
        <a:bodyPr/>
        <a:lstStyle/>
        <a:p>
          <a:endParaRPr lang="zh-CN" altLang="en-US"/>
        </a:p>
      </dgm:t>
    </dgm:pt>
    <dgm:pt modelId="{1001A306-4D07-B34B-93CA-85D3B4E2A057}">
      <dgm:prSet phldrT="[文本]" custT="1"/>
      <dgm:spPr/>
      <dgm:t>
        <a:bodyPr/>
        <a:lstStyle/>
        <a:p>
          <a:r>
            <a:rPr lang="zh-CN" altLang="en-US" sz="1000" dirty="0"/>
            <a:t>会员单位联动软文</a:t>
          </a:r>
        </a:p>
      </dgm:t>
    </dgm:pt>
    <dgm:pt modelId="{A95559A5-480D-A142-962E-AAF52C4965DA}" type="parTrans" cxnId="{9840A9FD-6A64-6244-B6CD-E2D4FC24364D}">
      <dgm:prSet/>
      <dgm:spPr/>
      <dgm:t>
        <a:bodyPr/>
        <a:lstStyle/>
        <a:p>
          <a:endParaRPr lang="zh-CN" altLang="en-US"/>
        </a:p>
      </dgm:t>
    </dgm:pt>
    <dgm:pt modelId="{AE3F5C5D-D747-764F-9EFA-59678227DB3F}" type="sibTrans" cxnId="{9840A9FD-6A64-6244-B6CD-E2D4FC24364D}">
      <dgm:prSet/>
      <dgm:spPr/>
      <dgm:t>
        <a:bodyPr/>
        <a:lstStyle/>
        <a:p>
          <a:endParaRPr lang="zh-CN" altLang="en-US"/>
        </a:p>
      </dgm:t>
    </dgm:pt>
    <dgm:pt modelId="{E66463F1-86AB-0142-BB25-D27DA3090EDC}">
      <dgm:prSet phldrT="[文本]" custT="1"/>
      <dgm:spPr/>
      <dgm:t>
        <a:bodyPr/>
        <a:lstStyle/>
        <a:p>
          <a:r>
            <a:rPr lang="zh-CN" altLang="en-US" sz="1000" dirty="0"/>
            <a:t>贡献者宣传软文</a:t>
          </a:r>
        </a:p>
      </dgm:t>
    </dgm:pt>
    <dgm:pt modelId="{EB2C455C-9AB5-4B42-B6F4-FECBA2E82844}" type="parTrans" cxnId="{F4E03C66-B496-5D47-841A-08C852BF8004}">
      <dgm:prSet/>
      <dgm:spPr/>
      <dgm:t>
        <a:bodyPr/>
        <a:lstStyle/>
        <a:p>
          <a:endParaRPr lang="zh-CN" altLang="en-US"/>
        </a:p>
      </dgm:t>
    </dgm:pt>
    <dgm:pt modelId="{2D57668E-F722-7741-8F04-4BD5CDC8937B}" type="sibTrans" cxnId="{F4E03C66-B496-5D47-841A-08C852BF8004}">
      <dgm:prSet/>
      <dgm:spPr/>
      <dgm:t>
        <a:bodyPr/>
        <a:lstStyle/>
        <a:p>
          <a:endParaRPr lang="zh-CN" altLang="en-US"/>
        </a:p>
      </dgm:t>
    </dgm:pt>
    <dgm:pt modelId="{B9F9E599-0DC3-4041-8C09-EF3AAD4920A7}">
      <dgm:prSet phldrT="[文本]" custT="1"/>
      <dgm:spPr/>
      <dgm:t>
        <a:bodyPr/>
        <a:lstStyle/>
        <a:p>
          <a:r>
            <a:rPr lang="zh-CN" altLang="en-US" sz="1000" dirty="0"/>
            <a:t>学者文章</a:t>
          </a:r>
        </a:p>
      </dgm:t>
    </dgm:pt>
    <dgm:pt modelId="{307CEBA8-C63F-7147-8330-D8B2510253C8}" type="parTrans" cxnId="{7EAB35EA-5E19-5B47-A995-1CED7DB62093}">
      <dgm:prSet/>
      <dgm:spPr/>
      <dgm:t>
        <a:bodyPr/>
        <a:lstStyle/>
        <a:p>
          <a:endParaRPr lang="zh-CN" altLang="en-US"/>
        </a:p>
      </dgm:t>
    </dgm:pt>
    <dgm:pt modelId="{CF28CE16-4DDD-7D40-8449-52B82B342DDA}" type="sibTrans" cxnId="{7EAB35EA-5E19-5B47-A995-1CED7DB62093}">
      <dgm:prSet/>
      <dgm:spPr/>
      <dgm:t>
        <a:bodyPr/>
        <a:lstStyle/>
        <a:p>
          <a:endParaRPr lang="zh-CN" altLang="en-US"/>
        </a:p>
      </dgm:t>
    </dgm:pt>
    <dgm:pt modelId="{B0F491A5-14ED-CC4B-B4E7-174EFAE73D0C}">
      <dgm:prSet phldrT="[文本]" custT="1"/>
      <dgm:spPr/>
      <dgm:t>
        <a:bodyPr/>
        <a:lstStyle/>
        <a:p>
          <a:r>
            <a:rPr lang="zh-CN" altLang="en-US" sz="1000" dirty="0"/>
            <a:t>学术对象：无线通信相关教授、学生</a:t>
          </a:r>
        </a:p>
      </dgm:t>
    </dgm:pt>
    <dgm:pt modelId="{7164A5AB-1D6B-DC4A-B384-7003BBFD0A3B}" type="parTrans" cxnId="{5B65EC74-EBDA-4444-A5B1-968F99CFC4E9}">
      <dgm:prSet/>
      <dgm:spPr/>
      <dgm:t>
        <a:bodyPr/>
        <a:lstStyle/>
        <a:p>
          <a:endParaRPr lang="zh-CN" altLang="en-US"/>
        </a:p>
      </dgm:t>
    </dgm:pt>
    <dgm:pt modelId="{FE95653A-425D-784B-8F1C-5BAB5E19CB3F}" type="sibTrans" cxnId="{5B65EC74-EBDA-4444-A5B1-968F99CFC4E9}">
      <dgm:prSet/>
      <dgm:spPr/>
      <dgm:t>
        <a:bodyPr/>
        <a:lstStyle/>
        <a:p>
          <a:endParaRPr lang="zh-CN" altLang="en-US"/>
        </a:p>
      </dgm:t>
    </dgm:pt>
    <dgm:pt modelId="{071630CA-B7DB-084F-ADD8-C4370BA053E4}">
      <dgm:prSet phldrT="[文本]" custT="1"/>
      <dgm:spPr/>
      <dgm:t>
        <a:bodyPr/>
        <a:lstStyle/>
        <a:p>
          <a:endParaRPr lang="zh-CN" altLang="en-US" sz="1000" dirty="0"/>
        </a:p>
      </dgm:t>
    </dgm:pt>
    <dgm:pt modelId="{419F375E-D193-114B-A9D7-65E7D2D3C05B}" type="parTrans" cxnId="{EE8ABE57-B4AD-BB45-9213-C3C620C86B0D}">
      <dgm:prSet/>
      <dgm:spPr/>
      <dgm:t>
        <a:bodyPr/>
        <a:lstStyle/>
        <a:p>
          <a:endParaRPr lang="zh-CN" altLang="en-US"/>
        </a:p>
      </dgm:t>
    </dgm:pt>
    <dgm:pt modelId="{BF8A181E-F50E-6348-AC21-994B84B38132}" type="sibTrans" cxnId="{EE8ABE57-B4AD-BB45-9213-C3C620C86B0D}">
      <dgm:prSet/>
      <dgm:spPr/>
      <dgm:t>
        <a:bodyPr/>
        <a:lstStyle/>
        <a:p>
          <a:endParaRPr lang="zh-CN" altLang="en-US"/>
        </a:p>
      </dgm:t>
    </dgm:pt>
    <dgm:pt modelId="{21B7CD94-5EE0-3A40-B94B-0D4F5CBC6C4A}">
      <dgm:prSet phldrT="[文本]" custT="1"/>
      <dgm:spPr/>
      <dgm:t>
        <a:bodyPr/>
        <a:lstStyle/>
        <a:p>
          <a:r>
            <a:rPr lang="zh-CN" altLang="en-US" sz="1000" dirty="0"/>
            <a:t>研发对象：会员单位</a:t>
          </a:r>
        </a:p>
      </dgm:t>
    </dgm:pt>
    <dgm:pt modelId="{49A522FB-F5AD-134F-B4D4-C4A0AA1F3439}" type="parTrans" cxnId="{1D59D43D-8636-5D4E-9D17-46C392928CF3}">
      <dgm:prSet/>
      <dgm:spPr/>
      <dgm:t>
        <a:bodyPr/>
        <a:lstStyle/>
        <a:p>
          <a:endParaRPr lang="zh-CN" altLang="en-US"/>
        </a:p>
      </dgm:t>
    </dgm:pt>
    <dgm:pt modelId="{1FB4E872-4C1E-FF4D-8D4C-2D4AEAEFF71A}" type="sibTrans" cxnId="{1D59D43D-8636-5D4E-9D17-46C392928CF3}">
      <dgm:prSet/>
      <dgm:spPr/>
      <dgm:t>
        <a:bodyPr/>
        <a:lstStyle/>
        <a:p>
          <a:endParaRPr lang="zh-CN" altLang="en-US"/>
        </a:p>
      </dgm:t>
    </dgm:pt>
    <dgm:pt modelId="{75D2BF62-6835-FC48-BB29-C75215110051}">
      <dgm:prSet phldrT="[文本]" custT="1"/>
      <dgm:spPr/>
      <dgm:t>
        <a:bodyPr/>
        <a:lstStyle/>
        <a:p>
          <a:r>
            <a:rPr lang="zh-CN" altLang="en-US" sz="1000" dirty="0"/>
            <a:t>通过会员单位将内容在海外传播，</a:t>
          </a:r>
          <a:r>
            <a:rPr lang="en-US" altLang="zh-CN" sz="1000" dirty="0"/>
            <a:t>WAA</a:t>
          </a:r>
          <a:r>
            <a:rPr lang="zh-CN" altLang="en-US" sz="1000" dirty="0"/>
            <a:t> 暂不自行运营海外渠道</a:t>
          </a:r>
        </a:p>
      </dgm:t>
    </dgm:pt>
    <dgm:pt modelId="{25FD90CD-C6D4-7B49-9CAC-62279D171F1A}" type="parTrans" cxnId="{1C9E4CD8-3BB8-EA4D-A5F4-C200F9ECC6A9}">
      <dgm:prSet/>
      <dgm:spPr/>
      <dgm:t>
        <a:bodyPr/>
        <a:lstStyle/>
        <a:p>
          <a:endParaRPr lang="zh-CN" altLang="en-US"/>
        </a:p>
      </dgm:t>
    </dgm:pt>
    <dgm:pt modelId="{9B803715-BA98-4A4D-A14C-A6FC58506CB0}" type="sibTrans" cxnId="{1C9E4CD8-3BB8-EA4D-A5F4-C200F9ECC6A9}">
      <dgm:prSet/>
      <dgm:spPr/>
      <dgm:t>
        <a:bodyPr/>
        <a:lstStyle/>
        <a:p>
          <a:endParaRPr lang="zh-CN" altLang="en-US"/>
        </a:p>
      </dgm:t>
    </dgm:pt>
    <dgm:pt modelId="{EB075CC7-87B3-0443-9591-0C1545BB805F}" type="pres">
      <dgm:prSet presAssocID="{FCAEDA95-FE93-284E-A778-9869F4EBA301}" presName="linearFlow" presStyleCnt="0">
        <dgm:presLayoutVars>
          <dgm:dir/>
          <dgm:animLvl val="lvl"/>
          <dgm:resizeHandles val="exact"/>
        </dgm:presLayoutVars>
      </dgm:prSet>
      <dgm:spPr/>
      <dgm:t>
        <a:bodyPr/>
        <a:lstStyle/>
        <a:p>
          <a:endParaRPr lang="zh-CN" altLang="en-US"/>
        </a:p>
      </dgm:t>
    </dgm:pt>
    <dgm:pt modelId="{6759DE6F-B699-5240-AAAE-A40BE56DB626}" type="pres">
      <dgm:prSet presAssocID="{A0DCC1FA-7163-354C-9193-2DC232B6F73C}" presName="composite" presStyleCnt="0"/>
      <dgm:spPr/>
    </dgm:pt>
    <dgm:pt modelId="{2443C8A6-79B8-EF44-9FF9-6E1CAB547E5F}" type="pres">
      <dgm:prSet presAssocID="{A0DCC1FA-7163-354C-9193-2DC232B6F73C}" presName="parentText" presStyleLbl="alignNode1" presStyleIdx="0" presStyleCnt="3">
        <dgm:presLayoutVars>
          <dgm:chMax val="1"/>
          <dgm:bulletEnabled val="1"/>
        </dgm:presLayoutVars>
      </dgm:prSet>
      <dgm:spPr/>
      <dgm:t>
        <a:bodyPr/>
        <a:lstStyle/>
        <a:p>
          <a:endParaRPr lang="zh-CN" altLang="en-US"/>
        </a:p>
      </dgm:t>
    </dgm:pt>
    <dgm:pt modelId="{E8C9542F-840A-D64E-91AA-4E83BDF0D213}" type="pres">
      <dgm:prSet presAssocID="{A0DCC1FA-7163-354C-9193-2DC232B6F73C}" presName="descendantText" presStyleLbl="alignAcc1" presStyleIdx="0" presStyleCnt="3">
        <dgm:presLayoutVars>
          <dgm:bulletEnabled val="1"/>
        </dgm:presLayoutVars>
      </dgm:prSet>
      <dgm:spPr/>
      <dgm:t>
        <a:bodyPr/>
        <a:lstStyle/>
        <a:p>
          <a:endParaRPr lang="zh-CN" altLang="en-US"/>
        </a:p>
      </dgm:t>
    </dgm:pt>
    <dgm:pt modelId="{B7CC63C3-6C04-B143-8D9F-BCE8ACF5CD59}" type="pres">
      <dgm:prSet presAssocID="{5C04A101-7BC4-2E4D-B5BC-BBF60509F772}" presName="sp" presStyleCnt="0"/>
      <dgm:spPr/>
    </dgm:pt>
    <dgm:pt modelId="{2EF37FB3-0399-9347-B5C3-75F828D9559A}" type="pres">
      <dgm:prSet presAssocID="{7FDB202F-F426-2144-B7E8-B32DF85A607C}" presName="composite" presStyleCnt="0"/>
      <dgm:spPr/>
    </dgm:pt>
    <dgm:pt modelId="{755C07A5-3D46-3A41-A541-4DAA4CA7417C}" type="pres">
      <dgm:prSet presAssocID="{7FDB202F-F426-2144-B7E8-B32DF85A607C}" presName="parentText" presStyleLbl="alignNode1" presStyleIdx="1" presStyleCnt="3">
        <dgm:presLayoutVars>
          <dgm:chMax val="1"/>
          <dgm:bulletEnabled val="1"/>
        </dgm:presLayoutVars>
      </dgm:prSet>
      <dgm:spPr/>
      <dgm:t>
        <a:bodyPr/>
        <a:lstStyle/>
        <a:p>
          <a:endParaRPr lang="zh-CN" altLang="en-US"/>
        </a:p>
      </dgm:t>
    </dgm:pt>
    <dgm:pt modelId="{2723B7DF-52AE-C24D-B701-F8CF89BD862B}" type="pres">
      <dgm:prSet presAssocID="{7FDB202F-F426-2144-B7E8-B32DF85A607C}" presName="descendantText" presStyleLbl="alignAcc1" presStyleIdx="1" presStyleCnt="3">
        <dgm:presLayoutVars>
          <dgm:bulletEnabled val="1"/>
        </dgm:presLayoutVars>
      </dgm:prSet>
      <dgm:spPr/>
      <dgm:t>
        <a:bodyPr/>
        <a:lstStyle/>
        <a:p>
          <a:endParaRPr lang="zh-CN" altLang="en-US"/>
        </a:p>
      </dgm:t>
    </dgm:pt>
    <dgm:pt modelId="{0B9A255D-26A9-F04C-A69C-510B89237822}" type="pres">
      <dgm:prSet presAssocID="{100D1F6F-2B77-0140-93D1-5B8F2F8D45CC}" presName="sp" presStyleCnt="0"/>
      <dgm:spPr/>
    </dgm:pt>
    <dgm:pt modelId="{EA6A3C81-16C8-4C4C-B0A5-10F094AD044E}" type="pres">
      <dgm:prSet presAssocID="{8CDCA3BA-345D-F44F-B0E2-B430C1BFE5FA}" presName="composite" presStyleCnt="0"/>
      <dgm:spPr/>
    </dgm:pt>
    <dgm:pt modelId="{8276A69D-8184-784E-9285-FA6AD84BEAE3}" type="pres">
      <dgm:prSet presAssocID="{8CDCA3BA-345D-F44F-B0E2-B430C1BFE5FA}" presName="parentText" presStyleLbl="alignNode1" presStyleIdx="2" presStyleCnt="3">
        <dgm:presLayoutVars>
          <dgm:chMax val="1"/>
          <dgm:bulletEnabled val="1"/>
        </dgm:presLayoutVars>
      </dgm:prSet>
      <dgm:spPr/>
      <dgm:t>
        <a:bodyPr/>
        <a:lstStyle/>
        <a:p>
          <a:endParaRPr lang="zh-CN" altLang="en-US"/>
        </a:p>
      </dgm:t>
    </dgm:pt>
    <dgm:pt modelId="{47B2E368-D9D6-9040-9598-91DCE9D68723}" type="pres">
      <dgm:prSet presAssocID="{8CDCA3BA-345D-F44F-B0E2-B430C1BFE5FA}" presName="descendantText" presStyleLbl="alignAcc1" presStyleIdx="2" presStyleCnt="3">
        <dgm:presLayoutVars>
          <dgm:bulletEnabled val="1"/>
        </dgm:presLayoutVars>
      </dgm:prSet>
      <dgm:spPr/>
      <dgm:t>
        <a:bodyPr/>
        <a:lstStyle/>
        <a:p>
          <a:endParaRPr lang="zh-CN" altLang="en-US"/>
        </a:p>
      </dgm:t>
    </dgm:pt>
  </dgm:ptLst>
  <dgm:cxnLst>
    <dgm:cxn modelId="{06E01A3F-C0E0-454C-BDC7-D7C227BC6318}" type="presOf" srcId="{1001A306-4D07-B34B-93CA-85D3B4E2A057}" destId="{2723B7DF-52AE-C24D-B701-F8CF89BD862B}" srcOrd="0" destOrd="3" presId="urn:microsoft.com/office/officeart/2005/8/layout/chevron2"/>
    <dgm:cxn modelId="{CF88A8F5-4DDC-4DFB-B1AC-B4C9791F0349}" type="presOf" srcId="{7FDB202F-F426-2144-B7E8-B32DF85A607C}" destId="{755C07A5-3D46-3A41-A541-4DAA4CA7417C}" srcOrd="0" destOrd="0" presId="urn:microsoft.com/office/officeart/2005/8/layout/chevron2"/>
    <dgm:cxn modelId="{4B16BF55-228C-3840-872A-1D1B675BCECD}" srcId="{A0DCC1FA-7163-354C-9193-2DC232B6F73C}" destId="{23469622-5A2C-8745-BFEB-C41C29F99146}" srcOrd="0" destOrd="0" parTransId="{17180C35-7A4D-FB40-BBE6-ADDE15EBC36D}" sibTransId="{44720971-DF2A-994C-B7DA-AC8DB718271E}"/>
    <dgm:cxn modelId="{1717C667-F9BE-4240-98A9-7D5421B00337}" type="presOf" srcId="{A0DCC1FA-7163-354C-9193-2DC232B6F73C}" destId="{2443C8A6-79B8-EF44-9FF9-6E1CAB547E5F}" srcOrd="0" destOrd="0" presId="urn:microsoft.com/office/officeart/2005/8/layout/chevron2"/>
    <dgm:cxn modelId="{27AC8E00-5015-401C-BAD4-647B32C9DF16}" type="presOf" srcId="{D962160B-485B-9848-BDFF-555269E0211E}" destId="{2723B7DF-52AE-C24D-B701-F8CF89BD862B}" srcOrd="0" destOrd="0" presId="urn:microsoft.com/office/officeart/2005/8/layout/chevron2"/>
    <dgm:cxn modelId="{7BC9A62D-F7E4-364D-A039-29B28275F5B6}" srcId="{7FDB202F-F426-2144-B7E8-B32DF85A607C}" destId="{D962160B-485B-9848-BDFF-555269E0211E}" srcOrd="0" destOrd="0" parTransId="{5EF50B43-15BB-AF4B-9130-434ABA864FE8}" sibTransId="{C720F4AC-221B-4B4B-B460-027CC5E79FB2}"/>
    <dgm:cxn modelId="{5B65EC74-EBDA-4444-A5B1-968F99CFC4E9}" srcId="{8CDCA3BA-345D-F44F-B0E2-B430C1BFE5FA}" destId="{B0F491A5-14ED-CC4B-B4E7-174EFAE73D0C}" srcOrd="1" destOrd="0" parTransId="{7164A5AB-1D6B-DC4A-B384-7003BBFD0A3B}" sibTransId="{FE95653A-425D-784B-8F1C-5BAB5E19CB3F}"/>
    <dgm:cxn modelId="{FA41C77A-EBB1-0447-8FAB-E48B2000F36B}" srcId="{8CDCA3BA-345D-F44F-B0E2-B430C1BFE5FA}" destId="{B3050764-E4EE-1B45-9028-20CD750CA7AA}" srcOrd="0" destOrd="0" parTransId="{3FFE04A1-5240-F549-BBFF-44D9EFF15E85}" sibTransId="{8E4289A9-5F55-964E-84F2-E69409BA0595}"/>
    <dgm:cxn modelId="{1E169F23-7936-6F44-83FE-1999AFCACDA4}" srcId="{7FDB202F-F426-2144-B7E8-B32DF85A607C}" destId="{66206D32-312A-324A-928B-25978E6FFB78}" srcOrd="2" destOrd="0" parTransId="{54B3D430-9F00-F648-803C-643C42AD67B0}" sibTransId="{5FD360F5-83E1-9448-8504-7BCA1481C87D}"/>
    <dgm:cxn modelId="{4B610899-A913-47EE-87A8-70C5CF705433}" type="presOf" srcId="{3E84D842-2DA2-EC43-B719-AACFBD977C87}" destId="{E8C9542F-840A-D64E-91AA-4E83BDF0D213}" srcOrd="0" destOrd="1" presId="urn:microsoft.com/office/officeart/2005/8/layout/chevron2"/>
    <dgm:cxn modelId="{95DDB2B2-61D0-4941-AC5A-707054E1DE60}" srcId="{A0DCC1FA-7163-354C-9193-2DC232B6F73C}" destId="{3E84D842-2DA2-EC43-B719-AACFBD977C87}" srcOrd="1" destOrd="0" parTransId="{878FD211-C509-E548-A25A-858C8D5ABC85}" sibTransId="{5F07881D-8000-E14A-A645-9E00C82F026F}"/>
    <dgm:cxn modelId="{58AADDF7-6371-F44E-98DC-D9E62E7593D0}" srcId="{FCAEDA95-FE93-284E-A778-9869F4EBA301}" destId="{7FDB202F-F426-2144-B7E8-B32DF85A607C}" srcOrd="1" destOrd="0" parTransId="{078E95B9-42F3-8146-B3B6-712B8B32B344}" sibTransId="{100D1F6F-2B77-0140-93D1-5B8F2F8D45CC}"/>
    <dgm:cxn modelId="{E09946B7-AFDB-4989-9814-19319BB05321}" type="presOf" srcId="{8CDCA3BA-345D-F44F-B0E2-B430C1BFE5FA}" destId="{8276A69D-8184-784E-9285-FA6AD84BEAE3}" srcOrd="0" destOrd="0" presId="urn:microsoft.com/office/officeart/2005/8/layout/chevron2"/>
    <dgm:cxn modelId="{25179664-1DC7-6844-8486-A8C415269258}" srcId="{FCAEDA95-FE93-284E-A778-9869F4EBA301}" destId="{A0DCC1FA-7163-354C-9193-2DC232B6F73C}" srcOrd="0" destOrd="0" parTransId="{89F64D4C-0C4A-0B4C-AC26-BC8285929FB2}" sibTransId="{5C04A101-7BC4-2E4D-B5BC-BBF60509F772}"/>
    <dgm:cxn modelId="{B0E32CB1-D951-4E71-AAA7-AEA696FDACF2}" type="presOf" srcId="{B0F491A5-14ED-CC4B-B4E7-174EFAE73D0C}" destId="{47B2E368-D9D6-9040-9598-91DCE9D68723}" srcOrd="0" destOrd="1" presId="urn:microsoft.com/office/officeart/2005/8/layout/chevron2"/>
    <dgm:cxn modelId="{7EAB35EA-5E19-5B47-A995-1CED7DB62093}" srcId="{7FDB202F-F426-2144-B7E8-B32DF85A607C}" destId="{B9F9E599-0DC3-4041-8C09-EF3AAD4920A7}" srcOrd="1" destOrd="0" parTransId="{307CEBA8-C63F-7147-8330-D8B2510253C8}" sibTransId="{CF28CE16-4DDD-7D40-8449-52B82B342DDA}"/>
    <dgm:cxn modelId="{18EED4B1-1283-4483-A2EA-54BAFEF86D1C}" type="presOf" srcId="{025BAE81-BF5E-A045-8746-6603E9200941}" destId="{E8C9542F-840A-D64E-91AA-4E83BDF0D213}" srcOrd="0" destOrd="3" presId="urn:microsoft.com/office/officeart/2005/8/layout/chevron2"/>
    <dgm:cxn modelId="{EE8ABE57-B4AD-BB45-9213-C3C620C86B0D}" srcId="{8CDCA3BA-345D-F44F-B0E2-B430C1BFE5FA}" destId="{071630CA-B7DB-084F-ADD8-C4370BA053E4}" srcOrd="3" destOrd="0" parTransId="{419F375E-D193-114B-A9D7-65E7D2D3C05B}" sibTransId="{BF8A181E-F50E-6348-AC21-994B84B38132}"/>
    <dgm:cxn modelId="{F4E03C66-B496-5D47-841A-08C852BF8004}" srcId="{7FDB202F-F426-2144-B7E8-B32DF85A607C}" destId="{E66463F1-86AB-0142-BB25-D27DA3090EDC}" srcOrd="4" destOrd="0" parTransId="{EB2C455C-9AB5-4B42-B6F4-FECBA2E82844}" sibTransId="{2D57668E-F722-7741-8F04-4BD5CDC8937B}"/>
    <dgm:cxn modelId="{A074A124-D0CB-4E98-89A4-2C7F93CC8465}" type="presOf" srcId="{B9F9E599-0DC3-4041-8C09-EF3AAD4920A7}" destId="{2723B7DF-52AE-C24D-B701-F8CF89BD862B}" srcOrd="0" destOrd="1" presId="urn:microsoft.com/office/officeart/2005/8/layout/chevron2"/>
    <dgm:cxn modelId="{1C9E4CD8-3BB8-EA4D-A5F4-C200F9ECC6A9}" srcId="{7FDB202F-F426-2144-B7E8-B32DF85A607C}" destId="{75D2BF62-6835-FC48-BB29-C75215110051}" srcOrd="5" destOrd="0" parTransId="{25FD90CD-C6D4-7B49-9CAC-62279D171F1A}" sibTransId="{9B803715-BA98-4A4D-A14C-A6FC58506CB0}"/>
    <dgm:cxn modelId="{A3BFAE4B-56F5-4345-A24C-40605F9E8A6A}" type="presOf" srcId="{21B7CD94-5EE0-3A40-B94B-0D4F5CBC6C4A}" destId="{47B2E368-D9D6-9040-9598-91DCE9D68723}" srcOrd="0" destOrd="2" presId="urn:microsoft.com/office/officeart/2005/8/layout/chevron2"/>
    <dgm:cxn modelId="{4FB63CDC-7AAD-4BA5-9801-F7A89E38734F}" type="presOf" srcId="{23469622-5A2C-8745-BFEB-C41C29F99146}" destId="{E8C9542F-840A-D64E-91AA-4E83BDF0D213}" srcOrd="0" destOrd="0" presId="urn:microsoft.com/office/officeart/2005/8/layout/chevron2"/>
    <dgm:cxn modelId="{2294DFFF-E599-4035-880D-EB7196E1559A}" type="presOf" srcId="{75D2BF62-6835-FC48-BB29-C75215110051}" destId="{2723B7DF-52AE-C24D-B701-F8CF89BD862B}" srcOrd="0" destOrd="5" presId="urn:microsoft.com/office/officeart/2005/8/layout/chevron2"/>
    <dgm:cxn modelId="{85FD418C-8E59-A64E-915B-063A1A3651E8}" srcId="{A0DCC1FA-7163-354C-9193-2DC232B6F73C}" destId="{025BAE81-BF5E-A045-8746-6603E9200941}" srcOrd="3" destOrd="0" parTransId="{C9530071-DC3E-8C43-889B-77DE844E4432}" sibTransId="{3717A59F-731A-504E-B79B-A67910D9333E}"/>
    <dgm:cxn modelId="{D3A9A867-AC1B-40EB-82E7-5F800F4B894E}" type="presOf" srcId="{071630CA-B7DB-084F-ADD8-C4370BA053E4}" destId="{47B2E368-D9D6-9040-9598-91DCE9D68723}" srcOrd="0" destOrd="3" presId="urn:microsoft.com/office/officeart/2005/8/layout/chevron2"/>
    <dgm:cxn modelId="{11E9EC03-3ABC-9346-81B1-95CD8B63B65E}" srcId="{A0DCC1FA-7163-354C-9193-2DC232B6F73C}" destId="{8CAE017A-044D-D041-B814-16FAFEC4A6D6}" srcOrd="2" destOrd="0" parTransId="{2B7E4606-D554-334B-94E2-2DF202122783}" sibTransId="{83BD9A95-DC23-0043-99E1-52C888742732}"/>
    <dgm:cxn modelId="{1D59D43D-8636-5D4E-9D17-46C392928CF3}" srcId="{8CDCA3BA-345D-F44F-B0E2-B430C1BFE5FA}" destId="{21B7CD94-5EE0-3A40-B94B-0D4F5CBC6C4A}" srcOrd="2" destOrd="0" parTransId="{49A522FB-F5AD-134F-B4D4-C4A0AA1F3439}" sibTransId="{1FB4E872-4C1E-FF4D-8D4C-2D4AEAEFF71A}"/>
    <dgm:cxn modelId="{867D7ADB-BC86-F244-9AC6-0C4AD93CE438}" srcId="{FCAEDA95-FE93-284E-A778-9869F4EBA301}" destId="{8CDCA3BA-345D-F44F-B0E2-B430C1BFE5FA}" srcOrd="2" destOrd="0" parTransId="{0A41913D-E3BD-E140-9F34-D924CF7EC34E}" sibTransId="{002D83C1-47FB-CB49-91A3-E2FA0D99F76A}"/>
    <dgm:cxn modelId="{9840A9FD-6A64-6244-B6CD-E2D4FC24364D}" srcId="{7FDB202F-F426-2144-B7E8-B32DF85A607C}" destId="{1001A306-4D07-B34B-93CA-85D3B4E2A057}" srcOrd="3" destOrd="0" parTransId="{A95559A5-480D-A142-962E-AAF52C4965DA}" sibTransId="{AE3F5C5D-D747-764F-9EFA-59678227DB3F}"/>
    <dgm:cxn modelId="{8FA03318-B0F7-422D-995F-007A5A6D969B}" type="presOf" srcId="{FCAEDA95-FE93-284E-A778-9869F4EBA301}" destId="{EB075CC7-87B3-0443-9591-0C1545BB805F}" srcOrd="0" destOrd="0" presId="urn:microsoft.com/office/officeart/2005/8/layout/chevron2"/>
    <dgm:cxn modelId="{4DDCFDF0-923F-4EAB-8AD8-ECAF2B230B8F}" type="presOf" srcId="{B3050764-E4EE-1B45-9028-20CD750CA7AA}" destId="{47B2E368-D9D6-9040-9598-91DCE9D68723}" srcOrd="0" destOrd="0" presId="urn:microsoft.com/office/officeart/2005/8/layout/chevron2"/>
    <dgm:cxn modelId="{4E560E00-6743-4246-847A-1E715D97DF1A}" type="presOf" srcId="{E66463F1-86AB-0142-BB25-D27DA3090EDC}" destId="{2723B7DF-52AE-C24D-B701-F8CF89BD862B}" srcOrd="0" destOrd="4" presId="urn:microsoft.com/office/officeart/2005/8/layout/chevron2"/>
    <dgm:cxn modelId="{769D9BD4-1669-43A3-BD11-9291378F8508}" type="presOf" srcId="{66206D32-312A-324A-928B-25978E6FFB78}" destId="{2723B7DF-52AE-C24D-B701-F8CF89BD862B}" srcOrd="0" destOrd="2" presId="urn:microsoft.com/office/officeart/2005/8/layout/chevron2"/>
    <dgm:cxn modelId="{A03BE2C8-CC2F-409C-AEE1-18E12CA6332F}" type="presOf" srcId="{8CAE017A-044D-D041-B814-16FAFEC4A6D6}" destId="{E8C9542F-840A-D64E-91AA-4E83BDF0D213}" srcOrd="0" destOrd="2" presId="urn:microsoft.com/office/officeart/2005/8/layout/chevron2"/>
    <dgm:cxn modelId="{4B60E5FA-6F8E-4E18-83B8-597E5051C8B7}" type="presParOf" srcId="{EB075CC7-87B3-0443-9591-0C1545BB805F}" destId="{6759DE6F-B699-5240-AAAE-A40BE56DB626}" srcOrd="0" destOrd="0" presId="urn:microsoft.com/office/officeart/2005/8/layout/chevron2"/>
    <dgm:cxn modelId="{8DC050D6-12E7-4C67-80E5-72D26A4638BF}" type="presParOf" srcId="{6759DE6F-B699-5240-AAAE-A40BE56DB626}" destId="{2443C8A6-79B8-EF44-9FF9-6E1CAB547E5F}" srcOrd="0" destOrd="0" presId="urn:microsoft.com/office/officeart/2005/8/layout/chevron2"/>
    <dgm:cxn modelId="{4DECC334-9922-4AC9-8B09-EF01AB785006}" type="presParOf" srcId="{6759DE6F-B699-5240-AAAE-A40BE56DB626}" destId="{E8C9542F-840A-D64E-91AA-4E83BDF0D213}" srcOrd="1" destOrd="0" presId="urn:microsoft.com/office/officeart/2005/8/layout/chevron2"/>
    <dgm:cxn modelId="{3BF608AE-C608-4BA0-8779-A54311FFC2BB}" type="presParOf" srcId="{EB075CC7-87B3-0443-9591-0C1545BB805F}" destId="{B7CC63C3-6C04-B143-8D9F-BCE8ACF5CD59}" srcOrd="1" destOrd="0" presId="urn:microsoft.com/office/officeart/2005/8/layout/chevron2"/>
    <dgm:cxn modelId="{A7FDE825-D8A0-4D4C-BAC0-7A2FDF993B41}" type="presParOf" srcId="{EB075CC7-87B3-0443-9591-0C1545BB805F}" destId="{2EF37FB3-0399-9347-B5C3-75F828D9559A}" srcOrd="2" destOrd="0" presId="urn:microsoft.com/office/officeart/2005/8/layout/chevron2"/>
    <dgm:cxn modelId="{CFB96243-5389-4F48-A122-D8E0C3B0FFEF}" type="presParOf" srcId="{2EF37FB3-0399-9347-B5C3-75F828D9559A}" destId="{755C07A5-3D46-3A41-A541-4DAA4CA7417C}" srcOrd="0" destOrd="0" presId="urn:microsoft.com/office/officeart/2005/8/layout/chevron2"/>
    <dgm:cxn modelId="{20C448DF-16FC-4D12-9D04-2E03381E1742}" type="presParOf" srcId="{2EF37FB3-0399-9347-B5C3-75F828D9559A}" destId="{2723B7DF-52AE-C24D-B701-F8CF89BD862B}" srcOrd="1" destOrd="0" presId="urn:microsoft.com/office/officeart/2005/8/layout/chevron2"/>
    <dgm:cxn modelId="{065F0900-FEDF-4263-B8A8-919345016DBA}" type="presParOf" srcId="{EB075CC7-87B3-0443-9591-0C1545BB805F}" destId="{0B9A255D-26A9-F04C-A69C-510B89237822}" srcOrd="3" destOrd="0" presId="urn:microsoft.com/office/officeart/2005/8/layout/chevron2"/>
    <dgm:cxn modelId="{78B32782-56C3-4C1D-B2AA-E8052F225D31}" type="presParOf" srcId="{EB075CC7-87B3-0443-9591-0C1545BB805F}" destId="{EA6A3C81-16C8-4C4C-B0A5-10F094AD044E}" srcOrd="4" destOrd="0" presId="urn:microsoft.com/office/officeart/2005/8/layout/chevron2"/>
    <dgm:cxn modelId="{F6F6BED2-EBDE-430A-B5E9-285023548CB8}" type="presParOf" srcId="{EA6A3C81-16C8-4C4C-B0A5-10F094AD044E}" destId="{8276A69D-8184-784E-9285-FA6AD84BEAE3}" srcOrd="0" destOrd="0" presId="urn:microsoft.com/office/officeart/2005/8/layout/chevron2"/>
    <dgm:cxn modelId="{B89F1B01-1DFA-4F91-B1E6-3904903DAD0B}" type="presParOf" srcId="{EA6A3C81-16C8-4C4C-B0A5-10F094AD044E}" destId="{47B2E368-D9D6-9040-9598-91DCE9D6872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AFF529-4B35-714B-B4C3-8519CA7B5C8E}" type="doc">
      <dgm:prSet loTypeId="urn:microsoft.com/office/officeart/2005/8/layout/process1" loCatId="" qsTypeId="urn:microsoft.com/office/officeart/2005/8/quickstyle/simple1" qsCatId="simple" csTypeId="urn:microsoft.com/office/officeart/2005/8/colors/accent1_2" csCatId="accent1" phldr="1"/>
      <dgm:spPr/>
    </dgm:pt>
    <dgm:pt modelId="{2C9C7CD9-D0CA-1B4A-B2B2-79B9AD02562A}">
      <dgm:prSet phldrT="[文本]"/>
      <dgm:spPr/>
      <dgm:t>
        <a:bodyPr/>
        <a:lstStyle/>
        <a:p>
          <a:r>
            <a:rPr lang="zh-CN" altLang="en-US" dirty="0"/>
            <a:t>产业需求挖掘</a:t>
          </a:r>
        </a:p>
      </dgm:t>
    </dgm:pt>
    <dgm:pt modelId="{7F64A0C2-4F30-5642-9262-306BD689AF8D}" type="parTrans" cxnId="{942AECC4-991C-484A-89B3-B3155F561495}">
      <dgm:prSet/>
      <dgm:spPr/>
      <dgm:t>
        <a:bodyPr/>
        <a:lstStyle/>
        <a:p>
          <a:endParaRPr lang="zh-CN" altLang="en-US"/>
        </a:p>
      </dgm:t>
    </dgm:pt>
    <dgm:pt modelId="{11B362E3-12EC-954E-88E0-02DC61A05C7C}" type="sibTrans" cxnId="{942AECC4-991C-484A-89B3-B3155F561495}">
      <dgm:prSet/>
      <dgm:spPr/>
      <dgm:t>
        <a:bodyPr/>
        <a:lstStyle/>
        <a:p>
          <a:endParaRPr lang="zh-CN" altLang="en-US"/>
        </a:p>
      </dgm:t>
    </dgm:pt>
    <dgm:pt modelId="{AD710FC3-4E37-D743-AE70-05B9F768737C}">
      <dgm:prSet phldrT="[文本]"/>
      <dgm:spPr/>
      <dgm:t>
        <a:bodyPr/>
        <a:lstStyle/>
        <a:p>
          <a:r>
            <a:rPr lang="zh-CN" altLang="en-US" dirty="0"/>
            <a:t>技术标准、测试规范制定</a:t>
          </a:r>
        </a:p>
      </dgm:t>
    </dgm:pt>
    <dgm:pt modelId="{5FDC7A5D-55A5-2045-A407-82CC4962CAC5}" type="parTrans" cxnId="{1E10D62B-3C2D-0E42-B7F9-3947EA533CC2}">
      <dgm:prSet/>
      <dgm:spPr/>
      <dgm:t>
        <a:bodyPr/>
        <a:lstStyle/>
        <a:p>
          <a:endParaRPr lang="zh-CN" altLang="en-US"/>
        </a:p>
      </dgm:t>
    </dgm:pt>
    <dgm:pt modelId="{C9A72328-7F5E-EF43-9C6B-9EA41C988544}" type="sibTrans" cxnId="{1E10D62B-3C2D-0E42-B7F9-3947EA533CC2}">
      <dgm:prSet/>
      <dgm:spPr/>
      <dgm:t>
        <a:bodyPr/>
        <a:lstStyle/>
        <a:p>
          <a:endParaRPr lang="zh-CN" altLang="en-US"/>
        </a:p>
      </dgm:t>
    </dgm:pt>
    <dgm:pt modelId="{3175A82C-C647-D043-AC27-11A335A98187}">
      <dgm:prSet phldrT="[文本]"/>
      <dgm:spPr/>
      <dgm:t>
        <a:bodyPr/>
        <a:lstStyle/>
        <a:p>
          <a:r>
            <a:rPr lang="zh-CN" altLang="en-US" dirty="0"/>
            <a:t>第三方实验室 及证书管理</a:t>
          </a:r>
        </a:p>
      </dgm:t>
    </dgm:pt>
    <dgm:pt modelId="{3480B65D-D311-2949-B1D6-92A862E495E4}" type="parTrans" cxnId="{99923CC4-603B-0C48-948E-5307D368AB53}">
      <dgm:prSet/>
      <dgm:spPr/>
      <dgm:t>
        <a:bodyPr/>
        <a:lstStyle/>
        <a:p>
          <a:endParaRPr lang="zh-CN" altLang="en-US"/>
        </a:p>
      </dgm:t>
    </dgm:pt>
    <dgm:pt modelId="{E40EEA9C-4809-CB45-BEC8-C8AA7A5AD832}" type="sibTrans" cxnId="{99923CC4-603B-0C48-948E-5307D368AB53}">
      <dgm:prSet/>
      <dgm:spPr/>
      <dgm:t>
        <a:bodyPr/>
        <a:lstStyle/>
        <a:p>
          <a:endParaRPr lang="zh-CN" altLang="en-US"/>
        </a:p>
      </dgm:t>
    </dgm:pt>
    <dgm:pt modelId="{B2C6FDA5-EFCC-4547-AFE3-8C60892D8EAF}" type="pres">
      <dgm:prSet presAssocID="{21AFF529-4B35-714B-B4C3-8519CA7B5C8E}" presName="Name0" presStyleCnt="0">
        <dgm:presLayoutVars>
          <dgm:dir/>
          <dgm:resizeHandles val="exact"/>
        </dgm:presLayoutVars>
      </dgm:prSet>
      <dgm:spPr/>
    </dgm:pt>
    <dgm:pt modelId="{90548B79-D33D-1348-9D9A-B78A0BA57CAB}" type="pres">
      <dgm:prSet presAssocID="{2C9C7CD9-D0CA-1B4A-B2B2-79B9AD02562A}" presName="node" presStyleLbl="node1" presStyleIdx="0" presStyleCnt="3">
        <dgm:presLayoutVars>
          <dgm:bulletEnabled val="1"/>
        </dgm:presLayoutVars>
      </dgm:prSet>
      <dgm:spPr/>
      <dgm:t>
        <a:bodyPr/>
        <a:lstStyle/>
        <a:p>
          <a:endParaRPr lang="zh-CN" altLang="en-US"/>
        </a:p>
      </dgm:t>
    </dgm:pt>
    <dgm:pt modelId="{98038554-85D1-BC4D-83E1-6C4D869E7AE1}" type="pres">
      <dgm:prSet presAssocID="{11B362E3-12EC-954E-88E0-02DC61A05C7C}" presName="sibTrans" presStyleLbl="sibTrans2D1" presStyleIdx="0" presStyleCnt="2"/>
      <dgm:spPr/>
      <dgm:t>
        <a:bodyPr/>
        <a:lstStyle/>
        <a:p>
          <a:endParaRPr lang="zh-CN" altLang="en-US"/>
        </a:p>
      </dgm:t>
    </dgm:pt>
    <dgm:pt modelId="{0527FB7F-5E00-794E-9C6E-8899848E3F6C}" type="pres">
      <dgm:prSet presAssocID="{11B362E3-12EC-954E-88E0-02DC61A05C7C}" presName="connectorText" presStyleLbl="sibTrans2D1" presStyleIdx="0" presStyleCnt="2"/>
      <dgm:spPr/>
      <dgm:t>
        <a:bodyPr/>
        <a:lstStyle/>
        <a:p>
          <a:endParaRPr lang="zh-CN" altLang="en-US"/>
        </a:p>
      </dgm:t>
    </dgm:pt>
    <dgm:pt modelId="{DC3C9B0B-0B73-AA41-A4B2-026ABEDB683A}" type="pres">
      <dgm:prSet presAssocID="{AD710FC3-4E37-D743-AE70-05B9F768737C}" presName="node" presStyleLbl="node1" presStyleIdx="1" presStyleCnt="3">
        <dgm:presLayoutVars>
          <dgm:bulletEnabled val="1"/>
        </dgm:presLayoutVars>
      </dgm:prSet>
      <dgm:spPr/>
      <dgm:t>
        <a:bodyPr/>
        <a:lstStyle/>
        <a:p>
          <a:endParaRPr lang="zh-CN" altLang="en-US"/>
        </a:p>
      </dgm:t>
    </dgm:pt>
    <dgm:pt modelId="{6F44D016-68C4-C04E-81BF-0134CB15D0F3}" type="pres">
      <dgm:prSet presAssocID="{C9A72328-7F5E-EF43-9C6B-9EA41C988544}" presName="sibTrans" presStyleLbl="sibTrans2D1" presStyleIdx="1" presStyleCnt="2"/>
      <dgm:spPr/>
      <dgm:t>
        <a:bodyPr/>
        <a:lstStyle/>
        <a:p>
          <a:endParaRPr lang="zh-CN" altLang="en-US"/>
        </a:p>
      </dgm:t>
    </dgm:pt>
    <dgm:pt modelId="{087FDD44-F793-8845-8254-E1FEF11A4695}" type="pres">
      <dgm:prSet presAssocID="{C9A72328-7F5E-EF43-9C6B-9EA41C988544}" presName="connectorText" presStyleLbl="sibTrans2D1" presStyleIdx="1" presStyleCnt="2"/>
      <dgm:spPr/>
      <dgm:t>
        <a:bodyPr/>
        <a:lstStyle/>
        <a:p>
          <a:endParaRPr lang="zh-CN" altLang="en-US"/>
        </a:p>
      </dgm:t>
    </dgm:pt>
    <dgm:pt modelId="{61A86934-837B-384F-93AC-8E759BA19832}" type="pres">
      <dgm:prSet presAssocID="{3175A82C-C647-D043-AC27-11A335A98187}" presName="node" presStyleLbl="node1" presStyleIdx="2" presStyleCnt="3">
        <dgm:presLayoutVars>
          <dgm:bulletEnabled val="1"/>
        </dgm:presLayoutVars>
      </dgm:prSet>
      <dgm:spPr/>
      <dgm:t>
        <a:bodyPr/>
        <a:lstStyle/>
        <a:p>
          <a:endParaRPr lang="zh-CN" altLang="en-US"/>
        </a:p>
      </dgm:t>
    </dgm:pt>
  </dgm:ptLst>
  <dgm:cxnLst>
    <dgm:cxn modelId="{E83BD863-0664-4045-8CDD-C02A648138F9}" type="presOf" srcId="{AD710FC3-4E37-D743-AE70-05B9F768737C}" destId="{DC3C9B0B-0B73-AA41-A4B2-026ABEDB683A}" srcOrd="0" destOrd="0" presId="urn:microsoft.com/office/officeart/2005/8/layout/process1"/>
    <dgm:cxn modelId="{1E10D62B-3C2D-0E42-B7F9-3947EA533CC2}" srcId="{21AFF529-4B35-714B-B4C3-8519CA7B5C8E}" destId="{AD710FC3-4E37-D743-AE70-05B9F768737C}" srcOrd="1" destOrd="0" parTransId="{5FDC7A5D-55A5-2045-A407-82CC4962CAC5}" sibTransId="{C9A72328-7F5E-EF43-9C6B-9EA41C988544}"/>
    <dgm:cxn modelId="{C8C951AC-6480-4877-B26D-88CBC5977143}" type="presOf" srcId="{21AFF529-4B35-714B-B4C3-8519CA7B5C8E}" destId="{B2C6FDA5-EFCC-4547-AFE3-8C60892D8EAF}" srcOrd="0" destOrd="0" presId="urn:microsoft.com/office/officeart/2005/8/layout/process1"/>
    <dgm:cxn modelId="{942AECC4-991C-484A-89B3-B3155F561495}" srcId="{21AFF529-4B35-714B-B4C3-8519CA7B5C8E}" destId="{2C9C7CD9-D0CA-1B4A-B2B2-79B9AD02562A}" srcOrd="0" destOrd="0" parTransId="{7F64A0C2-4F30-5642-9262-306BD689AF8D}" sibTransId="{11B362E3-12EC-954E-88E0-02DC61A05C7C}"/>
    <dgm:cxn modelId="{3A24D4C7-F611-4222-85B4-5A3DB0DA8322}" type="presOf" srcId="{11B362E3-12EC-954E-88E0-02DC61A05C7C}" destId="{98038554-85D1-BC4D-83E1-6C4D869E7AE1}" srcOrd="0" destOrd="0" presId="urn:microsoft.com/office/officeart/2005/8/layout/process1"/>
    <dgm:cxn modelId="{5126EF1D-C684-4735-90EB-23D58F2F2B34}" type="presOf" srcId="{11B362E3-12EC-954E-88E0-02DC61A05C7C}" destId="{0527FB7F-5E00-794E-9C6E-8899848E3F6C}" srcOrd="1" destOrd="0" presId="urn:microsoft.com/office/officeart/2005/8/layout/process1"/>
    <dgm:cxn modelId="{9F73AD67-62B0-4FF4-86D1-61A3178754E5}" type="presOf" srcId="{3175A82C-C647-D043-AC27-11A335A98187}" destId="{61A86934-837B-384F-93AC-8E759BA19832}" srcOrd="0" destOrd="0" presId="urn:microsoft.com/office/officeart/2005/8/layout/process1"/>
    <dgm:cxn modelId="{A77FF2FB-ED42-44CD-9534-F47D86A72016}" type="presOf" srcId="{C9A72328-7F5E-EF43-9C6B-9EA41C988544}" destId="{6F44D016-68C4-C04E-81BF-0134CB15D0F3}" srcOrd="0" destOrd="0" presId="urn:microsoft.com/office/officeart/2005/8/layout/process1"/>
    <dgm:cxn modelId="{60CE86B1-EB3A-47F8-8F98-672AEB1C2A6F}" type="presOf" srcId="{2C9C7CD9-D0CA-1B4A-B2B2-79B9AD02562A}" destId="{90548B79-D33D-1348-9D9A-B78A0BA57CAB}" srcOrd="0" destOrd="0" presId="urn:microsoft.com/office/officeart/2005/8/layout/process1"/>
    <dgm:cxn modelId="{99923CC4-603B-0C48-948E-5307D368AB53}" srcId="{21AFF529-4B35-714B-B4C3-8519CA7B5C8E}" destId="{3175A82C-C647-D043-AC27-11A335A98187}" srcOrd="2" destOrd="0" parTransId="{3480B65D-D311-2949-B1D6-92A862E495E4}" sibTransId="{E40EEA9C-4809-CB45-BEC8-C8AA7A5AD832}"/>
    <dgm:cxn modelId="{48F559D4-E822-45C2-9F0D-A85FD291B772}" type="presOf" srcId="{C9A72328-7F5E-EF43-9C6B-9EA41C988544}" destId="{087FDD44-F793-8845-8254-E1FEF11A4695}" srcOrd="1" destOrd="0" presId="urn:microsoft.com/office/officeart/2005/8/layout/process1"/>
    <dgm:cxn modelId="{7613E89F-3E55-4E44-B5A2-FD10F2FC81E4}" type="presParOf" srcId="{B2C6FDA5-EFCC-4547-AFE3-8C60892D8EAF}" destId="{90548B79-D33D-1348-9D9A-B78A0BA57CAB}" srcOrd="0" destOrd="0" presId="urn:microsoft.com/office/officeart/2005/8/layout/process1"/>
    <dgm:cxn modelId="{306C4E5E-B9A1-4BAC-B3E4-128DB1CD5856}" type="presParOf" srcId="{B2C6FDA5-EFCC-4547-AFE3-8C60892D8EAF}" destId="{98038554-85D1-BC4D-83E1-6C4D869E7AE1}" srcOrd="1" destOrd="0" presId="urn:microsoft.com/office/officeart/2005/8/layout/process1"/>
    <dgm:cxn modelId="{8E0E365C-C553-4D9D-BFAF-0B293BF16AE6}" type="presParOf" srcId="{98038554-85D1-BC4D-83E1-6C4D869E7AE1}" destId="{0527FB7F-5E00-794E-9C6E-8899848E3F6C}" srcOrd="0" destOrd="0" presId="urn:microsoft.com/office/officeart/2005/8/layout/process1"/>
    <dgm:cxn modelId="{8A2480C0-3BAE-41D0-9768-CE28BB529CEA}" type="presParOf" srcId="{B2C6FDA5-EFCC-4547-AFE3-8C60892D8EAF}" destId="{DC3C9B0B-0B73-AA41-A4B2-026ABEDB683A}" srcOrd="2" destOrd="0" presId="urn:microsoft.com/office/officeart/2005/8/layout/process1"/>
    <dgm:cxn modelId="{825B821B-07F0-45AE-9E18-42830BAEB3BF}" type="presParOf" srcId="{B2C6FDA5-EFCC-4547-AFE3-8C60892D8EAF}" destId="{6F44D016-68C4-C04E-81BF-0134CB15D0F3}" srcOrd="3" destOrd="0" presId="urn:microsoft.com/office/officeart/2005/8/layout/process1"/>
    <dgm:cxn modelId="{BBB99C3F-1F41-4A8C-83D0-4B85006B1635}" type="presParOf" srcId="{6F44D016-68C4-C04E-81BF-0134CB15D0F3}" destId="{087FDD44-F793-8845-8254-E1FEF11A4695}" srcOrd="0" destOrd="0" presId="urn:microsoft.com/office/officeart/2005/8/layout/process1"/>
    <dgm:cxn modelId="{C5ADCAFE-606A-437D-9536-C15AFE0219FF}" type="presParOf" srcId="{B2C6FDA5-EFCC-4547-AFE3-8C60892D8EAF}" destId="{61A86934-837B-384F-93AC-8E759BA19832}"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3C8A6-79B8-EF44-9FF9-6E1CAB547E5F}">
      <dsp:nvSpPr>
        <dsp:cNvPr id="0" name=""/>
        <dsp:cNvSpPr/>
      </dsp:nvSpPr>
      <dsp:spPr>
        <a:xfrm rot="5400000">
          <a:off x="-289435" y="295165"/>
          <a:ext cx="1929572" cy="135070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en-US" sz="1300" kern="1200" dirty="0"/>
            <a:t>事件制造热点</a:t>
          </a:r>
        </a:p>
      </dsp:txBody>
      <dsp:txXfrm rot="-5400000">
        <a:off x="1" y="681079"/>
        <a:ext cx="1350700" cy="578872"/>
      </dsp:txXfrm>
    </dsp:sp>
    <dsp:sp modelId="{E8C9542F-840A-D64E-91AA-4E83BDF0D213}">
      <dsp:nvSpPr>
        <dsp:cNvPr id="0" name=""/>
        <dsp:cNvSpPr/>
      </dsp:nvSpPr>
      <dsp:spPr>
        <a:xfrm rot="5400000">
          <a:off x="4112239" y="-2755809"/>
          <a:ext cx="1254221" cy="677729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zh-CN" altLang="en-US" sz="1000" kern="1200" dirty="0"/>
            <a:t>四季论坛、对外参会</a:t>
          </a:r>
        </a:p>
        <a:p>
          <a:pPr marL="57150" lvl="1" indent="-57150" algn="l" defTabSz="444500">
            <a:lnSpc>
              <a:spcPct val="90000"/>
            </a:lnSpc>
            <a:spcBef>
              <a:spcPct val="0"/>
            </a:spcBef>
            <a:spcAft>
              <a:spcPct val="15000"/>
            </a:spcAft>
            <a:buChar char="••"/>
          </a:pPr>
          <a:r>
            <a:rPr lang="zh-CN" altLang="en-US" sz="1000" kern="1200" dirty="0"/>
            <a:t>常规会议：会员大会、理事会、战略顾问委员会会议、专家委员会会议</a:t>
          </a:r>
        </a:p>
        <a:p>
          <a:pPr marL="57150" lvl="1" indent="-57150" algn="l" defTabSz="444500">
            <a:lnSpc>
              <a:spcPct val="90000"/>
            </a:lnSpc>
            <a:spcBef>
              <a:spcPct val="0"/>
            </a:spcBef>
            <a:spcAft>
              <a:spcPct val="15000"/>
            </a:spcAft>
            <a:buChar char="••"/>
          </a:pPr>
          <a:r>
            <a:rPr lang="zh-CN" altLang="en-US" sz="1000" kern="1200" dirty="0"/>
            <a:t>联盟制度</a:t>
          </a:r>
        </a:p>
        <a:p>
          <a:pPr marL="57150" lvl="1" indent="-57150" algn="l" defTabSz="444500">
            <a:lnSpc>
              <a:spcPct val="90000"/>
            </a:lnSpc>
            <a:spcBef>
              <a:spcPct val="0"/>
            </a:spcBef>
            <a:spcAft>
              <a:spcPct val="15000"/>
            </a:spcAft>
            <a:buChar char="••"/>
          </a:pPr>
          <a:r>
            <a:rPr lang="zh-CN" altLang="en-US" sz="1000" kern="1200" dirty="0"/>
            <a:t>联盟标准及对外合作</a:t>
          </a:r>
        </a:p>
      </dsp:txBody>
      <dsp:txXfrm rot="-5400000">
        <a:off x="1350700" y="66956"/>
        <a:ext cx="6716073" cy="1131769"/>
      </dsp:txXfrm>
    </dsp:sp>
    <dsp:sp modelId="{755C07A5-3D46-3A41-A541-4DAA4CA7417C}">
      <dsp:nvSpPr>
        <dsp:cNvPr id="0" name=""/>
        <dsp:cNvSpPr/>
      </dsp:nvSpPr>
      <dsp:spPr>
        <a:xfrm rot="5400000">
          <a:off x="-289435" y="2033983"/>
          <a:ext cx="1929572" cy="135070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en-US" sz="1300" kern="1200" dirty="0"/>
            <a:t>常规宣传</a:t>
          </a:r>
          <a:r>
            <a:rPr lang="en-US" altLang="zh-CN" sz="1300" kern="1200" dirty="0"/>
            <a:t>+</a:t>
          </a:r>
          <a:r>
            <a:rPr lang="zh-CN" altLang="en-US" sz="1300" kern="1200" dirty="0"/>
            <a:t>社区运营补充事件间隙</a:t>
          </a:r>
        </a:p>
      </dsp:txBody>
      <dsp:txXfrm rot="-5400000">
        <a:off x="1" y="2419897"/>
        <a:ext cx="1350700" cy="578872"/>
      </dsp:txXfrm>
    </dsp:sp>
    <dsp:sp modelId="{2723B7DF-52AE-C24D-B701-F8CF89BD862B}">
      <dsp:nvSpPr>
        <dsp:cNvPr id="0" name=""/>
        <dsp:cNvSpPr/>
      </dsp:nvSpPr>
      <dsp:spPr>
        <a:xfrm rot="5400000">
          <a:off x="4112239" y="-1016991"/>
          <a:ext cx="1254221" cy="677729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zh-CN" altLang="en-US" sz="1000" kern="1200" dirty="0"/>
            <a:t>深度解读文章</a:t>
          </a:r>
        </a:p>
        <a:p>
          <a:pPr marL="57150" lvl="1" indent="-57150" algn="l" defTabSz="444500">
            <a:lnSpc>
              <a:spcPct val="90000"/>
            </a:lnSpc>
            <a:spcBef>
              <a:spcPct val="0"/>
            </a:spcBef>
            <a:spcAft>
              <a:spcPct val="15000"/>
            </a:spcAft>
            <a:buChar char="••"/>
          </a:pPr>
          <a:r>
            <a:rPr lang="zh-CN" altLang="en-US" sz="1000" kern="1200" dirty="0"/>
            <a:t>学者文章</a:t>
          </a:r>
        </a:p>
        <a:p>
          <a:pPr marL="57150" lvl="1" indent="-57150" algn="l" defTabSz="444500">
            <a:lnSpc>
              <a:spcPct val="90000"/>
            </a:lnSpc>
            <a:spcBef>
              <a:spcPct val="0"/>
            </a:spcBef>
            <a:spcAft>
              <a:spcPct val="15000"/>
            </a:spcAft>
            <a:buChar char="••"/>
          </a:pPr>
          <a:r>
            <a:rPr lang="zh-CN" altLang="en-US" sz="1000" kern="1200" dirty="0"/>
            <a:t>新闻</a:t>
          </a:r>
        </a:p>
        <a:p>
          <a:pPr marL="57150" lvl="1" indent="-57150" algn="l" defTabSz="444500">
            <a:lnSpc>
              <a:spcPct val="90000"/>
            </a:lnSpc>
            <a:spcBef>
              <a:spcPct val="0"/>
            </a:spcBef>
            <a:spcAft>
              <a:spcPct val="15000"/>
            </a:spcAft>
            <a:buChar char="••"/>
          </a:pPr>
          <a:r>
            <a:rPr lang="zh-CN" altLang="en-US" sz="1000" kern="1200" dirty="0"/>
            <a:t>会员单位联动软文</a:t>
          </a:r>
        </a:p>
        <a:p>
          <a:pPr marL="57150" lvl="1" indent="-57150" algn="l" defTabSz="444500">
            <a:lnSpc>
              <a:spcPct val="90000"/>
            </a:lnSpc>
            <a:spcBef>
              <a:spcPct val="0"/>
            </a:spcBef>
            <a:spcAft>
              <a:spcPct val="15000"/>
            </a:spcAft>
            <a:buChar char="••"/>
          </a:pPr>
          <a:r>
            <a:rPr lang="zh-CN" altLang="en-US" sz="1000" kern="1200" dirty="0"/>
            <a:t>贡献者宣传软文</a:t>
          </a:r>
        </a:p>
        <a:p>
          <a:pPr marL="57150" lvl="1" indent="-57150" algn="l" defTabSz="444500">
            <a:lnSpc>
              <a:spcPct val="90000"/>
            </a:lnSpc>
            <a:spcBef>
              <a:spcPct val="0"/>
            </a:spcBef>
            <a:spcAft>
              <a:spcPct val="15000"/>
            </a:spcAft>
            <a:buChar char="••"/>
          </a:pPr>
          <a:r>
            <a:rPr lang="zh-CN" altLang="en-US" sz="1000" kern="1200" dirty="0"/>
            <a:t>通过会员单位将内容在海外传播，</a:t>
          </a:r>
          <a:r>
            <a:rPr lang="en-US" altLang="zh-CN" sz="1000" kern="1200" dirty="0"/>
            <a:t>WAA</a:t>
          </a:r>
          <a:r>
            <a:rPr lang="zh-CN" altLang="en-US" sz="1000" kern="1200" dirty="0"/>
            <a:t> 暂不自行运营海外渠道</a:t>
          </a:r>
        </a:p>
      </dsp:txBody>
      <dsp:txXfrm rot="-5400000">
        <a:off x="1350700" y="1805774"/>
        <a:ext cx="6716073" cy="1131769"/>
      </dsp:txXfrm>
    </dsp:sp>
    <dsp:sp modelId="{8276A69D-8184-784E-9285-FA6AD84BEAE3}">
      <dsp:nvSpPr>
        <dsp:cNvPr id="0" name=""/>
        <dsp:cNvSpPr/>
      </dsp:nvSpPr>
      <dsp:spPr>
        <a:xfrm rot="5400000">
          <a:off x="-289435" y="3772801"/>
          <a:ext cx="1929572" cy="135070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CN" altLang="en-US" sz="1300" kern="1200" dirty="0"/>
            <a:t>现阶段优选宣传对象</a:t>
          </a:r>
        </a:p>
      </dsp:txBody>
      <dsp:txXfrm rot="-5400000">
        <a:off x="1" y="4158715"/>
        <a:ext cx="1350700" cy="578872"/>
      </dsp:txXfrm>
    </dsp:sp>
    <dsp:sp modelId="{47B2E368-D9D6-9040-9598-91DCE9D68723}">
      <dsp:nvSpPr>
        <dsp:cNvPr id="0" name=""/>
        <dsp:cNvSpPr/>
      </dsp:nvSpPr>
      <dsp:spPr>
        <a:xfrm rot="5400000">
          <a:off x="4112239" y="721826"/>
          <a:ext cx="1254221" cy="677729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zh-CN" altLang="en-US" sz="1000" kern="1200" dirty="0"/>
            <a:t>产业对象：央企、地方国企、地方政府</a:t>
          </a:r>
        </a:p>
        <a:p>
          <a:pPr marL="57150" lvl="1" indent="-57150" algn="l" defTabSz="444500">
            <a:lnSpc>
              <a:spcPct val="90000"/>
            </a:lnSpc>
            <a:spcBef>
              <a:spcPct val="0"/>
            </a:spcBef>
            <a:spcAft>
              <a:spcPct val="15000"/>
            </a:spcAft>
            <a:buChar char="••"/>
          </a:pPr>
          <a:r>
            <a:rPr lang="zh-CN" altLang="en-US" sz="1000" kern="1200" dirty="0"/>
            <a:t>学术对象：无线通信相关教授、学生</a:t>
          </a:r>
        </a:p>
        <a:p>
          <a:pPr marL="57150" lvl="1" indent="-57150" algn="l" defTabSz="444500">
            <a:lnSpc>
              <a:spcPct val="90000"/>
            </a:lnSpc>
            <a:spcBef>
              <a:spcPct val="0"/>
            </a:spcBef>
            <a:spcAft>
              <a:spcPct val="15000"/>
            </a:spcAft>
            <a:buChar char="••"/>
          </a:pPr>
          <a:r>
            <a:rPr lang="zh-CN" altLang="en-US" sz="1000" kern="1200" dirty="0"/>
            <a:t>研发对象：会员单位</a:t>
          </a:r>
        </a:p>
        <a:p>
          <a:pPr marL="57150" lvl="1" indent="-57150" algn="l" defTabSz="444500">
            <a:lnSpc>
              <a:spcPct val="90000"/>
            </a:lnSpc>
            <a:spcBef>
              <a:spcPct val="0"/>
            </a:spcBef>
            <a:spcAft>
              <a:spcPct val="15000"/>
            </a:spcAft>
            <a:buChar char="••"/>
          </a:pPr>
          <a:endParaRPr lang="zh-CN" altLang="en-US" sz="1000" kern="1200" dirty="0"/>
        </a:p>
      </dsp:txBody>
      <dsp:txXfrm rot="-5400000">
        <a:off x="1350700" y="3544591"/>
        <a:ext cx="6716073" cy="1131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48B79-D33D-1348-9D9A-B78A0BA57CAB}">
      <dsp:nvSpPr>
        <dsp:cNvPr id="0" name=""/>
        <dsp:cNvSpPr/>
      </dsp:nvSpPr>
      <dsp:spPr>
        <a:xfrm>
          <a:off x="7143" y="60500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CN" altLang="en-US" sz="2400" kern="1200" dirty="0"/>
            <a:t>产业需求挖掘</a:t>
          </a:r>
        </a:p>
      </dsp:txBody>
      <dsp:txXfrm>
        <a:off x="44665" y="642527"/>
        <a:ext cx="2060143" cy="1206068"/>
      </dsp:txXfrm>
    </dsp:sp>
    <dsp:sp modelId="{98038554-85D1-BC4D-83E1-6C4D869E7AE1}">
      <dsp:nvSpPr>
        <dsp:cNvPr id="0" name=""/>
        <dsp:cNvSpPr/>
      </dsp:nvSpPr>
      <dsp:spPr>
        <a:xfrm>
          <a:off x="2355850" y="980798"/>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CN" altLang="en-US" sz="2000" kern="1200"/>
        </a:p>
      </dsp:txBody>
      <dsp:txXfrm>
        <a:off x="2355850" y="1086703"/>
        <a:ext cx="316861" cy="317716"/>
      </dsp:txXfrm>
    </dsp:sp>
    <dsp:sp modelId="{DC3C9B0B-0B73-AA41-A4B2-026ABEDB683A}">
      <dsp:nvSpPr>
        <dsp:cNvPr id="0" name=""/>
        <dsp:cNvSpPr/>
      </dsp:nvSpPr>
      <dsp:spPr>
        <a:xfrm>
          <a:off x="2996406" y="60500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CN" altLang="en-US" sz="2400" kern="1200" dirty="0"/>
            <a:t>技术标准、测试规范制定</a:t>
          </a:r>
        </a:p>
      </dsp:txBody>
      <dsp:txXfrm>
        <a:off x="3033928" y="642527"/>
        <a:ext cx="2060143" cy="1206068"/>
      </dsp:txXfrm>
    </dsp:sp>
    <dsp:sp modelId="{6F44D016-68C4-C04E-81BF-0134CB15D0F3}">
      <dsp:nvSpPr>
        <dsp:cNvPr id="0" name=""/>
        <dsp:cNvSpPr/>
      </dsp:nvSpPr>
      <dsp:spPr>
        <a:xfrm>
          <a:off x="5345112" y="980798"/>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CN" altLang="en-US" sz="2000" kern="1200"/>
        </a:p>
      </dsp:txBody>
      <dsp:txXfrm>
        <a:off x="5345112" y="1086703"/>
        <a:ext cx="316861" cy="317716"/>
      </dsp:txXfrm>
    </dsp:sp>
    <dsp:sp modelId="{61A86934-837B-384F-93AC-8E759BA19832}">
      <dsp:nvSpPr>
        <dsp:cNvPr id="0" name=""/>
        <dsp:cNvSpPr/>
      </dsp:nvSpPr>
      <dsp:spPr>
        <a:xfrm>
          <a:off x="5985668" y="60500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CN" altLang="en-US" sz="2400" kern="1200" dirty="0"/>
            <a:t>第三方实验室 及证书管理</a:t>
          </a:r>
        </a:p>
      </dsp:txBody>
      <dsp:txXfrm>
        <a:off x="6023190" y="642527"/>
        <a:ext cx="2060143" cy="120606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12ECEE8-E9FC-FC45-B568-AAC5608ADA45}" type="datetimeFigureOut">
              <a:rPr kumimoji="1" lang="zh-CN" altLang="en-US" smtClean="0"/>
              <a:t>2023/8/9</a:t>
            </a:fld>
            <a:endParaRPr kumimoji="1" lang="zh-CN" altLang="en-US"/>
          </a:p>
        </p:txBody>
      </p:sp>
      <p:sp>
        <p:nvSpPr>
          <p:cNvPr id="4" name="幻灯片图像占位符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846E578-FCE3-D24A-8B9D-0B8CB17EF716}" type="slidenum">
              <a:rPr kumimoji="1" lang="zh-CN" altLang="en-US" smtClean="0"/>
              <a:t>‹#›</a:t>
            </a:fld>
            <a:endParaRPr kumimoji="1" lang="zh-CN" altLang="en-US"/>
          </a:p>
        </p:txBody>
      </p:sp>
    </p:spTree>
    <p:extLst>
      <p:ext uri="{BB962C8B-B14F-4D97-AF65-F5344CB8AC3E}">
        <p14:creationId xmlns:p14="http://schemas.microsoft.com/office/powerpoint/2010/main" val="1028240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extLst>
      <p:ext uri="{BB962C8B-B14F-4D97-AF65-F5344CB8AC3E}">
        <p14:creationId xmlns:p14="http://schemas.microsoft.com/office/powerpoint/2010/main" val="4205209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6</a:t>
            </a:r>
            <a:r>
              <a:rPr lang="zh-CN" altLang="en-US"/>
              <a:t>月份完成</a:t>
            </a:r>
          </a:p>
          <a:p>
            <a:r>
              <a:rPr lang="en-US" altLang="zh-CN"/>
              <a:t>6</a:t>
            </a:r>
            <a:r>
              <a:rPr lang="zh-CN" altLang="en-US"/>
              <a:t>月</a:t>
            </a:r>
            <a:r>
              <a:rPr lang="en-US" altLang="zh-CN"/>
              <a:t>20</a:t>
            </a:r>
            <a:r>
              <a:rPr lang="zh-CN" altLang="en-US"/>
              <a:t>日完成标准定稿；讨论博维提案</a:t>
            </a:r>
          </a:p>
        </p:txBody>
      </p:sp>
    </p:spTree>
    <p:extLst>
      <p:ext uri="{BB962C8B-B14F-4D97-AF65-F5344CB8AC3E}">
        <p14:creationId xmlns:p14="http://schemas.microsoft.com/office/powerpoint/2010/main" val="81519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白皮书是否要加入？</a:t>
            </a:r>
            <a:endParaRPr lang="en-US" altLang="zh-CN" dirty="0"/>
          </a:p>
          <a:p>
            <a:pPr marL="285750" indent="-285750">
              <a:lnSpc>
                <a:spcPct val="200000"/>
              </a:lnSpc>
              <a:buFont typeface="Wingdings" panose="05000000000000000000" pitchFamily="2" charset="2"/>
              <a:buChar char="p"/>
            </a:pPr>
            <a:r>
              <a:rPr lang="zh-CN" altLang="en-US" dirty="0"/>
              <a:t>目前仅设定基线认证门槛，希望吸引更多的单位参与，达成产业共识</a:t>
            </a:r>
            <a:endParaRPr lang="en-US" altLang="zh-CN" dirty="0"/>
          </a:p>
          <a:p>
            <a:pPr marL="285750" indent="-285750">
              <a:lnSpc>
                <a:spcPct val="200000"/>
              </a:lnSpc>
              <a:buFont typeface="Wingdings" panose="05000000000000000000" pitchFamily="2" charset="2"/>
              <a:buChar char="p"/>
            </a:pPr>
            <a:r>
              <a:rPr lang="zh-CN" altLang="en-US" dirty="0"/>
              <a:t>以园区办公场景为基础，在后续立项的园区场景认证中叠加场景化测试用例，推进各行业客户认可</a:t>
            </a:r>
          </a:p>
        </p:txBody>
      </p:sp>
      <p:sp>
        <p:nvSpPr>
          <p:cNvPr id="4" name="灯片编号占位符 3"/>
          <p:cNvSpPr>
            <a:spLocks noGrp="1"/>
          </p:cNvSpPr>
          <p:nvPr>
            <p:ph type="sldNum" sz="quarter" idx="10"/>
          </p:nvPr>
        </p:nvSpPr>
        <p:spPr/>
        <p:txBody>
          <a:bodyPr/>
          <a:lstStyle/>
          <a:p>
            <a:fld id="{0846E578-FCE3-D24A-8B9D-0B8CB17EF716}" type="slidenum">
              <a:rPr kumimoji="1" lang="zh-CN" altLang="en-US" smtClean="0"/>
              <a:t>22</a:t>
            </a:fld>
            <a:endParaRPr kumimoji="1" lang="zh-CN" altLang="en-US"/>
          </a:p>
        </p:txBody>
      </p:sp>
    </p:spTree>
    <p:extLst>
      <p:ext uri="{BB962C8B-B14F-4D97-AF65-F5344CB8AC3E}">
        <p14:creationId xmlns:p14="http://schemas.microsoft.com/office/powerpoint/2010/main" val="1378313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846E578-FCE3-D24A-8B9D-0B8CB17EF716}" type="slidenum">
              <a:rPr kumimoji="1" lang="zh-CN" altLang="en-US" smtClean="0"/>
              <a:t>35</a:t>
            </a:fld>
            <a:endParaRPr kumimoji="1" lang="zh-CN" altLang="en-US"/>
          </a:p>
        </p:txBody>
      </p:sp>
    </p:spTree>
    <p:extLst>
      <p:ext uri="{BB962C8B-B14F-4D97-AF65-F5344CB8AC3E}">
        <p14:creationId xmlns:p14="http://schemas.microsoft.com/office/powerpoint/2010/main" val="2740274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846E578-FCE3-D24A-8B9D-0B8CB17EF716}" type="slidenum">
              <a:rPr kumimoji="1" lang="zh-CN" altLang="en-US" smtClean="0"/>
              <a:t>58</a:t>
            </a:fld>
            <a:endParaRPr kumimoji="1" lang="zh-CN" altLang="en-US"/>
          </a:p>
        </p:txBody>
      </p:sp>
    </p:spTree>
    <p:extLst>
      <p:ext uri="{BB962C8B-B14F-4D97-AF65-F5344CB8AC3E}">
        <p14:creationId xmlns:p14="http://schemas.microsoft.com/office/powerpoint/2010/main" val="2740274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846E578-FCE3-D24A-8B9D-0B8CB17EF716}" type="slidenum">
              <a:rPr kumimoji="1" lang="zh-CN" altLang="en-US" smtClean="0"/>
              <a:t>61</a:t>
            </a:fld>
            <a:endParaRPr kumimoji="1" lang="zh-CN" altLang="en-US"/>
          </a:p>
        </p:txBody>
      </p:sp>
    </p:spTree>
    <p:extLst>
      <p:ext uri="{BB962C8B-B14F-4D97-AF65-F5344CB8AC3E}">
        <p14:creationId xmlns:p14="http://schemas.microsoft.com/office/powerpoint/2010/main" val="172744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1</a:t>
            </a:r>
            <a:r>
              <a:rPr kumimoji="1" lang="zh-CN" altLang="en-US" dirty="0"/>
              <a:t>、考虑到有些实验室建立平台能力不够，建议客户通过联盟平台下单</a:t>
            </a:r>
            <a:endParaRPr kumimoji="1" lang="en-US" altLang="zh-CN" dirty="0"/>
          </a:p>
          <a:p>
            <a:r>
              <a:rPr kumimoji="1" lang="en-US" altLang="zh-CN" dirty="0"/>
              <a:t>2</a:t>
            </a:r>
            <a:r>
              <a:rPr kumimoji="1" lang="zh-CN" altLang="en-US" dirty="0"/>
              <a:t>、目前看起来和联盟认证体系没有大的冲突</a:t>
            </a:r>
          </a:p>
        </p:txBody>
      </p:sp>
      <p:sp>
        <p:nvSpPr>
          <p:cNvPr id="4" name="灯片编号占位符 3"/>
          <p:cNvSpPr>
            <a:spLocks noGrp="1"/>
          </p:cNvSpPr>
          <p:nvPr>
            <p:ph type="sldNum" sz="quarter" idx="5"/>
          </p:nvPr>
        </p:nvSpPr>
        <p:spPr/>
        <p:txBody>
          <a:bodyPr/>
          <a:lstStyle/>
          <a:p>
            <a:fld id="{0846E578-FCE3-D24A-8B9D-0B8CB17EF716}" type="slidenum">
              <a:rPr kumimoji="1" lang="zh-CN" altLang="en-US" smtClean="0"/>
              <a:t>67</a:t>
            </a:fld>
            <a:endParaRPr kumimoji="1" lang="zh-CN" altLang="en-US"/>
          </a:p>
        </p:txBody>
      </p:sp>
    </p:spTree>
    <p:extLst>
      <p:ext uri="{BB962C8B-B14F-4D97-AF65-F5344CB8AC3E}">
        <p14:creationId xmlns:p14="http://schemas.microsoft.com/office/powerpoint/2010/main" val="4080062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slideMaster" Target="../slideMasters/slideMaster1.xml"/><Relationship Id="rId4" Type="http://schemas.openxmlformats.org/officeDocument/2006/relationships/tags" Target="../tags/tag14.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4.sv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slideMaster" Target="../slideMasters/slideMaster1.xml"/><Relationship Id="rId4" Type="http://schemas.openxmlformats.org/officeDocument/2006/relationships/tags" Target="../tags/tag18.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C:\Users\cheng\Desktop\WAA大会筹备\WAA 大会活动物料设计文件\主KVbg-定稿.png主KVbg-定稿"/>
          <p:cNvPicPr>
            <a:picLocks noChangeAspect="1"/>
          </p:cNvPicPr>
          <p:nvPr userDrawn="1"/>
        </p:nvPicPr>
        <p:blipFill>
          <a:blip r:embed="rId2"/>
          <a:srcRect/>
          <a:stretch>
            <a:fillRect/>
          </a:stretch>
        </p:blipFill>
        <p:spPr>
          <a:xfrm>
            <a:off x="0" y="0"/>
            <a:ext cx="12192000" cy="6858000"/>
          </a:xfrm>
          <a:prstGeom prst="rect">
            <a:avLst/>
          </a:prstGeom>
        </p:spPr>
      </p:pic>
      <p:pic>
        <p:nvPicPr>
          <p:cNvPr id="9" name="图片 7" descr="资源 2"/>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062355" y="719455"/>
            <a:ext cx="2880000" cy="712871"/>
          </a:xfrm>
          <a:prstGeom prst="rect">
            <a:avLst/>
          </a:prstGeom>
        </p:spPr>
      </p:pic>
      <p:sp>
        <p:nvSpPr>
          <p:cNvPr id="2" name="文本框 1"/>
          <p:cNvSpPr txBox="1"/>
          <p:nvPr userDrawn="1"/>
        </p:nvSpPr>
        <p:spPr>
          <a:xfrm>
            <a:off x="5845810" y="7279640"/>
            <a:ext cx="309880" cy="368300"/>
          </a:xfrm>
          <a:prstGeom prst="rect">
            <a:avLst/>
          </a:prstGeom>
          <a:noFill/>
        </p:spPr>
        <p:txBody>
          <a:bodyPr wrap="none" rtlCol="0">
            <a:spAutoFit/>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0" name="图片 9" descr="主KV-bg1"/>
          <p:cNvPicPr>
            <a:picLocks noChangeAspect="1"/>
          </p:cNvPicPr>
          <p:nvPr userDrawn="1"/>
        </p:nvPicPr>
        <p:blipFill>
          <a:blip r:embed="rId2"/>
          <a:stretch>
            <a:fillRect/>
          </a:stretch>
        </p:blipFill>
        <p:spPr>
          <a:xfrm>
            <a:off x="0" y="0"/>
            <a:ext cx="12192000" cy="6858000"/>
          </a:xfrm>
          <a:prstGeom prst="rect">
            <a:avLst/>
          </a:prstGeom>
        </p:spPr>
      </p:pic>
      <p:pic>
        <p:nvPicPr>
          <p:cNvPr id="9" name="图片 8" descr="资源 2"/>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0365105" y="363855"/>
            <a:ext cx="1440000" cy="35643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44E60E10-5D7A-9F46-9401-49FDDF4DA5A9}" type="datetime1">
              <a:rPr lang="zh-CN" altLang="en-US" smtClean="0"/>
              <a:t>2023/8/9</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pic>
        <p:nvPicPr>
          <p:cNvPr id="5" name="图片 8" descr="资源 2"/>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10365105" y="363855"/>
            <a:ext cx="1440000" cy="356436"/>
          </a:xfrm>
          <a:prstGeom prst="rect">
            <a:avLst/>
          </a:prstGeom>
        </p:spPr>
      </p:pic>
      <p:sp>
        <p:nvSpPr>
          <p:cNvPr id="6" name="文本框 5"/>
          <p:cNvSpPr txBox="1"/>
          <p:nvPr userDrawn="1"/>
        </p:nvSpPr>
        <p:spPr>
          <a:xfrm>
            <a:off x="1078230" y="2021840"/>
            <a:ext cx="1198880" cy="706755"/>
          </a:xfrm>
          <a:prstGeom prst="rect">
            <a:avLst/>
          </a:prstGeom>
          <a:noFill/>
        </p:spPr>
        <p:txBody>
          <a:bodyPr wrap="none" rtlCol="0">
            <a:spAutoFit/>
          </a:bodyPr>
          <a:lstStyle/>
          <a:p>
            <a:pPr algn="ctr"/>
            <a:r>
              <a:rPr lang="zh-CN" altLang="en-US" sz="4000" b="1" dirty="0">
                <a:solidFill>
                  <a:schemeClr val="bg1"/>
                </a:solidFill>
                <a:latin typeface="微软雅黑" panose="020B0503020204020204" charset="-122"/>
                <a:ea typeface="微软雅黑" panose="020B0503020204020204" charset="-122"/>
              </a:rPr>
              <a:t>目录</a:t>
            </a:r>
          </a:p>
        </p:txBody>
      </p:sp>
      <p:sp>
        <p:nvSpPr>
          <p:cNvPr id="7" name="文本框 6"/>
          <p:cNvSpPr txBox="1"/>
          <p:nvPr userDrawn="1"/>
        </p:nvSpPr>
        <p:spPr>
          <a:xfrm>
            <a:off x="4502150" y="1802765"/>
            <a:ext cx="2487930" cy="3169285"/>
          </a:xfrm>
          <a:prstGeom prst="rect">
            <a:avLst/>
          </a:prstGeom>
          <a:noFill/>
        </p:spPr>
        <p:txBody>
          <a:bodyPr wrap="none" rtlCol="0">
            <a:spAutoFit/>
          </a:bodyPr>
          <a:lstStyle/>
          <a:p>
            <a:pPr marL="285750" indent="-285750" algn="l">
              <a:lnSpc>
                <a:spcPct val="200000"/>
              </a:lnSpc>
              <a:buFont typeface="Arial" panose="020B0604020202020204" pitchFamily="34" charset="0"/>
              <a:buChar char="•"/>
            </a:pPr>
            <a:r>
              <a:rPr lang="en-US" altLang="zh-CN" sz="2000" dirty="0">
                <a:solidFill>
                  <a:schemeClr val="bg1"/>
                </a:solidFill>
                <a:latin typeface="微软雅黑" panose="020B0503020204020204" charset="-122"/>
                <a:ea typeface="微软雅黑" panose="020B0503020204020204" charset="-122"/>
                <a:sym typeface="+mn-ea"/>
              </a:rPr>
              <a:t>01 </a:t>
            </a:r>
            <a:r>
              <a:rPr lang="zh-CN" altLang="en-US" sz="2000" dirty="0">
                <a:solidFill>
                  <a:schemeClr val="bg1"/>
                </a:solidFill>
                <a:latin typeface="微软雅黑" panose="020B0503020204020204" charset="-122"/>
                <a:ea typeface="微软雅黑" panose="020B0503020204020204" charset="-122"/>
                <a:sym typeface="+mn-ea"/>
              </a:rPr>
              <a:t>文字标题</a:t>
            </a:r>
            <a:r>
              <a:rPr lang="en-US" altLang="zh-CN" sz="2000" dirty="0">
                <a:solidFill>
                  <a:schemeClr val="bg1"/>
                </a:solidFill>
                <a:latin typeface="微软雅黑" panose="020B0503020204020204" charset="-122"/>
                <a:ea typeface="微软雅黑" panose="020B0503020204020204" charset="-122"/>
                <a:sym typeface="+mn-ea"/>
              </a:rPr>
              <a:t> 20pt</a:t>
            </a:r>
            <a:endParaRPr lang="en-US" altLang="zh-CN" sz="2000" dirty="0">
              <a:solidFill>
                <a:schemeClr val="bg1"/>
              </a:solidFill>
              <a:latin typeface="微软雅黑" panose="020B0503020204020204" charset="-122"/>
              <a:ea typeface="微软雅黑" panose="020B0503020204020204" charset="-122"/>
            </a:endParaRPr>
          </a:p>
          <a:p>
            <a:pPr marL="285750" indent="-285750" algn="l">
              <a:lnSpc>
                <a:spcPct val="200000"/>
              </a:lnSpc>
              <a:buFont typeface="Arial" panose="020B0604020202020204" pitchFamily="34" charset="0"/>
              <a:buChar char="•"/>
            </a:pPr>
            <a:r>
              <a:rPr lang="en-US" altLang="zh-CN" sz="2000" dirty="0">
                <a:solidFill>
                  <a:schemeClr val="bg1"/>
                </a:solidFill>
                <a:latin typeface="微软雅黑" panose="020B0503020204020204" charset="-122"/>
                <a:ea typeface="微软雅黑" panose="020B0503020204020204" charset="-122"/>
                <a:sym typeface="+mn-ea"/>
              </a:rPr>
              <a:t>02 </a:t>
            </a:r>
            <a:r>
              <a:rPr lang="zh-CN" altLang="en-US" sz="2000" dirty="0">
                <a:solidFill>
                  <a:schemeClr val="bg1"/>
                </a:solidFill>
                <a:latin typeface="微软雅黑" panose="020B0503020204020204" charset="-122"/>
                <a:ea typeface="微软雅黑" panose="020B0503020204020204" charset="-122"/>
                <a:sym typeface="+mn-ea"/>
              </a:rPr>
              <a:t>文字标题</a:t>
            </a:r>
            <a:r>
              <a:rPr lang="en-US" altLang="zh-CN" sz="2000" dirty="0">
                <a:solidFill>
                  <a:schemeClr val="bg1"/>
                </a:solidFill>
                <a:latin typeface="微软雅黑" panose="020B0503020204020204" charset="-122"/>
                <a:ea typeface="微软雅黑" panose="020B0503020204020204" charset="-122"/>
                <a:sym typeface="+mn-ea"/>
              </a:rPr>
              <a:t> 20pt</a:t>
            </a:r>
            <a:endParaRPr lang="en-US" altLang="zh-CN" sz="2000" dirty="0">
              <a:solidFill>
                <a:schemeClr val="bg1"/>
              </a:solidFill>
              <a:latin typeface="微软雅黑" panose="020B0503020204020204" charset="-122"/>
              <a:ea typeface="微软雅黑" panose="020B0503020204020204" charset="-122"/>
            </a:endParaRPr>
          </a:p>
          <a:p>
            <a:pPr marL="285750" indent="-285750" algn="l">
              <a:lnSpc>
                <a:spcPct val="200000"/>
              </a:lnSpc>
              <a:buFont typeface="Arial" panose="020B0604020202020204" pitchFamily="34" charset="0"/>
              <a:buChar char="•"/>
            </a:pPr>
            <a:r>
              <a:rPr lang="en-US" altLang="zh-CN" sz="2000" dirty="0">
                <a:solidFill>
                  <a:schemeClr val="bg1"/>
                </a:solidFill>
                <a:latin typeface="微软雅黑" panose="020B0503020204020204" charset="-122"/>
                <a:ea typeface="微软雅黑" panose="020B0503020204020204" charset="-122"/>
                <a:sym typeface="+mn-ea"/>
              </a:rPr>
              <a:t>03 </a:t>
            </a:r>
            <a:r>
              <a:rPr lang="zh-CN" altLang="en-US" sz="2000" dirty="0">
                <a:solidFill>
                  <a:schemeClr val="bg1"/>
                </a:solidFill>
                <a:latin typeface="微软雅黑" panose="020B0503020204020204" charset="-122"/>
                <a:ea typeface="微软雅黑" panose="020B0503020204020204" charset="-122"/>
                <a:sym typeface="+mn-ea"/>
              </a:rPr>
              <a:t>文字标题</a:t>
            </a:r>
            <a:r>
              <a:rPr lang="en-US" altLang="zh-CN" sz="2000" dirty="0">
                <a:solidFill>
                  <a:schemeClr val="bg1"/>
                </a:solidFill>
                <a:latin typeface="微软雅黑" panose="020B0503020204020204" charset="-122"/>
                <a:ea typeface="微软雅黑" panose="020B0503020204020204" charset="-122"/>
                <a:sym typeface="+mn-ea"/>
              </a:rPr>
              <a:t> 20pt</a:t>
            </a:r>
            <a:endParaRPr lang="en-US" altLang="zh-CN" sz="2000" dirty="0">
              <a:solidFill>
                <a:schemeClr val="bg1"/>
              </a:solidFill>
              <a:latin typeface="微软雅黑" panose="020B0503020204020204" charset="-122"/>
              <a:ea typeface="微软雅黑" panose="020B0503020204020204" charset="-122"/>
            </a:endParaRPr>
          </a:p>
          <a:p>
            <a:pPr marL="285750" indent="-285750" algn="l">
              <a:lnSpc>
                <a:spcPct val="200000"/>
              </a:lnSpc>
              <a:buFont typeface="Arial" panose="020B0604020202020204" pitchFamily="34" charset="0"/>
              <a:buChar char="•"/>
            </a:pPr>
            <a:r>
              <a:rPr lang="en-US" altLang="zh-CN" sz="2000" dirty="0">
                <a:solidFill>
                  <a:schemeClr val="bg1"/>
                </a:solidFill>
                <a:latin typeface="微软雅黑" panose="020B0503020204020204" charset="-122"/>
                <a:ea typeface="微软雅黑" panose="020B0503020204020204" charset="-122"/>
                <a:sym typeface="+mn-ea"/>
              </a:rPr>
              <a:t>04 </a:t>
            </a:r>
            <a:r>
              <a:rPr lang="zh-CN" altLang="en-US" sz="2000" dirty="0">
                <a:solidFill>
                  <a:schemeClr val="bg1"/>
                </a:solidFill>
                <a:latin typeface="微软雅黑" panose="020B0503020204020204" charset="-122"/>
                <a:ea typeface="微软雅黑" panose="020B0503020204020204" charset="-122"/>
                <a:sym typeface="+mn-ea"/>
              </a:rPr>
              <a:t>文字标题</a:t>
            </a:r>
            <a:r>
              <a:rPr lang="en-US" altLang="zh-CN" sz="2000" dirty="0">
                <a:solidFill>
                  <a:schemeClr val="bg1"/>
                </a:solidFill>
                <a:latin typeface="微软雅黑" panose="020B0503020204020204" charset="-122"/>
                <a:ea typeface="微软雅黑" panose="020B0503020204020204" charset="-122"/>
                <a:sym typeface="+mn-ea"/>
              </a:rPr>
              <a:t> 20pt</a:t>
            </a:r>
            <a:endParaRPr lang="en-US" altLang="zh-CN" sz="2000" dirty="0">
              <a:solidFill>
                <a:schemeClr val="bg1"/>
              </a:solidFill>
              <a:latin typeface="微软雅黑" panose="020B0503020204020204" charset="-122"/>
              <a:ea typeface="微软雅黑" panose="020B0503020204020204" charset="-122"/>
            </a:endParaRPr>
          </a:p>
          <a:p>
            <a:pPr marL="285750" indent="-285750" algn="l">
              <a:lnSpc>
                <a:spcPct val="200000"/>
              </a:lnSpc>
              <a:buFont typeface="Arial" panose="020B0604020202020204" pitchFamily="34" charset="0"/>
              <a:buChar char="•"/>
            </a:pPr>
            <a:r>
              <a:rPr lang="en-US" altLang="zh-CN" sz="2000" dirty="0">
                <a:solidFill>
                  <a:schemeClr val="bg1"/>
                </a:solidFill>
                <a:latin typeface="微软雅黑" panose="020B0503020204020204" charset="-122"/>
                <a:ea typeface="微软雅黑" panose="020B0503020204020204" charset="-122"/>
                <a:sym typeface="+mn-ea"/>
              </a:rPr>
              <a:t>05 </a:t>
            </a:r>
            <a:r>
              <a:rPr lang="zh-CN" altLang="en-US" sz="2000" dirty="0">
                <a:solidFill>
                  <a:schemeClr val="bg1"/>
                </a:solidFill>
                <a:latin typeface="微软雅黑" panose="020B0503020204020204" charset="-122"/>
                <a:ea typeface="微软雅黑" panose="020B0503020204020204" charset="-122"/>
                <a:sym typeface="+mn-ea"/>
              </a:rPr>
              <a:t>文字标题</a:t>
            </a:r>
            <a:r>
              <a:rPr lang="en-US" altLang="zh-CN" sz="2000" dirty="0">
                <a:solidFill>
                  <a:schemeClr val="bg1"/>
                </a:solidFill>
                <a:latin typeface="微软雅黑" panose="020B0503020204020204" charset="-122"/>
                <a:ea typeface="微软雅黑" panose="020B0503020204020204" charset="-122"/>
                <a:sym typeface="+mn-ea"/>
              </a:rPr>
              <a:t> 20pt</a:t>
            </a:r>
            <a:endParaRPr lang="zh-CN" altLang="en-US" sz="20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1"/>
        </a:solidFill>
        <a:effectLst/>
      </p:bgPr>
    </p:bg>
    <p:spTree>
      <p:nvGrpSpPr>
        <p:cNvPr id="1" name=""/>
        <p:cNvGrpSpPr/>
        <p:nvPr/>
      </p:nvGrpSpPr>
      <p:grpSpPr>
        <a:xfrm>
          <a:off x="0" y="0"/>
          <a:ext cx="0" cy="0"/>
          <a:chOff x="0" y="0"/>
          <a:chExt cx="0" cy="0"/>
        </a:xfrm>
      </p:grpSpPr>
      <p:sp>
        <p:nvSpPr>
          <p:cNvPr id="12" name="矩形 11"/>
          <p:cNvSpPr/>
          <p:nvPr userDrawn="1"/>
        </p:nvSpPr>
        <p:spPr>
          <a:xfrm>
            <a:off x="0" y="990600"/>
            <a:ext cx="12191365" cy="5868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日期占位符 4"/>
          <p:cNvSpPr>
            <a:spLocks noGrp="1"/>
          </p:cNvSpPr>
          <p:nvPr>
            <p:ph type="dt" sz="half" idx="10"/>
            <p:custDataLst>
              <p:tags r:id="rId1"/>
            </p:custDataLst>
          </p:nvPr>
        </p:nvSpPr>
        <p:spPr/>
        <p:txBody>
          <a:bodyPr/>
          <a:lstStyle>
            <a:lvl1pPr>
              <a:defRPr>
                <a:solidFill>
                  <a:schemeClr val="bg1">
                    <a:lumMod val="65000"/>
                  </a:schemeClr>
                </a:solidFill>
              </a:defRPr>
            </a:lvl1pPr>
          </a:lstStyle>
          <a:p>
            <a:fld id="{81A99182-0F21-EB4F-AE0A-410DEBE2DBBA}" type="datetime1">
              <a:rPr lang="zh-CN" altLang="en-US" smtClean="0"/>
              <a:t>2023/8/9</a:t>
            </a:fld>
            <a:endParaRPr lang="zh-CN" altLang="en-US"/>
          </a:p>
        </p:txBody>
      </p:sp>
      <p:sp>
        <p:nvSpPr>
          <p:cNvPr id="6" name="页脚占位符 5"/>
          <p:cNvSpPr>
            <a:spLocks noGrp="1"/>
          </p:cNvSpPr>
          <p:nvPr>
            <p:ph type="ftr" sz="quarter" idx="11"/>
            <p:custDataLst>
              <p:tags r:id="rId2"/>
            </p:custDataLst>
          </p:nvPr>
        </p:nvSpPr>
        <p:spPr/>
        <p:txBody>
          <a:bodyPr/>
          <a:lstStyle>
            <a:lvl1pPr>
              <a:defRPr>
                <a:solidFill>
                  <a:schemeClr val="bg1">
                    <a:lumMod val="65000"/>
                  </a:schemeClr>
                </a:solidFill>
              </a:defRPr>
            </a:lvl1pPr>
          </a:lstStyle>
          <a:p>
            <a:endParaRPr lang="zh-CN" altLang="en-US"/>
          </a:p>
        </p:txBody>
      </p:sp>
      <p:sp>
        <p:nvSpPr>
          <p:cNvPr id="7" name="灯片编号占位符 6"/>
          <p:cNvSpPr>
            <a:spLocks noGrp="1"/>
          </p:cNvSpPr>
          <p:nvPr>
            <p:ph type="sldNum" sz="quarter" idx="12"/>
            <p:custDataLst>
              <p:tags r:id="rId3"/>
            </p:custDataLst>
          </p:nvPr>
        </p:nvSpPr>
        <p:spPr/>
        <p:txBody>
          <a:bodyPr/>
          <a:lstStyle>
            <a:lvl1pPr>
              <a:defRPr>
                <a:solidFill>
                  <a:schemeClr val="bg1">
                    <a:lumMod val="65000"/>
                  </a:schemeClr>
                </a:solidFill>
              </a:defRPr>
            </a:lvl1pPr>
          </a:lstStyle>
          <a:p>
            <a:fld id="{49AE70B2-8BF9-45C0-BB95-33D1B9D3A854}" type="slidenum">
              <a:rPr lang="zh-CN" altLang="en-US" smtClean="0"/>
              <a:t>‹#›</a:t>
            </a:fld>
            <a:endParaRPr lang="zh-CN" altLang="en-US"/>
          </a:p>
        </p:txBody>
      </p:sp>
      <p:pic>
        <p:nvPicPr>
          <p:cNvPr id="9" name="图片 8" descr="资源 2"/>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10365105" y="363855"/>
            <a:ext cx="1440000" cy="356436"/>
          </a:xfrm>
          <a:prstGeom prst="rect">
            <a:avLst/>
          </a:prstGeom>
        </p:spPr>
      </p:pic>
      <p:sp>
        <p:nvSpPr>
          <p:cNvPr id="11" name="标题 10"/>
          <p:cNvSpPr>
            <a:spLocks noGrp="1"/>
          </p:cNvSpPr>
          <p:nvPr>
            <p:ph type="title"/>
            <p:custDataLst>
              <p:tags r:id="rId4"/>
            </p:custDataLst>
          </p:nvPr>
        </p:nvSpPr>
        <p:spPr>
          <a:xfrm>
            <a:off x="608330" y="189230"/>
            <a:ext cx="9654540" cy="705485"/>
          </a:xfrm>
        </p:spPr>
        <p:txBody>
          <a:bodyPr vert="horz" lIns="90000" tIns="46800" rIns="90000" bIns="46800" rtlCol="0" anchor="ctr" anchorCtr="0">
            <a:normAutofit/>
          </a:bodyPr>
          <a:lstStyle>
            <a:lvl1pPr>
              <a:defRPr sz="2800">
                <a:solidFill>
                  <a:schemeClr val="bg1"/>
                </a:solidFill>
              </a:defRPr>
            </a:lvl1pPr>
          </a:lstStyle>
          <a:p>
            <a:pPr lvl="0"/>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8E40AEEE-A8F0-0F46-9BE3-45A26F4AF0B4}" type="datetime1">
              <a:rPr lang="zh-CN" altLang="en-US" smtClean="0"/>
              <a:t>2023/8/9</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pic>
        <p:nvPicPr>
          <p:cNvPr id="6" name="图片 8" descr="资源 2"/>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10365105" y="363855"/>
            <a:ext cx="1440000" cy="35643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图片 7" descr="C:\Users\cheng\Desktop\WAA大会筹备\WAA 大会活动物料设计文件\主KVbg-定稿.png主KVbg-定稿"/>
          <p:cNvPicPr>
            <a:picLocks noChangeAspect="1"/>
          </p:cNvPicPr>
          <p:nvPr userDrawn="1"/>
        </p:nvPicPr>
        <p:blipFill>
          <a:blip r:embed="rId2"/>
          <a:srcRect/>
          <a:stretch>
            <a:fillRect/>
          </a:stretch>
        </p:blipFill>
        <p:spPr>
          <a:xfrm>
            <a:off x="0" y="0"/>
            <a:ext cx="12192000" cy="6858000"/>
          </a:xfrm>
          <a:prstGeom prst="rect">
            <a:avLst/>
          </a:prstGeom>
        </p:spPr>
      </p:pic>
      <p:pic>
        <p:nvPicPr>
          <p:cNvPr id="9" name="图片 7" descr="资源 2"/>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062355" y="719455"/>
            <a:ext cx="2880000" cy="712871"/>
          </a:xfrm>
          <a:prstGeom prst="rect">
            <a:avLst/>
          </a:prstGeom>
        </p:spPr>
      </p:pic>
      <p:sp>
        <p:nvSpPr>
          <p:cNvPr id="6" name="标题 1"/>
          <p:cNvSpPr>
            <a:spLocks noGrp="1"/>
          </p:cNvSpPr>
          <p:nvPr>
            <p:ph type="ctrTitle" hasCustomPrompt="1"/>
          </p:nvPr>
        </p:nvSpPr>
        <p:spPr>
          <a:xfrm>
            <a:off x="1198800" y="2448560"/>
            <a:ext cx="3190320" cy="1036240"/>
          </a:xfrm>
        </p:spPr>
        <p:txBody>
          <a:bodyPr/>
          <a:lstStyle>
            <a:lvl1pPr>
              <a:defRPr sz="6600"/>
            </a:lvl1pPr>
          </a:lstStyle>
          <a:p>
            <a:r>
              <a:rPr lang="zh-CN" altLang="en-US" dirty="0"/>
              <a:t>谢谢</a:t>
            </a:r>
            <a:r>
              <a:rPr lang="en-US" altLang="zh-CN" dirty="0"/>
              <a:t>!</a:t>
            </a:r>
          </a:p>
        </p:txBody>
      </p:sp>
      <p:sp>
        <p:nvSpPr>
          <p:cNvPr id="7" name="副标题 2"/>
          <p:cNvSpPr>
            <a:spLocks noGrp="1"/>
          </p:cNvSpPr>
          <p:nvPr>
            <p:ph type="subTitle" idx="1" hasCustomPrompt="1"/>
          </p:nvPr>
        </p:nvSpPr>
        <p:spPr>
          <a:xfrm>
            <a:off x="1198800" y="3722960"/>
            <a:ext cx="3190320" cy="625520"/>
          </a:xfrm>
        </p:spPr>
        <p:txBody>
          <a:bodyPr>
            <a:noAutofit/>
          </a:bodyPr>
          <a:lstStyle>
            <a:lvl1pPr marL="0" indent="0">
              <a:buNone/>
              <a:defRPr sz="4000"/>
            </a:lvl1pPr>
          </a:lstStyle>
          <a:p>
            <a:r>
              <a:rPr lang="en-US" altLang="zh-CN" dirty="0"/>
              <a:t>Thanks!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hinese text pag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28890" y="456134"/>
            <a:ext cx="10736446" cy="993400"/>
          </a:xfrm>
          <a:prstGeom prst="rect">
            <a:avLst/>
          </a:prstGeom>
        </p:spPr>
        <p:txBody>
          <a:bodyPr lIns="0" tIns="0" rIns="0" bIns="0" anchor="t">
            <a:normAutofit/>
          </a:bodyPr>
          <a:lstStyle>
            <a:lvl1pPr marL="0" indent="0" algn="l">
              <a:lnSpc>
                <a:spcPts val="3430"/>
              </a:lnSpc>
              <a:spcBef>
                <a:spcPts val="0"/>
              </a:spcBef>
              <a:buNone/>
              <a:defRPr sz="3200" baseline="0">
                <a:solidFill>
                  <a:schemeClr val="tx1"/>
                </a:solidFill>
                <a:latin typeface="Arial" panose="020B0604020202020204" pitchFamily="34" charset="0"/>
                <a:ea typeface="微软雅黑" panose="020B0503020204020204" charset="-122"/>
                <a:cs typeface="Arial" panose="020B0604020202020204" pitchFamily="34" charset="0"/>
              </a:defRPr>
            </a:lvl1pPr>
            <a:lvl2pPr marL="593725" indent="0" algn="ctr">
              <a:buNone/>
              <a:defRPr sz="2595"/>
            </a:lvl2pPr>
            <a:lvl3pPr marL="1186815" indent="0" algn="ctr">
              <a:buNone/>
              <a:defRPr sz="2335"/>
            </a:lvl3pPr>
            <a:lvl4pPr marL="1780540" indent="0" algn="ctr">
              <a:buNone/>
              <a:defRPr sz="2075"/>
            </a:lvl4pPr>
            <a:lvl5pPr marL="2373630" indent="0" algn="ctr">
              <a:buNone/>
              <a:defRPr sz="2075"/>
            </a:lvl5pPr>
            <a:lvl6pPr marL="2967355" indent="0" algn="ctr">
              <a:buNone/>
              <a:defRPr sz="2075"/>
            </a:lvl6pPr>
            <a:lvl7pPr marL="3560445" indent="0" algn="ctr">
              <a:buNone/>
              <a:defRPr sz="2075"/>
            </a:lvl7pPr>
            <a:lvl8pPr marL="4154170" indent="0" algn="ctr">
              <a:buNone/>
              <a:defRPr sz="2075"/>
            </a:lvl8pPr>
            <a:lvl9pPr marL="4747260" indent="0" algn="ctr">
              <a:buNone/>
              <a:defRPr sz="2075"/>
            </a:lvl9pPr>
          </a:lstStyle>
          <a:p>
            <a:r>
              <a:rPr lang="en-US" dirty="0"/>
              <a:t>Click to edit Master title style</a:t>
            </a:r>
          </a:p>
        </p:txBody>
      </p:sp>
      <p:sp>
        <p:nvSpPr>
          <p:cNvPr id="7" name="Content Placeholder 2"/>
          <p:cNvSpPr>
            <a:spLocks noGrp="1"/>
          </p:cNvSpPr>
          <p:nvPr>
            <p:ph idx="10" hasCustomPrompt="1"/>
          </p:nvPr>
        </p:nvSpPr>
        <p:spPr>
          <a:xfrm>
            <a:off x="725740" y="1501989"/>
            <a:ext cx="10729365" cy="4690459"/>
          </a:xfrm>
          <a:prstGeom prst="rect">
            <a:avLst/>
          </a:prstGeom>
        </p:spPr>
        <p:txBody>
          <a:bodyPr lIns="0" tIns="0" rIns="0" bIns="0"/>
          <a:lstStyle>
            <a:lvl1pPr marL="12065" indent="0">
              <a:lnSpc>
                <a:spcPct val="100000"/>
              </a:lnSpc>
              <a:spcBef>
                <a:spcPts val="0"/>
              </a:spcBef>
              <a:buFontTx/>
              <a:buNone/>
              <a:tabLst>
                <a:tab pos="1207135" algn="ctr"/>
              </a:tabLst>
              <a:defRPr sz="1800" baseline="0">
                <a:solidFill>
                  <a:schemeClr val="tx1"/>
                </a:solidFill>
                <a:latin typeface="Arial" panose="020B0604020202020204" pitchFamily="34" charset="0"/>
                <a:ea typeface="微软雅黑" panose="020B0503020204020204" charset="-122"/>
                <a:cs typeface="Arial" panose="020B0604020202020204" pitchFamily="34" charset="0"/>
              </a:defRPr>
            </a:lvl1pPr>
            <a:lvl2pPr marL="525145" indent="-170815">
              <a:buFont typeface="Arial" panose="020B0604020202020204" pitchFamily="34" charset="0"/>
              <a:buChar char="•"/>
              <a:tabLst>
                <a:tab pos="1207135" algn="ctr"/>
              </a:tabLst>
              <a:defRPr sz="1295" baseline="0"/>
            </a:lvl2pPr>
            <a:lvl3pPr marL="525145" indent="-170815">
              <a:buFont typeface="Arial" panose="020B0604020202020204" pitchFamily="34" charset="0"/>
              <a:buChar char="•"/>
              <a:tabLst>
                <a:tab pos="1207135" algn="ctr"/>
              </a:tabLst>
              <a:defRPr sz="1295" baseline="0"/>
            </a:lvl3pPr>
            <a:lvl4pPr marL="525145" indent="-170815">
              <a:buFont typeface="Arial" panose="020B0604020202020204" pitchFamily="34" charset="0"/>
              <a:buChar char="•"/>
              <a:tabLst>
                <a:tab pos="1207135" algn="ctr"/>
              </a:tabLst>
              <a:defRPr sz="1295" baseline="0"/>
            </a:lvl4pPr>
            <a:lvl5pPr marL="525145" indent="-170815">
              <a:buFont typeface="Arial" panose="020B0604020202020204" pitchFamily="34" charset="0"/>
              <a:buChar char="•"/>
              <a:tabLst>
                <a:tab pos="1207135" algn="ctr"/>
              </a:tabLst>
              <a:defRPr sz="1295" baseline="0"/>
            </a:lvl5pPr>
          </a:lstStyle>
          <a:p>
            <a:pPr lvl="0"/>
            <a:r>
              <a:rPr lang="en-US" dirty="0"/>
              <a:t>Click to edit Master text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5.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 Id="rId14" Type="http://schemas.openxmlformats.org/officeDocument/2006/relationships/tags" Target="../tags/tag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C:\Users\cheng\Desktop\主KV-bg2.png主KV-bg2"/>
          <p:cNvPicPr>
            <a:picLocks noChangeAspect="1"/>
          </p:cNvPicPr>
          <p:nvPr userDrawn="1"/>
        </p:nvPicPr>
        <p:blipFill>
          <a:blip r:embed="rId15"/>
          <a:srcRect/>
          <a:stretch>
            <a:fillRect/>
          </a:stretch>
        </p:blipFill>
        <p:spPr>
          <a:xfrm>
            <a:off x="0" y="0"/>
            <a:ext cx="12192000" cy="6858000"/>
          </a:xfrm>
          <a:prstGeom prst="rect">
            <a:avLst/>
          </a:prstGeom>
        </p:spPr>
      </p:pic>
      <p:sp>
        <p:nvSpPr>
          <p:cNvPr id="2" name="标题占位符 1"/>
          <p:cNvSpPr>
            <a:spLocks noGrp="1"/>
          </p:cNvSpPr>
          <p:nvPr>
            <p:ph type="title"/>
            <p:custDataLst>
              <p:tags r:id="rId10"/>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1"/>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2"/>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bg1"/>
                </a:solidFill>
              </a:defRPr>
            </a:lvl1pPr>
          </a:lstStyle>
          <a:p>
            <a:fld id="{5EF17E61-367F-8F42-B976-FFFD84899DDD}" type="datetime1">
              <a:rPr lang="zh-CN" altLang="en-US" smtClean="0"/>
              <a:t>2023/8/9</a:t>
            </a:fld>
            <a:endParaRPr lang="zh-CN" altLang="en-US"/>
          </a:p>
        </p:txBody>
      </p:sp>
      <p:sp>
        <p:nvSpPr>
          <p:cNvPr id="5" name="页脚占位符 4"/>
          <p:cNvSpPr>
            <a:spLocks noGrp="1"/>
          </p:cNvSpPr>
          <p:nvPr>
            <p:ph type="ftr" sz="quarter" idx="3"/>
            <p:custDataLst>
              <p:tags r:id="rId13"/>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bg1"/>
                </a:solidFill>
              </a:defRPr>
            </a:lvl1pPr>
          </a:lstStyle>
          <a:p>
            <a:endParaRPr lang="zh-CN" altLang="en-US" dirty="0"/>
          </a:p>
        </p:txBody>
      </p:sp>
      <p:sp>
        <p:nvSpPr>
          <p:cNvPr id="6" name="灯片编号占位符 5"/>
          <p:cNvSpPr>
            <a:spLocks noGrp="1"/>
          </p:cNvSpPr>
          <p:nvPr>
            <p:ph type="sldNum" sz="quarter" idx="4"/>
            <p:custDataLst>
              <p:tags r:id="rId14"/>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bg1"/>
                </a:solidFill>
              </a:defRPr>
            </a:lvl1pPr>
          </a:lstStyle>
          <a:p>
            <a:fld id="{49AE70B2-8BF9-45C0-BB95-33D1B9D3A854}" type="slidenum">
              <a:rPr lang="zh-CN" altLang="en-US" smtClean="0"/>
              <a:t>‹#›</a:t>
            </a:fld>
            <a:endParaRPr lang="zh-CN" altLang="en-US" dirty="0"/>
          </a:p>
        </p:txBody>
      </p:sp>
      <p:sp>
        <p:nvSpPr>
          <p:cNvPr id="9" name="文本框 8"/>
          <p:cNvSpPr txBox="1"/>
          <p:nvPr userDrawn="1"/>
        </p:nvSpPr>
        <p:spPr>
          <a:xfrm>
            <a:off x="5273675" y="7842250"/>
            <a:ext cx="309880" cy="368300"/>
          </a:xfrm>
          <a:prstGeom prst="rect">
            <a:avLst/>
          </a:prstGeom>
          <a:noFill/>
        </p:spPr>
        <p:txBody>
          <a:bodyPr wrap="none" rtlCol="0">
            <a:spAutoFit/>
          </a:bodyPr>
          <a:lstStyle/>
          <a:p>
            <a:endParaRPr lang="zh-CN" altLang="en-US"/>
          </a:p>
        </p:txBody>
      </p:sp>
    </p:spTree>
    <p:custDataLst>
      <p:tags r:id="rId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bg1"/>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bg1"/>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bg1"/>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bg1"/>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bg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12.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__1.docx"/><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11.wmf"/></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21.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package" Target="../embeddings/Microsoft_Word___2.docx"/><Relationship Id="rId18" Type="http://schemas.openxmlformats.org/officeDocument/2006/relationships/image" Target="../media/image24.wmf"/><Relationship Id="rId3" Type="http://schemas.openxmlformats.org/officeDocument/2006/relationships/tags" Target="../tags/tag33.xml"/><Relationship Id="rId21" Type="http://schemas.openxmlformats.org/officeDocument/2006/relationships/package" Target="../embeddings/Microsoft_Word___6.docx"/><Relationship Id="rId7" Type="http://schemas.openxmlformats.org/officeDocument/2006/relationships/tags" Target="../tags/tag37.xml"/><Relationship Id="rId12" Type="http://schemas.openxmlformats.org/officeDocument/2006/relationships/image" Target="../media/image13.svg"/><Relationship Id="rId17" Type="http://schemas.openxmlformats.org/officeDocument/2006/relationships/package" Target="../embeddings/Microsoft_Word___4.docx"/><Relationship Id="rId2" Type="http://schemas.openxmlformats.org/officeDocument/2006/relationships/tags" Target="../tags/tag32.xml"/><Relationship Id="rId16" Type="http://schemas.openxmlformats.org/officeDocument/2006/relationships/image" Target="../media/image23.wmf"/><Relationship Id="rId20" Type="http://schemas.openxmlformats.org/officeDocument/2006/relationships/image" Target="../media/image25.wmf"/><Relationship Id="rId1" Type="http://schemas.openxmlformats.org/officeDocument/2006/relationships/vmlDrawing" Target="../drawings/vmlDrawing2.vml"/><Relationship Id="rId6" Type="http://schemas.openxmlformats.org/officeDocument/2006/relationships/tags" Target="../tags/tag36.xml"/><Relationship Id="rId11" Type="http://schemas.openxmlformats.org/officeDocument/2006/relationships/image" Target="../media/image27.png"/><Relationship Id="rId5" Type="http://schemas.openxmlformats.org/officeDocument/2006/relationships/tags" Target="../tags/tag35.xml"/><Relationship Id="rId15" Type="http://schemas.openxmlformats.org/officeDocument/2006/relationships/package" Target="../embeddings/Microsoft_Word___3.docx"/><Relationship Id="rId10" Type="http://schemas.openxmlformats.org/officeDocument/2006/relationships/notesSlide" Target="../notesSlides/notesSlide2.xml"/><Relationship Id="rId19" Type="http://schemas.openxmlformats.org/officeDocument/2006/relationships/package" Target="../embeddings/Microsoft_Word___5.docx"/><Relationship Id="rId4" Type="http://schemas.openxmlformats.org/officeDocument/2006/relationships/tags" Target="../tags/tag34.xml"/><Relationship Id="rId9" Type="http://schemas.openxmlformats.org/officeDocument/2006/relationships/slideLayout" Target="../slideLayouts/slideLayout4.xml"/><Relationship Id="rId14" Type="http://schemas.openxmlformats.org/officeDocument/2006/relationships/image" Target="../media/image22.wmf"/><Relationship Id="rId22" Type="http://schemas.openxmlformats.org/officeDocument/2006/relationships/image" Target="../media/image26.w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vmlDrawing" Target="../drawings/vmlDrawing3.vml"/><Relationship Id="rId6" Type="http://schemas.openxmlformats.org/officeDocument/2006/relationships/image" Target="../media/image28.wmf"/><Relationship Id="rId5" Type="http://schemas.openxmlformats.org/officeDocument/2006/relationships/package" Target="../embeddings/Microsoft_Word___7.docx"/><Relationship Id="rId4"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5.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30.emf"/><Relationship Id="rId5" Type="http://schemas.openxmlformats.org/officeDocument/2006/relationships/package" Target="../embeddings/Microsoft_Word___8.docx"/><Relationship Id="rId4" Type="http://schemas.openxmlformats.org/officeDocument/2006/relationships/image" Target="../media/image29.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7.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hyperlink" Target="mailto:proposal@lists.waa-alliance.com"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32.wmf"/><Relationship Id="rId5" Type="http://schemas.openxmlformats.org/officeDocument/2006/relationships/package" Target="../embeddings/Microsoft_Word___9.docx"/><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9.xml"/><Relationship Id="rId1" Type="http://schemas.openxmlformats.org/officeDocument/2006/relationships/tags" Target="../tags/tag48.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Word___10.docx"/><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1.xml"/><Relationship Id="rId1" Type="http://schemas.openxmlformats.org/officeDocument/2006/relationships/tags" Target="../tags/tag5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5.png"/><Relationship Id="rId1" Type="http://schemas.openxmlformats.org/officeDocument/2006/relationships/slideLayout" Target="../slideLayouts/slideLayout4.xml"/><Relationship Id="rId5" Type="http://schemas.openxmlformats.org/officeDocument/2006/relationships/image" Target="../media/image90.png"/><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3.xml"/><Relationship Id="rId1" Type="http://schemas.openxmlformats.org/officeDocument/2006/relationships/tags" Target="../tags/tag5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image" Target="../media/image32.wmf"/><Relationship Id="rId5" Type="http://schemas.openxmlformats.org/officeDocument/2006/relationships/package" Target="../embeddings/Microsoft_Word___11.docx"/><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7.xml"/><Relationship Id="rId1" Type="http://schemas.openxmlformats.org/officeDocument/2006/relationships/tags" Target="../tags/tag5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963168" y="2545461"/>
            <a:ext cx="8118475" cy="1036638"/>
          </a:xfrm>
        </p:spPr>
        <p:txBody>
          <a:bodyPr>
            <a:normAutofit fontScale="90000"/>
          </a:bodyPr>
          <a:lstStyle/>
          <a:p>
            <a:r>
              <a:rPr lang="en-US" altLang="zh-CN"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WAA</a:t>
            </a:r>
            <a:r>
              <a:rPr lang="zh-CN" altLang="en-US"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联盟秘书处联席会议</a:t>
            </a:r>
            <a:r>
              <a:rPr lang="zh-CN" altLang="en-US"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第五次</a:t>
            </a:r>
            <a:r>
              <a:rPr lang="zh-CN" altLang="en-US"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会议</a:t>
            </a:r>
            <a:r>
              <a:rPr lang="en-US" altLang="zh-CN"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a:t>
            </a:r>
            <a:endParaRPr lang="zh-CN" altLang="en-US"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
        <p:nvSpPr>
          <p:cNvPr id="3" name="副标题 2"/>
          <p:cNvSpPr>
            <a:spLocks noGrp="1"/>
          </p:cNvSpPr>
          <p:nvPr>
            <p:ph type="subTitle" idx="4294967295"/>
            <p:custDataLst>
              <p:tags r:id="rId3"/>
            </p:custDataLst>
          </p:nvPr>
        </p:nvSpPr>
        <p:spPr>
          <a:xfrm>
            <a:off x="963168" y="3820224"/>
            <a:ext cx="8118475" cy="625475"/>
          </a:xfrm>
        </p:spPr>
        <p:txBody>
          <a:bodyPr/>
          <a:lstStyle/>
          <a:p>
            <a:r>
              <a:rPr lang="zh-CN" altLang="en-US" dirty="0"/>
              <a:t>202</a:t>
            </a:r>
            <a:r>
              <a:rPr lang="en-US" altLang="zh-CN" dirty="0"/>
              <a:t>3</a:t>
            </a:r>
            <a:r>
              <a:rPr lang="zh-CN" altLang="en-US" dirty="0" smtClean="0"/>
              <a:t>年</a:t>
            </a:r>
            <a:r>
              <a:rPr lang="en-US" altLang="zh-CN" dirty="0"/>
              <a:t>8</a:t>
            </a:r>
            <a:r>
              <a:rPr lang="zh-CN" altLang="en-US" dirty="0" smtClean="0"/>
              <a:t>月</a:t>
            </a:r>
            <a:r>
              <a:rPr lang="en-US" altLang="zh-CN" dirty="0" smtClean="0"/>
              <a:t>9</a:t>
            </a:r>
            <a:r>
              <a:rPr lang="zh-CN" altLang="en-US" dirty="0" smtClean="0"/>
              <a:t>日</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96278" y="233312"/>
            <a:ext cx="9889435" cy="705485"/>
          </a:xfrm>
        </p:spPr>
        <p:txBody>
          <a:bodyPr>
            <a:noAutofit/>
          </a:bodyPr>
          <a:lstStyle/>
          <a:p>
            <a:pPr eaLnBrk="1" hangingPunct="1"/>
            <a:r>
              <a:rPr lang="zh-CN" altLang="en-US" sz="3200" dirty="0">
                <a:solidFill>
                  <a:schemeClr val="bg1"/>
                </a:solidFill>
                <a:latin typeface="微软雅黑" panose="020B0503020204020204" pitchFamily="34" charset="-122"/>
                <a:ea typeface="微软雅黑" panose="020B0503020204020204" pitchFamily="34" charset="-122"/>
              </a:rPr>
              <a:t>目录</a:t>
            </a:r>
          </a:p>
        </p:txBody>
      </p:sp>
      <p:graphicFrame>
        <p:nvGraphicFramePr>
          <p:cNvPr id="5" name="表格 4">
            <a:extLst>
              <a:ext uri="{FF2B5EF4-FFF2-40B4-BE49-F238E27FC236}">
                <a16:creationId xmlns="" xmlns:a16="http://schemas.microsoft.com/office/drawing/2014/main" id="{DF3D276B-C369-0753-18C4-1B97BFE02065}"/>
              </a:ext>
            </a:extLst>
          </p:cNvPr>
          <p:cNvGraphicFramePr>
            <a:graphicFrameLocks noGrp="1"/>
          </p:cNvGraphicFramePr>
          <p:nvPr>
            <p:extLst>
              <p:ext uri="{D42A27DB-BD31-4B8C-83A1-F6EECF244321}">
                <p14:modId xmlns:p14="http://schemas.microsoft.com/office/powerpoint/2010/main" val="1578631413"/>
              </p:ext>
            </p:extLst>
          </p:nvPr>
        </p:nvGraphicFramePr>
        <p:xfrm>
          <a:off x="1000379" y="1056717"/>
          <a:ext cx="9971825" cy="5664010"/>
        </p:xfrm>
        <a:graphic>
          <a:graphicData uri="http://schemas.openxmlformats.org/drawingml/2006/table">
            <a:tbl>
              <a:tblPr firstRow="1" firstCol="1" bandRow="1">
                <a:tableStyleId>{5C22544A-7EE6-4342-B048-85BDC9FD1C3A}</a:tableStyleId>
              </a:tblPr>
              <a:tblGrid>
                <a:gridCol w="912482">
                  <a:extLst>
                    <a:ext uri="{9D8B030D-6E8A-4147-A177-3AD203B41FA5}">
                      <a16:colId xmlns="" xmlns:a16="http://schemas.microsoft.com/office/drawing/2014/main" val="159505527"/>
                    </a:ext>
                  </a:extLst>
                </a:gridCol>
                <a:gridCol w="5075079">
                  <a:extLst>
                    <a:ext uri="{9D8B030D-6E8A-4147-A177-3AD203B41FA5}">
                      <a16:colId xmlns="" xmlns:a16="http://schemas.microsoft.com/office/drawing/2014/main" val="199532039"/>
                    </a:ext>
                  </a:extLst>
                </a:gridCol>
                <a:gridCol w="2071262">
                  <a:extLst>
                    <a:ext uri="{9D8B030D-6E8A-4147-A177-3AD203B41FA5}">
                      <a16:colId xmlns="" xmlns:a16="http://schemas.microsoft.com/office/drawing/2014/main" val="964345438"/>
                    </a:ext>
                  </a:extLst>
                </a:gridCol>
                <a:gridCol w="1913002">
                  <a:extLst>
                    <a:ext uri="{9D8B030D-6E8A-4147-A177-3AD203B41FA5}">
                      <a16:colId xmlns="" xmlns:a16="http://schemas.microsoft.com/office/drawing/2014/main" val="242698769"/>
                    </a:ext>
                  </a:extLst>
                </a:gridCol>
              </a:tblGrid>
              <a:tr h="485509">
                <a:tc>
                  <a:txBody>
                    <a:bodyPr/>
                    <a:lstStyle/>
                    <a:p>
                      <a:pPr algn="ctr"/>
                      <a:r>
                        <a:rPr lang="en-US" sz="1600" kern="0" dirty="0">
                          <a:effectLst/>
                        </a:rPr>
                        <a:t>NO</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2000" marR="66512" marT="0" marB="0" anchor="ctr"/>
                </a:tc>
                <a:tc>
                  <a:txBody>
                    <a:bodyPr/>
                    <a:lstStyle/>
                    <a:p>
                      <a:pPr marL="0" algn="ctr" defTabSz="914400" rtl="0" eaLnBrk="1" latinLnBrk="0" hangingPunct="1"/>
                      <a:r>
                        <a:rPr lang="zh-CN" altLang="en-US" sz="1600" b="1" kern="0" dirty="0">
                          <a:solidFill>
                            <a:schemeClr val="lt1"/>
                          </a:solidFill>
                          <a:effectLst/>
                          <a:latin typeface="+mn-lt"/>
                          <a:ea typeface="+mn-ea"/>
                          <a:cs typeface="+mn-cs"/>
                        </a:rPr>
                        <a:t>内容</a:t>
                      </a:r>
                    </a:p>
                  </a:txBody>
                  <a:tcPr marL="72000" marR="66512" marT="0" marB="0" anchor="ctr"/>
                </a:tc>
                <a:tc>
                  <a:txBody>
                    <a:bodyPr/>
                    <a:lstStyle/>
                    <a:p>
                      <a:pPr marL="0" algn="ctr" defTabSz="914400" rtl="0" eaLnBrk="1" latinLnBrk="0" hangingPunct="1"/>
                      <a:r>
                        <a:rPr lang="zh-CN" altLang="en-US" sz="1600" b="1" kern="0" dirty="0">
                          <a:solidFill>
                            <a:schemeClr val="lt1"/>
                          </a:solidFill>
                          <a:effectLst/>
                          <a:latin typeface="+mn-lt"/>
                          <a:ea typeface="+mn-ea"/>
                          <a:cs typeface="+mn-cs"/>
                        </a:rPr>
                        <a:t>时长</a:t>
                      </a:r>
                    </a:p>
                  </a:txBody>
                  <a:tcPr marL="72000" marR="66512" marT="0" marB="0" anchor="ctr"/>
                </a:tc>
                <a:tc>
                  <a:txBody>
                    <a:bodyPr/>
                    <a:lstStyle/>
                    <a:p>
                      <a:pPr marL="0" algn="ctr" defTabSz="914400" rtl="0" eaLnBrk="1" latinLnBrk="0" hangingPunct="1"/>
                      <a:r>
                        <a:rPr lang="zh-CN" altLang="en-US" sz="1600" b="1" kern="0" dirty="0" smtClean="0">
                          <a:solidFill>
                            <a:schemeClr val="lt1"/>
                          </a:solidFill>
                          <a:effectLst/>
                          <a:latin typeface="+mn-lt"/>
                          <a:ea typeface="+mn-ea"/>
                          <a:cs typeface="+mn-cs"/>
                        </a:rPr>
                        <a:t>汇报人</a:t>
                      </a:r>
                      <a:endParaRPr lang="zh-CN" altLang="en-US" sz="1600" b="1" kern="0" dirty="0">
                        <a:solidFill>
                          <a:schemeClr val="lt1"/>
                        </a:solidFill>
                        <a:effectLst/>
                        <a:latin typeface="+mn-lt"/>
                        <a:ea typeface="+mn-ea"/>
                        <a:cs typeface="+mn-cs"/>
                      </a:endParaRPr>
                    </a:p>
                  </a:txBody>
                  <a:tcPr marL="72000" marR="66512" marT="0" marB="0" anchor="ctr"/>
                </a:tc>
                <a:extLst>
                  <a:ext uri="{0D108BD9-81ED-4DB2-BD59-A6C34878D82A}">
                    <a16:rowId xmlns="" xmlns:a16="http://schemas.microsoft.com/office/drawing/2014/main" val="2822789344"/>
                  </a:ext>
                </a:extLst>
              </a:tr>
              <a:tr h="575389">
                <a:tc>
                  <a:txBody>
                    <a:bodyPr/>
                    <a:lstStyle/>
                    <a:p>
                      <a:pPr algn="ctr"/>
                      <a:r>
                        <a:rPr lang="en-US" sz="1600" kern="0" dirty="0" smtClean="0">
                          <a:effectLst/>
                        </a:rPr>
                        <a:t>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2000" marR="66512" marT="0" marB="0" anchor="ctr"/>
                </a:tc>
                <a:tc>
                  <a:txBody>
                    <a:bodyPr/>
                    <a:lstStyle/>
                    <a:p>
                      <a:r>
                        <a:rPr lang="zh-CN" altLang="en-US" sz="1600" dirty="0" smtClean="0"/>
                        <a:t>行政人事遗留问题汇报</a:t>
                      </a:r>
                    </a:p>
                  </a:txBody>
                  <a:tcPr marL="72000" marR="6350" marT="6350" marB="0" anchor="ctr"/>
                </a:tc>
                <a:tc>
                  <a:txBody>
                    <a:bodyPr/>
                    <a:lstStyle/>
                    <a:p>
                      <a:pPr algn="ctr" fontAlgn="ctr"/>
                      <a:r>
                        <a:rPr lang="en-US" altLang="zh-CN" sz="1600" u="none" strike="noStrike" dirty="0" smtClean="0">
                          <a:solidFill>
                            <a:srgbClr val="000000"/>
                          </a:solidFill>
                          <a:effectLst/>
                          <a:latin typeface="+mn-ea"/>
                          <a:ea typeface="+mn-ea"/>
                        </a:rPr>
                        <a:t>10mins</a:t>
                      </a:r>
                      <a:endParaRPr lang="en-US" altLang="zh-CN" sz="1600" u="none" strike="noStrike" dirty="0">
                        <a:solidFill>
                          <a:srgbClr val="000000"/>
                        </a:solidFill>
                        <a:effectLst/>
                        <a:latin typeface="+mn-ea"/>
                        <a:ea typeface="+mn-ea"/>
                      </a:endParaRPr>
                    </a:p>
                  </a:txBody>
                  <a:tcPr marL="72000" marR="6350" marT="6350" marB="0" anchor="ctr"/>
                </a:tc>
                <a:tc>
                  <a:txBody>
                    <a:bodyPr/>
                    <a:lstStyle/>
                    <a:p>
                      <a:pPr algn="ctr" fontAlgn="ctr"/>
                      <a:r>
                        <a:rPr lang="zh-CN" altLang="en-US" sz="1600" u="none" strike="noStrike" dirty="0" smtClean="0">
                          <a:solidFill>
                            <a:srgbClr val="000000"/>
                          </a:solidFill>
                          <a:effectLst/>
                          <a:latin typeface="+mn-ea"/>
                          <a:ea typeface="+mn-ea"/>
                        </a:rPr>
                        <a:t>喻春香</a:t>
                      </a:r>
                      <a:endParaRPr lang="zh-CN" altLang="en-US" sz="1600" u="none" strike="noStrike" dirty="0">
                        <a:solidFill>
                          <a:srgbClr val="000000"/>
                        </a:solidFill>
                        <a:effectLst/>
                        <a:latin typeface="+mn-ea"/>
                        <a:ea typeface="+mn-ea"/>
                      </a:endParaRPr>
                    </a:p>
                  </a:txBody>
                  <a:tcPr marL="72000" marR="6350" marT="6350" marB="0" anchor="ctr"/>
                </a:tc>
                <a:extLst>
                  <a:ext uri="{0D108BD9-81ED-4DB2-BD59-A6C34878D82A}">
                    <a16:rowId xmlns="" xmlns:a16="http://schemas.microsoft.com/office/drawing/2014/main" val="3400781254"/>
                  </a:ext>
                </a:extLst>
              </a:tr>
              <a:tr h="575389">
                <a:tc>
                  <a:txBody>
                    <a:bodyPr/>
                    <a:lstStyle/>
                    <a:p>
                      <a:pPr algn="ctr"/>
                      <a:r>
                        <a:rPr lang="en-US" altLang="zh-CN" sz="1600" kern="0" dirty="0" smtClean="0">
                          <a:effectLst/>
                          <a:latin typeface="+mn-lt"/>
                          <a:ea typeface="+mn-ea"/>
                          <a:cs typeface="+mn-cs"/>
                        </a:rPr>
                        <a:t>2</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2000" marR="66512"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dirty="0" smtClean="0"/>
                        <a:t>IT</a:t>
                      </a:r>
                      <a:r>
                        <a:rPr lang="zh-CN" altLang="en-US" sz="1600" dirty="0" smtClean="0"/>
                        <a:t>遗留问题汇报</a:t>
                      </a:r>
                    </a:p>
                  </a:txBody>
                  <a:tcPr marL="72000" marR="6350" marT="6350" marB="0" anchor="ctr"/>
                </a:tc>
                <a:tc>
                  <a:txBody>
                    <a:bodyPr/>
                    <a:lstStyle/>
                    <a:p>
                      <a:pPr algn="ctr" fontAlgn="ctr"/>
                      <a:r>
                        <a:rPr lang="en-US" altLang="zh-CN" sz="1600" u="none" strike="noStrike" dirty="0" smtClean="0">
                          <a:solidFill>
                            <a:srgbClr val="000000"/>
                          </a:solidFill>
                          <a:effectLst/>
                          <a:latin typeface="+mn-ea"/>
                          <a:ea typeface="+mn-ea"/>
                        </a:rPr>
                        <a:t>10mins</a:t>
                      </a:r>
                      <a:endParaRPr lang="en-US" altLang="zh-CN" sz="1600" u="none" strike="noStrike" dirty="0">
                        <a:solidFill>
                          <a:srgbClr val="000000"/>
                        </a:solidFill>
                        <a:effectLst/>
                        <a:latin typeface="+mn-ea"/>
                        <a:ea typeface="+mn-ea"/>
                      </a:endParaRPr>
                    </a:p>
                  </a:txBody>
                  <a:tcPr marL="72000" marR="6350" marT="635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zh-CN" altLang="en-US" sz="1600" u="none" strike="noStrike" dirty="0" smtClean="0">
                          <a:solidFill>
                            <a:srgbClr val="000000"/>
                          </a:solidFill>
                          <a:effectLst/>
                          <a:latin typeface="+mn-ea"/>
                          <a:ea typeface="+mn-ea"/>
                        </a:rPr>
                        <a:t>巴拉迪维</a:t>
                      </a: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3</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600" u="none" strike="noStrike" kern="1200" dirty="0" smtClean="0">
                          <a:solidFill>
                            <a:srgbClr val="000000"/>
                          </a:solidFill>
                          <a:effectLst/>
                          <a:latin typeface="+mn-ea"/>
                          <a:ea typeface="+mn-ea"/>
                          <a:cs typeface="+mn-cs"/>
                        </a:rPr>
                        <a:t>会员管理</a:t>
                      </a:r>
                    </a:p>
                  </a:txBody>
                  <a:tcPr marL="72000" marR="6350" marT="6350" marB="0" anchor="ctr"/>
                </a:tc>
                <a:tc>
                  <a:txBody>
                    <a:bodyPr/>
                    <a:lstStyle/>
                    <a:p>
                      <a:pPr algn="ctr" fontAlgn="ctr"/>
                      <a:r>
                        <a:rPr lang="en-US" sz="1600" u="none" strike="noStrike" kern="1200" dirty="0" smtClean="0">
                          <a:solidFill>
                            <a:srgbClr val="000000"/>
                          </a:solidFill>
                          <a:effectLst/>
                          <a:latin typeface="+mn-ea"/>
                          <a:ea typeface="+mn-ea"/>
                          <a:cs typeface="+mn-cs"/>
                        </a:rPr>
                        <a:t>10</a:t>
                      </a:r>
                      <a:r>
                        <a:rPr lang="en-US" altLang="zh-CN" sz="1600" u="none" strike="noStrike" kern="1200" dirty="0" smtClean="0">
                          <a:solidFill>
                            <a:srgbClr val="000000"/>
                          </a:solidFill>
                          <a:effectLst/>
                          <a:latin typeface="+mn-ea"/>
                          <a:ea typeface="+mn-ea"/>
                          <a:cs typeface="+mn-cs"/>
                        </a:rPr>
                        <a:t>mins</a:t>
                      </a:r>
                      <a:endParaRPr lang="en-US" sz="1600" u="none" strike="noStrike" kern="1200" dirty="0">
                        <a:solidFill>
                          <a:srgbClr val="000000"/>
                        </a:solidFill>
                        <a:effectLst/>
                        <a:latin typeface="+mn-ea"/>
                        <a:ea typeface="+mn-ea"/>
                        <a:cs typeface="+mn-cs"/>
                      </a:endParaRPr>
                    </a:p>
                  </a:txBody>
                  <a:tcPr marL="72000" marR="6350" marT="6350" marB="0" anchor="ctr"/>
                </a:tc>
                <a:tc>
                  <a:txBody>
                    <a:bodyPr/>
                    <a:lstStyle/>
                    <a:p>
                      <a:pPr algn="ctr" fontAlgn="ctr"/>
                      <a:r>
                        <a:rPr lang="zh-CN" altLang="en-US" sz="1600" u="none" strike="noStrike" dirty="0" smtClean="0">
                          <a:solidFill>
                            <a:srgbClr val="000000"/>
                          </a:solidFill>
                          <a:effectLst/>
                          <a:latin typeface="+mn-ea"/>
                          <a:ea typeface="+mn-ea"/>
                        </a:rPr>
                        <a:t>史柏青</a:t>
                      </a:r>
                      <a:endParaRPr lang="zh-CN" altLang="en-US" sz="1600" u="none" strike="noStrike" dirty="0">
                        <a:solidFill>
                          <a:srgbClr val="000000"/>
                        </a:solidFill>
                        <a:effectLst/>
                        <a:latin typeface="+mn-ea"/>
                        <a:ea typeface="+mn-ea"/>
                      </a:endParaRP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4</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algn="l" defTabSz="914400" rtl="0" eaLnBrk="1" fontAlgn="ctr" latinLnBrk="0" hangingPunct="1"/>
                      <a:r>
                        <a:rPr lang="zh-CN" altLang="en-US" sz="1600" u="none" strike="noStrike" kern="1200" dirty="0" smtClean="0">
                          <a:solidFill>
                            <a:srgbClr val="000000"/>
                          </a:solidFill>
                          <a:effectLst/>
                          <a:latin typeface="+mn-ea"/>
                          <a:ea typeface="+mn-ea"/>
                          <a:cs typeface="+mn-cs"/>
                        </a:rPr>
                        <a:t>园区办公性能评测标准开发完成汇报</a:t>
                      </a:r>
                      <a:endParaRPr lang="zh-CN" altLang="en-US" sz="1600" u="none" strike="noStrike" kern="1200" dirty="0">
                        <a:solidFill>
                          <a:srgbClr val="000000"/>
                        </a:solidFill>
                        <a:effectLst/>
                        <a:latin typeface="+mn-ea"/>
                        <a:ea typeface="+mn-ea"/>
                        <a:cs typeface="+mn-cs"/>
                      </a:endParaRPr>
                    </a:p>
                  </a:txBody>
                  <a:tcPr marL="72000" marR="6350" marT="6350" marB="0" anchor="ctr"/>
                </a:tc>
                <a:tc>
                  <a:txBody>
                    <a:bodyPr/>
                    <a:lstStyle/>
                    <a:p>
                      <a:pPr marL="0" algn="ctr" defTabSz="914400" rtl="0" eaLnBrk="1" fontAlgn="ctr" latinLnBrk="0" hangingPunct="1"/>
                      <a:r>
                        <a:rPr lang="en-US" altLang="zh-CN" sz="1600" u="none" strike="noStrike" kern="1200" dirty="0" smtClean="0">
                          <a:solidFill>
                            <a:srgbClr val="000000"/>
                          </a:solidFill>
                          <a:effectLst/>
                          <a:latin typeface="+mn-ea"/>
                          <a:ea typeface="+mn-ea"/>
                          <a:cs typeface="+mn-cs"/>
                        </a:rPr>
                        <a:t>10mins</a:t>
                      </a:r>
                      <a:endParaRPr lang="zh-CN" altLang="en-US" sz="1600" u="none" strike="noStrike" kern="1200" dirty="0">
                        <a:solidFill>
                          <a:srgbClr val="000000"/>
                        </a:solidFill>
                        <a:effectLst/>
                        <a:latin typeface="+mn-ea"/>
                        <a:ea typeface="+mn-ea"/>
                        <a:cs typeface="+mn-cs"/>
                      </a:endParaRPr>
                    </a:p>
                  </a:txBody>
                  <a:tcPr marL="72000" marR="6350" marT="6350" marB="0" anchor="ctr"/>
                </a:tc>
                <a:tc>
                  <a:txBody>
                    <a:bodyPr/>
                    <a:lstStyle/>
                    <a:p>
                      <a:pPr marL="0" algn="ctr" defTabSz="914400" rtl="0" eaLnBrk="1" fontAlgn="ctr" latinLnBrk="0" hangingPunct="1"/>
                      <a:r>
                        <a:rPr lang="zh-CN" altLang="en-US" sz="1600" u="none" strike="noStrike" kern="1200" dirty="0" smtClean="0">
                          <a:solidFill>
                            <a:srgbClr val="000000"/>
                          </a:solidFill>
                          <a:effectLst/>
                          <a:latin typeface="+mn-ea"/>
                          <a:ea typeface="+mn-ea"/>
                          <a:cs typeface="+mn-cs"/>
                        </a:rPr>
                        <a:t>范大卫</a:t>
                      </a:r>
                      <a:endParaRPr lang="zh-CN" altLang="en-US" sz="1600" u="none" strike="noStrike" kern="1200" dirty="0">
                        <a:solidFill>
                          <a:srgbClr val="000000"/>
                        </a:solidFill>
                        <a:effectLst/>
                        <a:latin typeface="+mn-ea"/>
                        <a:ea typeface="+mn-ea"/>
                        <a:cs typeface="+mn-cs"/>
                      </a:endParaRP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5</a:t>
                      </a:r>
                      <a:endParaRPr lang="zh-CN" altLang="en-US" sz="1600" b="1" kern="0" dirty="0">
                        <a:solidFill>
                          <a:schemeClr val="lt1"/>
                        </a:solidFill>
                        <a:effectLst/>
                        <a:latin typeface="+mn-lt"/>
                        <a:ea typeface="+mn-ea"/>
                        <a:cs typeface="+mn-cs"/>
                      </a:endParaRPr>
                    </a:p>
                  </a:txBody>
                  <a:tcPr marL="72000" marR="66512" marT="0" marB="0" anchor="ctr"/>
                </a:tc>
                <a:tc>
                  <a:txBody>
                    <a:bodyPr/>
                    <a:lstStyle/>
                    <a:p>
                      <a:r>
                        <a:rPr lang="zh-CN" altLang="en-US" sz="1600" kern="1200" dirty="0" smtClean="0">
                          <a:solidFill>
                            <a:schemeClr val="dk1"/>
                          </a:solidFill>
                          <a:latin typeface="+mn-lt"/>
                          <a:ea typeface="+mn-ea"/>
                          <a:cs typeface="+mn-cs"/>
                        </a:rPr>
                        <a:t>提案管理</a:t>
                      </a:r>
                    </a:p>
                  </a:txBody>
                  <a:tcPr marL="72000" marR="6350" marT="635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CN" sz="1600" u="none" strike="noStrike" dirty="0" smtClean="0">
                          <a:solidFill>
                            <a:srgbClr val="000000"/>
                          </a:solidFill>
                          <a:effectLst/>
                          <a:latin typeface="+mn-ea"/>
                          <a:ea typeface="+mn-ea"/>
                        </a:rPr>
                        <a:t>5mins</a:t>
                      </a:r>
                    </a:p>
                  </a:txBody>
                  <a:tcPr marL="72000" marR="6350" marT="6350" marB="0" anchor="ctr"/>
                </a:tc>
                <a:tc>
                  <a:txBody>
                    <a:bodyPr/>
                    <a:lstStyle/>
                    <a:p>
                      <a:pPr algn="ctr" fontAlgn="ctr"/>
                      <a:r>
                        <a:rPr lang="zh-CN" altLang="en-US" sz="1600" u="none" strike="noStrike" dirty="0" smtClean="0">
                          <a:solidFill>
                            <a:srgbClr val="000000"/>
                          </a:solidFill>
                          <a:effectLst/>
                          <a:latin typeface="+mn-ea"/>
                          <a:ea typeface="+mn-ea"/>
                        </a:rPr>
                        <a:t>张志良</a:t>
                      </a:r>
                      <a:endParaRPr lang="zh-CN" altLang="en-US" sz="1600" u="none" strike="noStrike" dirty="0">
                        <a:solidFill>
                          <a:srgbClr val="000000"/>
                        </a:solidFill>
                        <a:effectLst/>
                        <a:latin typeface="+mn-ea"/>
                        <a:ea typeface="+mn-ea"/>
                      </a:endParaRP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6</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600" dirty="0" smtClean="0"/>
                        <a:t>项目管理</a:t>
                      </a:r>
                      <a:r>
                        <a:rPr lang="en-US" altLang="zh-CN" sz="1600" dirty="0" smtClean="0"/>
                        <a:t>/</a:t>
                      </a:r>
                      <a:r>
                        <a:rPr lang="zh-CN" altLang="en-US" sz="1600" dirty="0" smtClean="0"/>
                        <a:t>遗留问题</a:t>
                      </a:r>
                    </a:p>
                  </a:txBody>
                  <a:tcPr marL="72000" marR="6350" marT="635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CN" sz="1600" u="none" strike="noStrike" dirty="0" smtClean="0">
                          <a:solidFill>
                            <a:srgbClr val="000000"/>
                          </a:solidFill>
                          <a:effectLst/>
                          <a:latin typeface="+mn-ea"/>
                          <a:ea typeface="+mn-ea"/>
                        </a:rPr>
                        <a:t>15mins</a:t>
                      </a:r>
                    </a:p>
                  </a:txBody>
                  <a:tcPr marL="72000" marR="6350" marT="635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zh-CN" altLang="en-US" sz="1600" u="none" strike="noStrike" dirty="0" smtClean="0">
                          <a:solidFill>
                            <a:srgbClr val="000000"/>
                          </a:solidFill>
                          <a:effectLst/>
                          <a:latin typeface="+mn-ea"/>
                          <a:ea typeface="+mn-ea"/>
                        </a:rPr>
                        <a:t>张志良</a:t>
                      </a: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7</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600" u="none" strike="noStrike" kern="1200" dirty="0" smtClean="0">
                          <a:solidFill>
                            <a:srgbClr val="000000"/>
                          </a:solidFill>
                          <a:effectLst/>
                          <a:latin typeface="+mn-ea"/>
                          <a:ea typeface="+mn-ea"/>
                          <a:cs typeface="+mn-cs"/>
                        </a:rPr>
                        <a:t>第二次专家委员会议程</a:t>
                      </a:r>
                    </a:p>
                  </a:txBody>
                  <a:tcPr marL="72000" marR="6350" marT="635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CN" sz="1600" u="none" strike="noStrike" dirty="0" smtClean="0">
                          <a:solidFill>
                            <a:srgbClr val="000000"/>
                          </a:solidFill>
                          <a:effectLst/>
                          <a:latin typeface="+mn-ea"/>
                          <a:ea typeface="+mn-ea"/>
                        </a:rPr>
                        <a:t>5mins</a:t>
                      </a:r>
                    </a:p>
                  </a:txBody>
                  <a:tcPr marL="72000" marR="6350" marT="6350" marB="0" anchor="ctr"/>
                </a:tc>
                <a:tc>
                  <a:txBody>
                    <a:bodyPr/>
                    <a:lstStyle/>
                    <a:p>
                      <a:pPr algn="ctr" fontAlgn="ctr"/>
                      <a:r>
                        <a:rPr lang="zh-CN" altLang="en-US" sz="1600" u="none" strike="noStrike" dirty="0" smtClean="0">
                          <a:solidFill>
                            <a:srgbClr val="000000"/>
                          </a:solidFill>
                          <a:effectLst/>
                          <a:latin typeface="+mn-ea"/>
                          <a:ea typeface="+mn-ea"/>
                        </a:rPr>
                        <a:t>张志良</a:t>
                      </a:r>
                      <a:endParaRPr lang="zh-CN" altLang="en-US" sz="1600" u="none" strike="noStrike" dirty="0">
                        <a:solidFill>
                          <a:srgbClr val="000000"/>
                        </a:solidFill>
                        <a:effectLst/>
                        <a:latin typeface="+mn-ea"/>
                        <a:ea typeface="+mn-ea"/>
                      </a:endParaRPr>
                    </a:p>
                  </a:txBody>
                  <a:tcPr marL="72000" marR="6350" marT="6350" marB="0" anchor="ctr"/>
                </a:tc>
                <a:extLst>
                  <a:ext uri="{0D108BD9-81ED-4DB2-BD59-A6C34878D82A}">
                    <a16:rowId xmlns="" xmlns:a16="http://schemas.microsoft.com/office/drawing/2014/main" val="464092102"/>
                  </a:ext>
                </a:extLst>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8</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600" dirty="0" smtClean="0"/>
                        <a:t>联盟运营情况汇报</a:t>
                      </a:r>
                    </a:p>
                  </a:txBody>
                  <a:tcPr marL="72000" marR="6350" marT="6350" marB="0" anchor="ctr"/>
                </a:tc>
                <a:tc>
                  <a:txBody>
                    <a:bodyPr/>
                    <a:lstStyle/>
                    <a:p>
                      <a:pPr algn="ctr" fontAlgn="ctr"/>
                      <a:r>
                        <a:rPr lang="en-US" altLang="zh-CN" sz="1600" u="none" strike="noStrike" dirty="0" smtClean="0">
                          <a:solidFill>
                            <a:srgbClr val="000000"/>
                          </a:solidFill>
                          <a:effectLst/>
                          <a:latin typeface="+mn-ea"/>
                          <a:ea typeface="+mn-ea"/>
                        </a:rPr>
                        <a:t>15mins</a:t>
                      </a:r>
                      <a:endParaRPr lang="en-US" altLang="zh-CN" sz="1600" u="none" strike="noStrike" dirty="0">
                        <a:solidFill>
                          <a:srgbClr val="000000"/>
                        </a:solidFill>
                        <a:effectLst/>
                        <a:latin typeface="+mn-ea"/>
                        <a:ea typeface="+mn-ea"/>
                      </a:endParaRPr>
                    </a:p>
                  </a:txBody>
                  <a:tcPr marL="72000" marR="6350" marT="6350" marB="0" anchor="ctr"/>
                </a:tc>
                <a:tc>
                  <a:txBody>
                    <a:bodyPr/>
                    <a:lstStyle/>
                    <a:p>
                      <a:pPr algn="ctr" fontAlgn="ctr"/>
                      <a:r>
                        <a:rPr lang="zh-CN" altLang="en-US" sz="1600" u="none" strike="noStrike" dirty="0" smtClean="0">
                          <a:solidFill>
                            <a:srgbClr val="000000"/>
                          </a:solidFill>
                          <a:effectLst/>
                          <a:latin typeface="+mn-ea"/>
                          <a:ea typeface="+mn-ea"/>
                        </a:rPr>
                        <a:t>张志良</a:t>
                      </a:r>
                      <a:endParaRPr lang="zh-CN" altLang="en-US" sz="1600" u="none" strike="noStrike" dirty="0">
                        <a:solidFill>
                          <a:srgbClr val="000000"/>
                        </a:solidFill>
                        <a:effectLst/>
                        <a:latin typeface="+mn-ea"/>
                        <a:ea typeface="+mn-ea"/>
                      </a:endParaRPr>
                    </a:p>
                  </a:txBody>
                  <a:tcPr marL="72000" marR="6350" marT="6350" marB="0" anchor="ctr"/>
                </a:tc>
              </a:tr>
              <a:tr h="575389">
                <a:tc>
                  <a:txBody>
                    <a:bodyPr/>
                    <a:lstStyle/>
                    <a:p>
                      <a:pPr marL="0" algn="ctr" defTabSz="914400" rtl="0" eaLnBrk="1" latinLnBrk="0" hangingPunct="1"/>
                      <a:r>
                        <a:rPr lang="en-US" altLang="zh-CN" sz="1600" b="1" kern="0" dirty="0" smtClean="0">
                          <a:solidFill>
                            <a:schemeClr val="lt1"/>
                          </a:solidFill>
                          <a:effectLst/>
                          <a:latin typeface="+mn-lt"/>
                          <a:ea typeface="+mn-ea"/>
                          <a:cs typeface="+mn-cs"/>
                        </a:rPr>
                        <a:t>9</a:t>
                      </a:r>
                      <a:endParaRPr lang="zh-CN" altLang="en-US" sz="1600" b="1" kern="0" dirty="0">
                        <a:solidFill>
                          <a:schemeClr val="lt1"/>
                        </a:solidFill>
                        <a:effectLst/>
                        <a:latin typeface="+mn-lt"/>
                        <a:ea typeface="+mn-ea"/>
                        <a:cs typeface="+mn-cs"/>
                      </a:endParaRPr>
                    </a:p>
                  </a:txBody>
                  <a:tcPr marL="72000" marR="66512" marT="0"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CN" altLang="en-US" sz="1600" dirty="0" smtClean="0"/>
                        <a:t>测试认证和实验室建设</a:t>
                      </a:r>
                      <a:endParaRPr lang="zh-CN" altLang="en-US" sz="1600" dirty="0" smtClean="0"/>
                    </a:p>
                  </a:txBody>
                  <a:tcPr marL="72000" marR="6350" marT="6350" marB="0" anchor="ctr"/>
                </a:tc>
                <a:tc>
                  <a:txBody>
                    <a:bodyPr/>
                    <a:lstStyle/>
                    <a:p>
                      <a:pPr algn="ctr" fontAlgn="ctr">
                        <a:buNone/>
                      </a:pPr>
                      <a:r>
                        <a:rPr lang="en-US" sz="1600" dirty="0" smtClean="0">
                          <a:solidFill>
                            <a:srgbClr val="000000"/>
                          </a:solidFill>
                          <a:effectLst/>
                          <a:latin typeface="+mn-ea"/>
                          <a:sym typeface="+mn-ea"/>
                        </a:rPr>
                        <a:t>10</a:t>
                      </a:r>
                      <a:r>
                        <a:rPr lang="en-US" altLang="zh-CN" sz="1600" dirty="0" smtClean="0">
                          <a:solidFill>
                            <a:srgbClr val="000000"/>
                          </a:solidFill>
                          <a:effectLst/>
                          <a:latin typeface="+mn-ea"/>
                          <a:sym typeface="+mn-ea"/>
                        </a:rPr>
                        <a:t>mins</a:t>
                      </a:r>
                      <a:endParaRPr lang="en-US" altLang="en-US" sz="1600" u="none" strike="noStrike" kern="1200" dirty="0">
                        <a:solidFill>
                          <a:srgbClr val="000000"/>
                        </a:solidFill>
                        <a:effectLst/>
                        <a:latin typeface="+mn-ea"/>
                        <a:ea typeface="+mn-ea"/>
                        <a:cs typeface="+mn-cs"/>
                      </a:endParaRPr>
                    </a:p>
                  </a:txBody>
                  <a:tcPr marL="72000" marR="6350" marT="6350" marB="0" anchor="ctr"/>
                </a:tc>
                <a:tc>
                  <a:txBody>
                    <a:bodyPr/>
                    <a:lstStyle/>
                    <a:p>
                      <a:pPr algn="ctr" fontAlgn="ctr">
                        <a:buNone/>
                      </a:pPr>
                      <a:r>
                        <a:rPr lang="zh-CN" altLang="en-US" sz="1600" u="none" strike="noStrike" dirty="0" smtClean="0">
                          <a:solidFill>
                            <a:srgbClr val="000000"/>
                          </a:solidFill>
                          <a:effectLst/>
                          <a:latin typeface="+mn-ea"/>
                          <a:ea typeface="+mn-ea"/>
                        </a:rPr>
                        <a:t>卿君军</a:t>
                      </a:r>
                      <a:endParaRPr lang="zh-CN" altLang="en-US" sz="1600" u="none" strike="noStrike" dirty="0">
                        <a:solidFill>
                          <a:srgbClr val="000000"/>
                        </a:solidFill>
                        <a:effectLst/>
                        <a:latin typeface="+mn-ea"/>
                        <a:ea typeface="+mn-ea"/>
                      </a:endParaRPr>
                    </a:p>
                  </a:txBody>
                  <a:tcPr marL="72000" marR="6350" marT="6350" marB="0" anchor="ctr"/>
                </a:tc>
              </a:tr>
            </a:tbl>
          </a:graphicData>
        </a:graphic>
      </p:graphicFrame>
    </p:spTree>
    <p:extLst>
      <p:ext uri="{BB962C8B-B14F-4D97-AF65-F5344CB8AC3E}">
        <p14:creationId xmlns:p14="http://schemas.microsoft.com/office/powerpoint/2010/main" val="1224419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81431" y="2774076"/>
            <a:ext cx="9154499" cy="2356724"/>
          </a:xfrm>
        </p:spPr>
        <p:txBody>
          <a:bodyPr>
            <a:normAutofit/>
          </a:bodyPr>
          <a:lstStyle/>
          <a:p>
            <a:pPr algn="ctr"/>
            <a:r>
              <a:rPr lang="zh-CN" altLang="en-US" sz="5300"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行政</a:t>
            </a:r>
            <a:r>
              <a:rPr lang="zh-CN" altLang="en-US" sz="53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人事遗留</a:t>
            </a:r>
            <a:r>
              <a:rPr lang="zh-CN" altLang="en-US" sz="5300"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问题</a:t>
            </a: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4090466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panose="020B0604020202020204"/>
                <a:ea typeface="微软雅黑" panose="020B0503020204020204" charset="-122"/>
                <a:cs typeface="+mn-cs"/>
              </a:r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panose="020B0604020202020204"/>
              <a:ea typeface="微软雅黑" panose="020B0503020204020204" charset="-122"/>
              <a:cs typeface="+mn-cs"/>
            </a:endParaRPr>
          </a:p>
        </p:txBody>
      </p:sp>
      <p:sp>
        <p:nvSpPr>
          <p:cNvPr id="3" name="灯片编号占位符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panose="020B0604020202020204"/>
                <a:ea typeface="微软雅黑" panose="020B0503020204020204" charset="-122"/>
                <a:cs typeface="+mn-cs"/>
              </a:rPr>
              <a:t>4</a:t>
            </a:fld>
            <a:endParaRPr kumimoji="0" lang="zh-CN" altLang="en-US" sz="1000" b="0" i="0" u="none" strike="noStrike" kern="1200" cap="none" spc="0" normalizeH="0" baseline="0" noProof="0">
              <a:ln>
                <a:noFill/>
              </a:ln>
              <a:solidFill>
                <a:srgbClr val="FFFFFF">
                  <a:lumMod val="65000"/>
                </a:srgbClr>
              </a:solidFill>
              <a:effectLst/>
              <a:uLnTx/>
              <a:uFillTx/>
              <a:latin typeface="Arial" panose="020B0604020202020204"/>
              <a:ea typeface="微软雅黑" panose="020B0503020204020204" charset="-122"/>
              <a:cs typeface="+mn-cs"/>
            </a:endParaRPr>
          </a:p>
        </p:txBody>
      </p:sp>
      <p:sp>
        <p:nvSpPr>
          <p:cNvPr id="8" name="标题 3"/>
          <p:cNvSpPr>
            <a:spLocks noGrp="1"/>
          </p:cNvSpPr>
          <p:nvPr>
            <p:ph type="title"/>
          </p:nvPr>
        </p:nvSpPr>
        <p:spPr/>
        <p:txBody>
          <a:bodyPr>
            <a:normAutofit/>
          </a:bodyPr>
          <a:lstStyle/>
          <a:p>
            <a:r>
              <a:rPr lang="zh-CN" altLang="en-US" dirty="0" smtClean="0"/>
              <a:t>议题：行政人事遗留任务汇报</a:t>
            </a:r>
            <a:endParaRPr lang="zh-CN" altLang="en-US" dirty="0"/>
          </a:p>
        </p:txBody>
      </p:sp>
      <p:graphicFrame>
        <p:nvGraphicFramePr>
          <p:cNvPr id="5" name="表格 4"/>
          <p:cNvGraphicFramePr>
            <a:graphicFrameLocks noGrp="1"/>
          </p:cNvGraphicFramePr>
          <p:nvPr>
            <p:custDataLst>
              <p:tags r:id="rId1"/>
            </p:custDataLst>
            <p:extLst>
              <p:ext uri="{D42A27DB-BD31-4B8C-83A1-F6EECF244321}">
                <p14:modId xmlns:p14="http://schemas.microsoft.com/office/powerpoint/2010/main" val="1018997930"/>
              </p:ext>
            </p:extLst>
          </p:nvPr>
        </p:nvGraphicFramePr>
        <p:xfrm>
          <a:off x="702734" y="1240365"/>
          <a:ext cx="10778067" cy="4745568"/>
        </p:xfrm>
        <a:graphic>
          <a:graphicData uri="http://schemas.openxmlformats.org/drawingml/2006/table">
            <a:tbl>
              <a:tblPr>
                <a:tableStyleId>{284E427A-3D55-4303-BF80-6455036E1DE7}</a:tableStyleId>
              </a:tblPr>
              <a:tblGrid>
                <a:gridCol w="558799"/>
                <a:gridCol w="2768600"/>
                <a:gridCol w="7450668"/>
              </a:tblGrid>
              <a:tr h="790928">
                <a:tc>
                  <a:txBody>
                    <a:bodyPr/>
                    <a:lstStyle/>
                    <a:p>
                      <a:pPr algn="ctr" fontAlgn="ctr">
                        <a:lnSpc>
                          <a:spcPct val="200000"/>
                        </a:lnSpc>
                      </a:pPr>
                      <a:r>
                        <a:rPr lang="zh-CN" altLang="en-US" sz="1600" b="1" u="none" strike="noStrike" dirty="0">
                          <a:effectLst/>
                        </a:rPr>
                        <a:t>序号</a:t>
                      </a:r>
                      <a:endParaRPr lang="zh-CN" altLang="en-US" sz="1600" b="1"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200000"/>
                        </a:lnSpc>
                      </a:pPr>
                      <a:r>
                        <a:rPr lang="zh-CN" altLang="en-US" sz="1600" b="1" u="none" strike="noStrike" dirty="0">
                          <a:effectLst/>
                        </a:rPr>
                        <a:t>遗留任务描述</a:t>
                      </a:r>
                      <a:endParaRPr lang="zh-CN" altLang="en-US" sz="1600" b="1"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200000"/>
                        </a:lnSpc>
                      </a:pPr>
                      <a:r>
                        <a:rPr lang="zh-CN" altLang="en-US" sz="1600" b="1" u="none" strike="noStrike" dirty="0" smtClean="0">
                          <a:effectLst/>
                        </a:rPr>
                        <a:t>进    展</a:t>
                      </a:r>
                      <a:endParaRPr lang="zh-CN" altLang="en-US" sz="1600" b="1"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90928">
                <a:tc>
                  <a:txBody>
                    <a:bodyPr/>
                    <a:lstStyle/>
                    <a:p>
                      <a:pPr algn="ctr" fontAlgn="ctr">
                        <a:lnSpc>
                          <a:spcPct val="200000"/>
                        </a:lnSpc>
                      </a:pPr>
                      <a:r>
                        <a:rPr lang="en-US" altLang="zh-CN" sz="1600" u="none" strike="noStrike" dirty="0" smtClean="0">
                          <a:effectLst/>
                        </a:rPr>
                        <a:t>1</a:t>
                      </a:r>
                      <a:endParaRPr lang="en-US" altLang="zh-CN" sz="1600" b="0"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100000"/>
                        </a:lnSpc>
                      </a:pPr>
                      <a:r>
                        <a:rPr lang="zh-CN" altLang="en-US" sz="1600" u="none" strike="noStrike" dirty="0">
                          <a:effectLst/>
                        </a:rPr>
                        <a:t>全国团体标准信息平台注册，获得资质与认可</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fontAlgn="ctr">
                        <a:lnSpc>
                          <a:spcPct val="100000"/>
                        </a:lnSpc>
                      </a:pPr>
                      <a:r>
                        <a:rPr lang="en-US" altLang="zh-CN" sz="1600" u="none" strike="noStrike" dirty="0" smtClean="0">
                          <a:effectLst/>
                        </a:rPr>
                        <a:t>  《</a:t>
                      </a:r>
                      <a:r>
                        <a:rPr lang="zh-CN" altLang="en-US" sz="1600" u="none" strike="noStrike" dirty="0">
                          <a:effectLst/>
                        </a:rPr>
                        <a:t>标准制定程序</a:t>
                      </a:r>
                      <a:r>
                        <a:rPr lang="en-US" altLang="zh-CN" sz="1600" u="none" strike="noStrike" dirty="0">
                          <a:effectLst/>
                        </a:rPr>
                        <a:t>》</a:t>
                      </a:r>
                      <a:r>
                        <a:rPr lang="zh-CN" altLang="en-US" sz="1600" u="none" strike="noStrike" dirty="0">
                          <a:effectLst/>
                        </a:rPr>
                        <a:t>材料修改中未发布。</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90928">
                <a:tc>
                  <a:txBody>
                    <a:bodyPr/>
                    <a:lstStyle/>
                    <a:p>
                      <a:pPr algn="ctr" fontAlgn="ctr">
                        <a:lnSpc>
                          <a:spcPct val="200000"/>
                        </a:lnSpc>
                      </a:pPr>
                      <a:r>
                        <a:rPr lang="en-US" altLang="zh-CN" sz="1600" u="none" strike="noStrike" dirty="0" smtClean="0">
                          <a:effectLst/>
                        </a:rPr>
                        <a:t>2</a:t>
                      </a:r>
                      <a:endParaRPr lang="en-US" altLang="zh-CN" sz="1600" b="0"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100000"/>
                        </a:lnSpc>
                      </a:pPr>
                      <a:r>
                        <a:rPr lang="en-US" altLang="zh-CN" sz="1600" u="none" strike="noStrike" dirty="0">
                          <a:effectLst/>
                        </a:rPr>
                        <a:t>WAA</a:t>
                      </a:r>
                      <a:r>
                        <a:rPr lang="zh-CN" altLang="en-US" sz="1600" u="none" strike="noStrike" dirty="0">
                          <a:effectLst/>
                        </a:rPr>
                        <a:t>联盟副理事长备案</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fontAlgn="ctr">
                        <a:lnSpc>
                          <a:spcPct val="100000"/>
                        </a:lnSpc>
                      </a:pPr>
                      <a:r>
                        <a:rPr lang="zh-CN" altLang="en-US" sz="1600" u="none" strike="noStrike" dirty="0" smtClean="0">
                          <a:effectLst/>
                        </a:rPr>
                        <a:t>    民政部</a:t>
                      </a:r>
                      <a:r>
                        <a:rPr lang="zh-CN" altLang="en-US" sz="1600" u="none" strike="noStrike" dirty="0">
                          <a:effectLst/>
                        </a:rPr>
                        <a:t>已驳回相关材料原件，要求补充深圳市市政府的同意函</a:t>
                      </a:r>
                      <a:r>
                        <a:rPr lang="zh-CN" altLang="en-US" sz="1600" u="none" strike="noStrike" dirty="0" smtClean="0">
                          <a:effectLst/>
                        </a:rPr>
                        <a:t>。</a:t>
                      </a:r>
                      <a:endParaRPr lang="en-US" altLang="zh-CN" sz="1600" u="none" strike="noStrike" dirty="0" smtClean="0">
                        <a:effectLst/>
                      </a:endParaRPr>
                    </a:p>
                    <a:p>
                      <a:pPr algn="l" fontAlgn="ctr">
                        <a:lnSpc>
                          <a:spcPct val="100000"/>
                        </a:lnSpc>
                      </a:pPr>
                      <a:r>
                        <a:rPr lang="en-US" altLang="zh-CN" sz="1600" u="none" strike="noStrike" dirty="0" smtClean="0">
                          <a:effectLst/>
                        </a:rPr>
                        <a:t>    </a:t>
                      </a:r>
                      <a:r>
                        <a:rPr lang="zh-CN" altLang="en-US" sz="1600" u="none" strike="noStrike" dirty="0" smtClean="0">
                          <a:effectLst/>
                        </a:rPr>
                        <a:t>正在</a:t>
                      </a:r>
                      <a:r>
                        <a:rPr lang="zh-CN" altLang="en-US" sz="1600" u="none" strike="noStrike" dirty="0">
                          <a:effectLst/>
                        </a:rPr>
                        <a:t>跟深圳市民政局沟通，获取处理意见。</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90928">
                <a:tc>
                  <a:txBody>
                    <a:bodyPr/>
                    <a:lstStyle/>
                    <a:p>
                      <a:pPr algn="ctr" fontAlgn="ctr">
                        <a:lnSpc>
                          <a:spcPct val="200000"/>
                        </a:lnSpc>
                      </a:pPr>
                      <a:r>
                        <a:rPr lang="en-US" altLang="zh-CN" sz="1600" u="none" strike="noStrike" dirty="0" smtClean="0">
                          <a:effectLst/>
                        </a:rPr>
                        <a:t>3</a:t>
                      </a:r>
                      <a:endParaRPr lang="en-US" altLang="zh-CN" sz="1600" b="0"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100000"/>
                        </a:lnSpc>
                      </a:pPr>
                      <a:r>
                        <a:rPr lang="en-US" altLang="zh-CN" sz="1600" u="none" strike="noStrike" dirty="0">
                          <a:effectLst/>
                        </a:rPr>
                        <a:t>WAA2022</a:t>
                      </a:r>
                      <a:r>
                        <a:rPr lang="zh-CN" altLang="en-US" sz="1600" u="none" strike="noStrike" dirty="0">
                          <a:effectLst/>
                        </a:rPr>
                        <a:t>年年检报告提交</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fontAlgn="ctr">
                        <a:lnSpc>
                          <a:spcPct val="100000"/>
                        </a:lnSpc>
                      </a:pPr>
                      <a:r>
                        <a:rPr lang="zh-CN" altLang="en-US" sz="1600" u="none" strike="noStrike" dirty="0" smtClean="0">
                          <a:effectLst/>
                        </a:rPr>
                        <a:t>    自</a:t>
                      </a:r>
                      <a:r>
                        <a:rPr lang="en-US" altLang="zh-CN" sz="1600" u="none" strike="noStrike" dirty="0">
                          <a:effectLst/>
                        </a:rPr>
                        <a:t>5</a:t>
                      </a:r>
                      <a:r>
                        <a:rPr lang="zh-CN" altLang="en-US" sz="1600" u="none" strike="noStrike" dirty="0">
                          <a:effectLst/>
                        </a:rPr>
                        <a:t>月中旬提交到现在，系统状态还未更新</a:t>
                      </a:r>
                      <a:r>
                        <a:rPr lang="zh-CN" altLang="en-US" sz="1600" u="none" strike="noStrike" dirty="0" smtClean="0">
                          <a:effectLst/>
                        </a:rPr>
                        <a:t>。</a:t>
                      </a:r>
                      <a:endParaRPr lang="en-US" altLang="zh-CN" sz="1600" u="none" strike="noStrike" dirty="0" smtClean="0">
                        <a:effectLst/>
                      </a:endParaRPr>
                    </a:p>
                    <a:p>
                      <a:pPr algn="l" fontAlgn="ctr">
                        <a:lnSpc>
                          <a:spcPct val="100000"/>
                        </a:lnSpc>
                      </a:pPr>
                      <a:r>
                        <a:rPr lang="en-US" altLang="zh-CN" sz="1600" u="none" strike="noStrike" dirty="0" smtClean="0">
                          <a:effectLst/>
                        </a:rPr>
                        <a:t>    </a:t>
                      </a:r>
                      <a:r>
                        <a:rPr lang="zh-CN" altLang="en-US" sz="1600" u="none" strike="noStrike" dirty="0" smtClean="0">
                          <a:effectLst/>
                        </a:rPr>
                        <a:t>工作人员</a:t>
                      </a:r>
                      <a:r>
                        <a:rPr lang="zh-CN" altLang="en-US" sz="1600" u="none" strike="noStrike" dirty="0">
                          <a:effectLst/>
                        </a:rPr>
                        <a:t>反馈正在审核中。</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90928">
                <a:tc>
                  <a:txBody>
                    <a:bodyPr/>
                    <a:lstStyle/>
                    <a:p>
                      <a:pPr algn="ctr" fontAlgn="ctr">
                        <a:lnSpc>
                          <a:spcPct val="200000"/>
                        </a:lnSpc>
                      </a:pPr>
                      <a:r>
                        <a:rPr lang="en-US" altLang="zh-CN" sz="1600" u="none" strike="noStrike" dirty="0" smtClean="0">
                          <a:effectLst/>
                        </a:rPr>
                        <a:t>4</a:t>
                      </a:r>
                      <a:endParaRPr lang="en-US" altLang="zh-CN" sz="1600" b="0"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100000"/>
                        </a:lnSpc>
                      </a:pPr>
                      <a:r>
                        <a:rPr lang="en-US" sz="1600" u="none" strike="noStrike" dirty="0">
                          <a:effectLst/>
                        </a:rPr>
                        <a:t>WAA</a:t>
                      </a:r>
                      <a:r>
                        <a:rPr lang="zh-CN" altLang="en-US" sz="1600" u="none" strike="noStrike" dirty="0">
                          <a:effectLst/>
                        </a:rPr>
                        <a:t>全球拓展项目</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fontAlgn="ctr">
                        <a:lnSpc>
                          <a:spcPct val="100000"/>
                        </a:lnSpc>
                      </a:pPr>
                      <a:r>
                        <a:rPr lang="zh-CN" altLang="en-US" sz="1600" u="none" strike="noStrike" baseline="0" dirty="0" smtClean="0">
                          <a:effectLst/>
                        </a:rPr>
                        <a:t>    </a:t>
                      </a:r>
                      <a:r>
                        <a:rPr lang="zh-CN" altLang="en-US" sz="1600" u="none" strike="noStrike" dirty="0" smtClean="0">
                          <a:effectLst/>
                        </a:rPr>
                        <a:t>协议</a:t>
                      </a:r>
                      <a:r>
                        <a:rPr lang="zh-CN" altLang="en-US" sz="1600" u="none" strike="noStrike" dirty="0">
                          <a:effectLst/>
                        </a:rPr>
                        <a:t>签署完毕，联盟已开具发票，华为付款流程中。</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90928">
                <a:tc>
                  <a:txBody>
                    <a:bodyPr/>
                    <a:lstStyle/>
                    <a:p>
                      <a:pPr algn="ctr" fontAlgn="ctr">
                        <a:lnSpc>
                          <a:spcPct val="200000"/>
                        </a:lnSpc>
                        <a:buNone/>
                      </a:pPr>
                      <a:r>
                        <a:rPr lang="en-US" altLang="zh-CN" sz="1600" u="none" strike="noStrike" dirty="0">
                          <a:effectLst/>
                        </a:rPr>
                        <a:t>5</a:t>
                      </a:r>
                      <a:endParaRPr lang="en-US" altLang="zh-CN" sz="1600" b="0" i="0" u="none" strike="noStrike" dirty="0">
                        <a:solidFill>
                          <a:srgbClr val="000000"/>
                        </a:solidFill>
                        <a:effectLst/>
                        <a:latin typeface="+mn-ea"/>
                        <a:ea typeface="+mn-ea"/>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ctr">
                        <a:lnSpc>
                          <a:spcPct val="100000"/>
                        </a:lnSpc>
                        <a:buNone/>
                      </a:pPr>
                      <a:r>
                        <a:rPr lang="zh-CN" altLang="en-US" sz="1600" u="none" strike="noStrike" dirty="0">
                          <a:effectLst/>
                        </a:rPr>
                        <a:t>测试认证工程师招聘</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fontAlgn="ctr">
                        <a:lnSpc>
                          <a:spcPct val="100000"/>
                        </a:lnSpc>
                        <a:buNone/>
                      </a:pPr>
                      <a:r>
                        <a:rPr lang="zh-CN" altLang="en-US" sz="1600" u="none" strike="noStrike" dirty="0" smtClean="0">
                          <a:effectLst/>
                        </a:rPr>
                        <a:t>    计划</a:t>
                      </a:r>
                      <a:r>
                        <a:rPr lang="zh-CN" altLang="en-US" sz="1600" u="none" strike="noStrike" dirty="0">
                          <a:effectLst/>
                        </a:rPr>
                        <a:t>招聘</a:t>
                      </a:r>
                      <a:r>
                        <a:rPr lang="en-US" altLang="zh-CN" sz="1600" u="none" strike="noStrike" dirty="0">
                          <a:effectLst/>
                        </a:rPr>
                        <a:t>2</a:t>
                      </a:r>
                      <a:r>
                        <a:rPr lang="zh-CN" altLang="en-US" sz="1600" u="none" strike="noStrike" dirty="0">
                          <a:effectLst/>
                        </a:rPr>
                        <a:t>人，目前已招聘</a:t>
                      </a:r>
                      <a:r>
                        <a:rPr lang="en-US" altLang="zh-CN" sz="1600" u="none" strike="noStrike" dirty="0">
                          <a:effectLst/>
                        </a:rPr>
                        <a:t>1</a:t>
                      </a:r>
                      <a:r>
                        <a:rPr lang="zh-CN" altLang="en-US" sz="1600" u="none" strike="noStrike" dirty="0">
                          <a:effectLst/>
                        </a:rPr>
                        <a:t>人，预计本周五入职。</a:t>
                      </a:r>
                      <a:endParaRPr lang="zh-CN" altLang="en-US" sz="1600" b="0" i="0" u="none" strike="noStrike" dirty="0">
                        <a:solidFill>
                          <a:srgbClr val="000000"/>
                        </a:solidFill>
                        <a:effectLst/>
                        <a:latin typeface="+mn-ea"/>
                        <a:ea typeface="+mn-ea"/>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extLst>
      <p:ext uri="{BB962C8B-B14F-4D97-AF65-F5344CB8AC3E}">
        <p14:creationId xmlns:p14="http://schemas.microsoft.com/office/powerpoint/2010/main" val="3728244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81431" y="2774076"/>
            <a:ext cx="9154499" cy="2356724"/>
          </a:xfrm>
        </p:spPr>
        <p:txBody>
          <a:bodyPr>
            <a:normAutofit/>
          </a:bodyPr>
          <a:lstStyle/>
          <a:p>
            <a:pPr algn="ctr"/>
            <a:r>
              <a:rPr lang="en-US" altLang="zh-CN"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IT</a:t>
            </a: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遗留问题</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4024580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a:t>议题：</a:t>
            </a:r>
            <a:r>
              <a:rPr lang="en-US" altLang="zh-CN" dirty="0"/>
              <a:t>WAA</a:t>
            </a:r>
            <a:r>
              <a:rPr lang="zh-CN" altLang="en-US" dirty="0"/>
              <a:t> </a:t>
            </a:r>
            <a:r>
              <a:rPr lang="en-US" altLang="zh-CN" dirty="0"/>
              <a:t>Mailing</a:t>
            </a:r>
            <a:r>
              <a:rPr lang="zh-CN" altLang="en-US" dirty="0"/>
              <a:t> </a:t>
            </a:r>
            <a:r>
              <a:rPr lang="en-US" altLang="zh-CN" dirty="0"/>
              <a:t>List</a:t>
            </a:r>
            <a:r>
              <a:rPr lang="zh-CN" altLang="en-US" dirty="0"/>
              <a:t> 系统（硬件部分）</a:t>
            </a:r>
          </a:p>
        </p:txBody>
      </p:sp>
      <p:grpSp>
        <p:nvGrpSpPr>
          <p:cNvPr id="17" name="Group 16">
            <a:extLst>
              <a:ext uri="{FF2B5EF4-FFF2-40B4-BE49-F238E27FC236}">
                <a16:creationId xmlns:a16="http://schemas.microsoft.com/office/drawing/2014/main" xmlns="" id="{8E20F517-CACE-EEE5-81B7-1BFBDB23DE53}"/>
              </a:ext>
            </a:extLst>
          </p:cNvPr>
          <p:cNvGrpSpPr/>
          <p:nvPr/>
        </p:nvGrpSpPr>
        <p:grpSpPr>
          <a:xfrm>
            <a:off x="608330" y="1519991"/>
            <a:ext cx="10659859" cy="4630544"/>
            <a:chOff x="402141" y="1331732"/>
            <a:chExt cx="10659859" cy="4630544"/>
          </a:xfrm>
        </p:grpSpPr>
        <p:grpSp>
          <p:nvGrpSpPr>
            <p:cNvPr id="16" name="Group 15">
              <a:extLst>
                <a:ext uri="{FF2B5EF4-FFF2-40B4-BE49-F238E27FC236}">
                  <a16:creationId xmlns:a16="http://schemas.microsoft.com/office/drawing/2014/main" xmlns="" id="{3311F3E8-7DD9-CA5E-452D-02E647152E08}"/>
                </a:ext>
              </a:extLst>
            </p:cNvPr>
            <p:cNvGrpSpPr/>
            <p:nvPr/>
          </p:nvGrpSpPr>
          <p:grpSpPr>
            <a:xfrm>
              <a:off x="6693200" y="1390276"/>
              <a:ext cx="4368800" cy="4572000"/>
              <a:chOff x="6693200" y="1390276"/>
              <a:chExt cx="4368800" cy="4572000"/>
            </a:xfrm>
          </p:grpSpPr>
          <p:pic>
            <p:nvPicPr>
              <p:cNvPr id="7" name="Picture 6">
                <a:extLst>
                  <a:ext uri="{FF2B5EF4-FFF2-40B4-BE49-F238E27FC236}">
                    <a16:creationId xmlns:a16="http://schemas.microsoft.com/office/drawing/2014/main" xmlns="" id="{A5FE964D-A244-652B-B68A-0A0FE1A31F57}"/>
                  </a:ext>
                </a:extLst>
              </p:cNvPr>
              <p:cNvPicPr>
                <a:picLocks noChangeAspect="1"/>
              </p:cNvPicPr>
              <p:nvPr/>
            </p:nvPicPr>
            <p:blipFill>
              <a:blip r:embed="rId2"/>
              <a:stretch>
                <a:fillRect/>
              </a:stretch>
            </p:blipFill>
            <p:spPr>
              <a:xfrm>
                <a:off x="6693200" y="1390276"/>
                <a:ext cx="4368800" cy="4572000"/>
              </a:xfrm>
              <a:prstGeom prst="rect">
                <a:avLst/>
              </a:prstGeom>
              <a:noFill/>
            </p:spPr>
          </p:pic>
          <p:sp>
            <p:nvSpPr>
              <p:cNvPr id="13" name="Rectangle 12">
                <a:extLst>
                  <a:ext uri="{FF2B5EF4-FFF2-40B4-BE49-F238E27FC236}">
                    <a16:creationId xmlns:a16="http://schemas.microsoft.com/office/drawing/2014/main" xmlns="" id="{03F4DCDB-5A44-AB26-AAE6-FC661F6467B1}"/>
                  </a:ext>
                </a:extLst>
              </p:cNvPr>
              <p:cNvSpPr/>
              <p:nvPr/>
            </p:nvSpPr>
            <p:spPr>
              <a:xfrm>
                <a:off x="6837770" y="4814761"/>
                <a:ext cx="2994053" cy="1147515"/>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grpSp>
          <p:nvGrpSpPr>
            <p:cNvPr id="15" name="Group 14">
              <a:extLst>
                <a:ext uri="{FF2B5EF4-FFF2-40B4-BE49-F238E27FC236}">
                  <a16:creationId xmlns:a16="http://schemas.microsoft.com/office/drawing/2014/main" xmlns="" id="{CD75C8EF-AA19-F5E5-D054-E8F1D4788CB7}"/>
                </a:ext>
              </a:extLst>
            </p:cNvPr>
            <p:cNvGrpSpPr/>
            <p:nvPr/>
          </p:nvGrpSpPr>
          <p:grpSpPr>
            <a:xfrm>
              <a:off x="402141" y="1331732"/>
              <a:ext cx="5998436" cy="4630544"/>
              <a:chOff x="402141" y="1331732"/>
              <a:chExt cx="5998436" cy="4630544"/>
            </a:xfrm>
          </p:grpSpPr>
          <p:pic>
            <p:nvPicPr>
              <p:cNvPr id="6" name="Picture 5">
                <a:extLst>
                  <a:ext uri="{FF2B5EF4-FFF2-40B4-BE49-F238E27FC236}">
                    <a16:creationId xmlns:a16="http://schemas.microsoft.com/office/drawing/2014/main" xmlns="" id="{ED5945C7-4F2B-27C4-29BB-33F84300F94E}"/>
                  </a:ext>
                </a:extLst>
              </p:cNvPr>
              <p:cNvPicPr>
                <a:picLocks noChangeAspect="1"/>
              </p:cNvPicPr>
              <p:nvPr/>
            </p:nvPicPr>
            <p:blipFill>
              <a:blip r:embed="rId3"/>
              <a:stretch>
                <a:fillRect/>
              </a:stretch>
            </p:blipFill>
            <p:spPr>
              <a:xfrm>
                <a:off x="402142" y="2138081"/>
                <a:ext cx="5998435" cy="3824195"/>
              </a:xfrm>
              <a:prstGeom prst="rect">
                <a:avLst/>
              </a:prstGeom>
            </p:spPr>
          </p:pic>
          <p:sp>
            <p:nvSpPr>
              <p:cNvPr id="11" name="TextBox 10">
                <a:extLst>
                  <a:ext uri="{FF2B5EF4-FFF2-40B4-BE49-F238E27FC236}">
                    <a16:creationId xmlns:a16="http://schemas.microsoft.com/office/drawing/2014/main" xmlns="" id="{9F71068E-DC39-1164-B181-AC6CC1D33C60}"/>
                  </a:ext>
                </a:extLst>
              </p:cNvPr>
              <p:cNvSpPr txBox="1"/>
              <p:nvPr/>
            </p:nvSpPr>
            <p:spPr>
              <a:xfrm>
                <a:off x="402142" y="1331732"/>
                <a:ext cx="5998435" cy="369332"/>
              </a:xfrm>
              <a:prstGeom prst="rect">
                <a:avLst/>
              </a:prstGeom>
              <a:noFill/>
            </p:spPr>
            <p:txBody>
              <a:bodyPr wrap="square" rtlCol="0">
                <a:spAutoFit/>
              </a:bodyPr>
              <a:lstStyle/>
              <a:p>
                <a:r>
                  <a:rPr lang="zh-CN" altLang="en-US" b="0" i="0" u="none" strike="noStrike" dirty="0">
                    <a:solidFill>
                      <a:srgbClr val="252B3A"/>
                    </a:solidFill>
                    <a:effectLst/>
                    <a:latin typeface="Helvetica" pitchFamily="2" charset="0"/>
                  </a:rPr>
                  <a:t>通用计算增强型 </a:t>
                </a:r>
                <a:r>
                  <a:rPr lang="en-US" altLang="zh-CN" b="0" i="0" u="none" strike="noStrike" dirty="0">
                    <a:solidFill>
                      <a:srgbClr val="252B3A"/>
                    </a:solidFill>
                    <a:effectLst/>
                    <a:latin typeface="Helvetica" pitchFamily="2" charset="0"/>
                  </a:rPr>
                  <a:t>| 2</a:t>
                </a:r>
                <a:r>
                  <a:rPr lang="en-US" b="0" i="0" u="none" strike="noStrike" dirty="0">
                    <a:solidFill>
                      <a:srgbClr val="252B3A"/>
                    </a:solidFill>
                    <a:effectLst/>
                    <a:latin typeface="Helvetica" pitchFamily="2" charset="0"/>
                  </a:rPr>
                  <a:t>vCPUs | 8GiB | c3.large.4</a:t>
                </a:r>
                <a:endParaRPr lang="x-none" dirty="0"/>
              </a:p>
            </p:txBody>
          </p:sp>
          <p:sp>
            <p:nvSpPr>
              <p:cNvPr id="12" name="TextBox 11">
                <a:extLst>
                  <a:ext uri="{FF2B5EF4-FFF2-40B4-BE49-F238E27FC236}">
                    <a16:creationId xmlns:a16="http://schemas.microsoft.com/office/drawing/2014/main" xmlns="" id="{459926EC-647A-134B-A657-7C7F469C2C75}"/>
                  </a:ext>
                </a:extLst>
              </p:cNvPr>
              <p:cNvSpPr txBox="1"/>
              <p:nvPr/>
            </p:nvSpPr>
            <p:spPr>
              <a:xfrm>
                <a:off x="402141" y="1756651"/>
                <a:ext cx="5998435" cy="369332"/>
              </a:xfrm>
              <a:prstGeom prst="rect">
                <a:avLst/>
              </a:prstGeom>
              <a:noFill/>
            </p:spPr>
            <p:txBody>
              <a:bodyPr wrap="square" rtlCol="0">
                <a:spAutoFit/>
              </a:bodyPr>
              <a:lstStyle/>
              <a:p>
                <a:r>
                  <a:rPr lang="zh-CN" altLang="en-US" b="0" i="0" u="none" strike="noStrike" dirty="0">
                    <a:solidFill>
                      <a:srgbClr val="252B3A"/>
                    </a:solidFill>
                    <a:effectLst/>
                    <a:latin typeface="Helvetica" pitchFamily="2" charset="0"/>
                  </a:rPr>
                  <a:t>通用型</a:t>
                </a:r>
                <a:r>
                  <a:rPr lang="en-US" b="0" i="0" u="none" strike="noStrike" dirty="0">
                    <a:solidFill>
                      <a:srgbClr val="252B3A"/>
                    </a:solidFill>
                    <a:effectLst/>
                    <a:latin typeface="Helvetica" pitchFamily="2" charset="0"/>
                  </a:rPr>
                  <a:t>SSD</a:t>
                </a:r>
                <a:r>
                  <a:rPr lang="zh-CN" altLang="en-US" b="0" i="0" u="none" strike="noStrike" dirty="0">
                    <a:solidFill>
                      <a:srgbClr val="252B3A"/>
                    </a:solidFill>
                    <a:effectLst/>
                    <a:latin typeface="Helvetica" pitchFamily="2" charset="0"/>
                  </a:rPr>
                  <a:t> </a:t>
                </a:r>
                <a:r>
                  <a:rPr lang="en-US" b="0" i="0" u="none" strike="noStrike" dirty="0">
                    <a:solidFill>
                      <a:srgbClr val="252B3A"/>
                    </a:solidFill>
                    <a:effectLst/>
                    <a:latin typeface="Helvetica" pitchFamily="2" charset="0"/>
                  </a:rPr>
                  <a:t>|</a:t>
                </a:r>
                <a:r>
                  <a:rPr lang="zh-CN" altLang="en-US" b="0" i="0" u="none" strike="noStrike" dirty="0">
                    <a:solidFill>
                      <a:srgbClr val="252B3A"/>
                    </a:solidFill>
                    <a:effectLst/>
                    <a:latin typeface="Helvetica" pitchFamily="2" charset="0"/>
                  </a:rPr>
                  <a:t> </a:t>
                </a:r>
                <a:r>
                  <a:rPr lang="en-US" b="0" i="0" u="none" strike="noStrike" dirty="0">
                    <a:solidFill>
                      <a:srgbClr val="252B3A"/>
                    </a:solidFill>
                    <a:effectLst/>
                    <a:latin typeface="Helvetica" pitchFamily="2" charset="0"/>
                  </a:rPr>
                  <a:t>300GiB</a:t>
                </a:r>
                <a:r>
                  <a:rPr lang="zh-CN" altLang="en-US" b="0" i="0" u="none" strike="noStrike" dirty="0">
                    <a:solidFill>
                      <a:srgbClr val="252B3A"/>
                    </a:solidFill>
                    <a:effectLst/>
                    <a:latin typeface="Helvetica" pitchFamily="2" charset="0"/>
                  </a:rPr>
                  <a:t>  </a:t>
                </a:r>
                <a:r>
                  <a:rPr lang="en-US" altLang="zh-CN" b="0" i="0" u="none" strike="noStrike" dirty="0">
                    <a:solidFill>
                      <a:srgbClr val="252B3A"/>
                    </a:solidFill>
                    <a:effectLst/>
                    <a:latin typeface="Helvetica" pitchFamily="2" charset="0"/>
                  </a:rPr>
                  <a:t>/</a:t>
                </a:r>
                <a:r>
                  <a:rPr lang="zh-CN" altLang="en-US" b="0" i="0" u="none" strike="noStrike" dirty="0">
                    <a:solidFill>
                      <a:srgbClr val="252B3A"/>
                    </a:solidFill>
                    <a:effectLst/>
                    <a:latin typeface="Helvetica" pitchFamily="2" charset="0"/>
                  </a:rPr>
                  <a:t>   </a:t>
                </a:r>
                <a:r>
                  <a:rPr lang="en-US" b="0" i="0" u="none" strike="noStrike" dirty="0">
                    <a:effectLst/>
                    <a:latin typeface="Helvetica" pitchFamily="2" charset="0"/>
                  </a:rPr>
                  <a:t>159.138.146.19</a:t>
                </a:r>
                <a:r>
                  <a:rPr lang="zh-CN" altLang="en-US" b="0" i="0" u="none" strike="noStrike" dirty="0">
                    <a:effectLst/>
                    <a:latin typeface="Helvetica" pitchFamily="2" charset="0"/>
                  </a:rPr>
                  <a:t> </a:t>
                </a:r>
                <a:r>
                  <a:rPr lang="en-US" b="0" i="0" u="none" strike="noStrike" dirty="0">
                    <a:solidFill>
                      <a:srgbClr val="252B3A"/>
                    </a:solidFill>
                    <a:effectLst/>
                    <a:latin typeface="Helvetica" pitchFamily="2" charset="0"/>
                  </a:rPr>
                  <a:t>|</a:t>
                </a:r>
                <a:r>
                  <a:rPr lang="zh-CN" altLang="en-US" b="0" i="0" u="none" strike="noStrike" dirty="0">
                    <a:solidFill>
                      <a:srgbClr val="252B3A"/>
                    </a:solidFill>
                    <a:effectLst/>
                    <a:latin typeface="Helvetica" pitchFamily="2" charset="0"/>
                  </a:rPr>
                  <a:t> </a:t>
                </a:r>
                <a:r>
                  <a:rPr lang="en-US" b="0" i="0" u="none" strike="noStrike" dirty="0">
                    <a:solidFill>
                      <a:srgbClr val="252B3A"/>
                    </a:solidFill>
                    <a:effectLst/>
                    <a:latin typeface="Helvetica" pitchFamily="2" charset="0"/>
                  </a:rPr>
                  <a:t>5 Mbit/s</a:t>
                </a:r>
                <a:endParaRPr lang="x-none" dirty="0"/>
              </a:p>
            </p:txBody>
          </p:sp>
          <p:sp>
            <p:nvSpPr>
              <p:cNvPr id="14" name="Rectangle 13">
                <a:extLst>
                  <a:ext uri="{FF2B5EF4-FFF2-40B4-BE49-F238E27FC236}">
                    <a16:creationId xmlns:a16="http://schemas.microsoft.com/office/drawing/2014/main" xmlns="" id="{6CA60A58-7B04-B6E4-DB94-24026D2E0A16}"/>
                  </a:ext>
                </a:extLst>
              </p:cNvPr>
              <p:cNvSpPr/>
              <p:nvPr/>
            </p:nvSpPr>
            <p:spPr>
              <a:xfrm>
                <a:off x="1435511" y="2478107"/>
                <a:ext cx="2994053" cy="176219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grpSp>
      <p:grpSp>
        <p:nvGrpSpPr>
          <p:cNvPr id="19" name="Group 18">
            <a:extLst>
              <a:ext uri="{FF2B5EF4-FFF2-40B4-BE49-F238E27FC236}">
                <a16:creationId xmlns:a16="http://schemas.microsoft.com/office/drawing/2014/main" xmlns="" id="{B28D6478-C7A6-8652-1132-10AB0A654AAA}"/>
              </a:ext>
            </a:extLst>
          </p:cNvPr>
          <p:cNvGrpSpPr/>
          <p:nvPr/>
        </p:nvGrpSpPr>
        <p:grpSpPr>
          <a:xfrm>
            <a:off x="322330" y="1312086"/>
            <a:ext cx="11096367" cy="5002314"/>
            <a:chOff x="330422" y="1414670"/>
            <a:chExt cx="11096367" cy="4735865"/>
          </a:xfrm>
        </p:grpSpPr>
        <p:pic>
          <p:nvPicPr>
            <p:cNvPr id="9" name="Picture 8">
              <a:extLst>
                <a:ext uri="{FF2B5EF4-FFF2-40B4-BE49-F238E27FC236}">
                  <a16:creationId xmlns:a16="http://schemas.microsoft.com/office/drawing/2014/main" xmlns="" id="{D3ABB53F-D76C-EB39-8B09-A84DF8F3B249}"/>
                </a:ext>
              </a:extLst>
            </p:cNvPr>
            <p:cNvPicPr>
              <a:picLocks noChangeAspect="1"/>
            </p:cNvPicPr>
            <p:nvPr/>
          </p:nvPicPr>
          <p:blipFill>
            <a:blip r:embed="rId4"/>
            <a:stretch>
              <a:fillRect/>
            </a:stretch>
          </p:blipFill>
          <p:spPr>
            <a:xfrm>
              <a:off x="330422" y="1414670"/>
              <a:ext cx="11096367" cy="4735865"/>
            </a:xfrm>
            <a:prstGeom prst="rect">
              <a:avLst/>
            </a:prstGeom>
          </p:spPr>
        </p:pic>
        <p:sp>
          <p:nvSpPr>
            <p:cNvPr id="18" name="TextBox 17">
              <a:extLst>
                <a:ext uri="{FF2B5EF4-FFF2-40B4-BE49-F238E27FC236}">
                  <a16:creationId xmlns:a16="http://schemas.microsoft.com/office/drawing/2014/main" xmlns="" id="{5CBF12E0-3B16-8EA3-5A12-EA356AA2CAA9}"/>
                </a:ext>
              </a:extLst>
            </p:cNvPr>
            <p:cNvSpPr txBox="1"/>
            <p:nvPr/>
          </p:nvSpPr>
          <p:spPr>
            <a:xfrm>
              <a:off x="4891965" y="4428565"/>
              <a:ext cx="2007424" cy="369332"/>
            </a:xfrm>
            <a:prstGeom prst="rect">
              <a:avLst/>
            </a:prstGeom>
            <a:noFill/>
          </p:spPr>
          <p:txBody>
            <a:bodyPr wrap="square" rtlCol="0">
              <a:spAutoFit/>
            </a:bodyPr>
            <a:lstStyle/>
            <a:p>
              <a:r>
                <a:rPr lang="x-none" dirty="0"/>
                <a:t>系统负载情况</a:t>
              </a:r>
            </a:p>
          </p:txBody>
        </p:sp>
      </p:grpSp>
    </p:spTree>
    <p:extLst>
      <p:ext uri="{BB962C8B-B14F-4D97-AF65-F5344CB8AC3E}">
        <p14:creationId xmlns:p14="http://schemas.microsoft.com/office/powerpoint/2010/main" val="212543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a:t>议题：</a:t>
            </a:r>
            <a:r>
              <a:rPr lang="en-US" altLang="zh-CN" dirty="0"/>
              <a:t>WAA</a:t>
            </a:r>
            <a:r>
              <a:rPr lang="zh-CN" altLang="en-US" dirty="0"/>
              <a:t> </a:t>
            </a:r>
            <a:r>
              <a:rPr lang="en-US" altLang="zh-CN" dirty="0"/>
              <a:t>Mailing</a:t>
            </a:r>
            <a:r>
              <a:rPr lang="zh-CN" altLang="en-US" dirty="0"/>
              <a:t> </a:t>
            </a:r>
            <a:r>
              <a:rPr lang="en-US" altLang="zh-CN" dirty="0"/>
              <a:t>List</a:t>
            </a:r>
            <a:r>
              <a:rPr lang="zh-CN" altLang="en-US" dirty="0"/>
              <a:t> 系统（软件部分）</a:t>
            </a:r>
          </a:p>
        </p:txBody>
      </p:sp>
      <p:grpSp>
        <p:nvGrpSpPr>
          <p:cNvPr id="23" name="Group 22">
            <a:extLst>
              <a:ext uri="{FF2B5EF4-FFF2-40B4-BE49-F238E27FC236}">
                <a16:creationId xmlns:a16="http://schemas.microsoft.com/office/drawing/2014/main" xmlns="" id="{45BC2510-F345-56F5-268E-806380C4945B}"/>
              </a:ext>
            </a:extLst>
          </p:cNvPr>
          <p:cNvGrpSpPr/>
          <p:nvPr/>
        </p:nvGrpSpPr>
        <p:grpSpPr>
          <a:xfrm>
            <a:off x="3957006" y="2743200"/>
            <a:ext cx="7437207" cy="3109850"/>
            <a:chOff x="1345822" y="1923124"/>
            <a:chExt cx="9659973" cy="3840914"/>
          </a:xfrm>
        </p:grpSpPr>
        <p:grpSp>
          <p:nvGrpSpPr>
            <p:cNvPr id="21" name="Group 20">
              <a:extLst>
                <a:ext uri="{FF2B5EF4-FFF2-40B4-BE49-F238E27FC236}">
                  <a16:creationId xmlns:a16="http://schemas.microsoft.com/office/drawing/2014/main" xmlns="" id="{ECB3A08B-B60B-6104-5159-3C513AF29603}"/>
                </a:ext>
              </a:extLst>
            </p:cNvPr>
            <p:cNvGrpSpPr/>
            <p:nvPr/>
          </p:nvGrpSpPr>
          <p:grpSpPr>
            <a:xfrm>
              <a:off x="1345822" y="2545136"/>
              <a:ext cx="9659973" cy="3218902"/>
              <a:chOff x="1847528" y="2508598"/>
              <a:chExt cx="9659973" cy="3218902"/>
            </a:xfrm>
          </p:grpSpPr>
          <p:sp>
            <p:nvSpPr>
              <p:cNvPr id="5" name="Rounded Rectangle 4">
                <a:extLst>
                  <a:ext uri="{FF2B5EF4-FFF2-40B4-BE49-F238E27FC236}">
                    <a16:creationId xmlns:a16="http://schemas.microsoft.com/office/drawing/2014/main" xmlns="" id="{CF94572D-FC0D-8554-F58D-7E174C8C5A77}"/>
                  </a:ext>
                </a:extLst>
              </p:cNvPr>
              <p:cNvSpPr/>
              <p:nvPr/>
            </p:nvSpPr>
            <p:spPr>
              <a:xfrm>
                <a:off x="6862985" y="2965798"/>
                <a:ext cx="1944216" cy="584775"/>
              </a:xfrm>
              <a:prstGeom prst="roundRect">
                <a:avLst/>
              </a:prstGeom>
              <a:solidFill>
                <a:srgbClr val="2F6E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Nginx</a:t>
                </a:r>
              </a:p>
            </p:txBody>
          </p:sp>
          <p:sp>
            <p:nvSpPr>
              <p:cNvPr id="7" name="Rounded Rectangle 6">
                <a:extLst>
                  <a:ext uri="{FF2B5EF4-FFF2-40B4-BE49-F238E27FC236}">
                    <a16:creationId xmlns:a16="http://schemas.microsoft.com/office/drawing/2014/main" xmlns="" id="{4895A9CB-7CBA-4BB8-9160-6533449ABDDE}"/>
                  </a:ext>
                </a:extLst>
              </p:cNvPr>
              <p:cNvSpPr/>
              <p:nvPr/>
            </p:nvSpPr>
            <p:spPr>
              <a:xfrm>
                <a:off x="1847528" y="4051599"/>
                <a:ext cx="3362619" cy="817561"/>
              </a:xfrm>
              <a:prstGeom prst="roundRect">
                <a:avLst/>
              </a:prstGeom>
              <a:solidFill>
                <a:srgbClr val="F4C2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MTA (Exim4)</a:t>
                </a:r>
              </a:p>
            </p:txBody>
          </p:sp>
          <p:grpSp>
            <p:nvGrpSpPr>
              <p:cNvPr id="9" name="Group 8">
                <a:extLst>
                  <a:ext uri="{FF2B5EF4-FFF2-40B4-BE49-F238E27FC236}">
                    <a16:creationId xmlns:a16="http://schemas.microsoft.com/office/drawing/2014/main" xmlns="" id="{6156BCB6-C64B-81B3-64C3-8EB8CFA7603B}"/>
                  </a:ext>
                </a:extLst>
              </p:cNvPr>
              <p:cNvGrpSpPr/>
              <p:nvPr/>
            </p:nvGrpSpPr>
            <p:grpSpPr>
              <a:xfrm>
                <a:off x="6106901" y="4076774"/>
                <a:ext cx="5400600" cy="1650726"/>
                <a:chOff x="5626447" y="3810843"/>
                <a:chExt cx="5400600" cy="1650726"/>
              </a:xfrm>
            </p:grpSpPr>
            <p:sp>
              <p:nvSpPr>
                <p:cNvPr id="10" name="Rounded Rectangle 9">
                  <a:extLst>
                    <a:ext uri="{FF2B5EF4-FFF2-40B4-BE49-F238E27FC236}">
                      <a16:creationId xmlns:a16="http://schemas.microsoft.com/office/drawing/2014/main" xmlns="" id="{A6489D38-25E0-9F8B-32EB-6FB34E742683}"/>
                    </a:ext>
                  </a:extLst>
                </p:cNvPr>
                <p:cNvSpPr/>
                <p:nvPr/>
              </p:nvSpPr>
              <p:spPr>
                <a:xfrm>
                  <a:off x="9284938" y="3810843"/>
                  <a:ext cx="1730771" cy="817561"/>
                </a:xfrm>
                <a:prstGeom prst="roundRect">
                  <a:avLst/>
                </a:prstGeom>
                <a:solidFill>
                  <a:srgbClr val="EA3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Hyper Kitty</a:t>
                  </a:r>
                </a:p>
              </p:txBody>
            </p:sp>
            <p:sp>
              <p:nvSpPr>
                <p:cNvPr id="11" name="Rounded Rectangle 10">
                  <a:extLst>
                    <a:ext uri="{FF2B5EF4-FFF2-40B4-BE49-F238E27FC236}">
                      <a16:creationId xmlns:a16="http://schemas.microsoft.com/office/drawing/2014/main" xmlns="" id="{80FD3620-A4D9-8E16-B468-34826E6E94F6}"/>
                    </a:ext>
                  </a:extLst>
                </p:cNvPr>
                <p:cNvSpPr/>
                <p:nvPr/>
              </p:nvSpPr>
              <p:spPr>
                <a:xfrm>
                  <a:off x="5626447" y="4813497"/>
                  <a:ext cx="5400600" cy="648072"/>
                </a:xfrm>
                <a:prstGeom prst="round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Docker Engine</a:t>
                  </a:r>
                </a:p>
              </p:txBody>
            </p:sp>
            <p:sp>
              <p:nvSpPr>
                <p:cNvPr id="12" name="Rounded Rectangle 11">
                  <a:extLst>
                    <a:ext uri="{FF2B5EF4-FFF2-40B4-BE49-F238E27FC236}">
                      <a16:creationId xmlns:a16="http://schemas.microsoft.com/office/drawing/2014/main" xmlns="" id="{BE690F8C-96F4-7982-8185-E3E008F1D9DF}"/>
                    </a:ext>
                  </a:extLst>
                </p:cNvPr>
                <p:cNvSpPr/>
                <p:nvPr/>
              </p:nvSpPr>
              <p:spPr>
                <a:xfrm>
                  <a:off x="5633593" y="3810845"/>
                  <a:ext cx="1672640" cy="817561"/>
                </a:xfrm>
                <a:prstGeom prst="roundRect">
                  <a:avLst/>
                </a:prstGeom>
                <a:solidFill>
                  <a:srgbClr val="EA3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Mailman</a:t>
                  </a:r>
                </a:p>
                <a:p>
                  <a:pPr algn="ctr"/>
                  <a:r>
                    <a:rPr lang="x-none" dirty="0"/>
                    <a:t>Core</a:t>
                  </a:r>
                </a:p>
              </p:txBody>
            </p:sp>
            <p:sp>
              <p:nvSpPr>
                <p:cNvPr id="13" name="Rounded Rectangle 12">
                  <a:extLst>
                    <a:ext uri="{FF2B5EF4-FFF2-40B4-BE49-F238E27FC236}">
                      <a16:creationId xmlns:a16="http://schemas.microsoft.com/office/drawing/2014/main" xmlns="" id="{A21F67D3-A25E-870A-E422-9C5810A9C68B}"/>
                    </a:ext>
                  </a:extLst>
                </p:cNvPr>
                <p:cNvSpPr/>
                <p:nvPr/>
              </p:nvSpPr>
              <p:spPr>
                <a:xfrm>
                  <a:off x="7459265" y="3810843"/>
                  <a:ext cx="1672640" cy="817561"/>
                </a:xfrm>
                <a:prstGeom prst="roundRect">
                  <a:avLst/>
                </a:prstGeom>
                <a:solidFill>
                  <a:srgbClr val="EA3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t>Postorius</a:t>
                  </a:r>
                  <a:endParaRPr lang="x-none" dirty="0"/>
                </a:p>
                <a:p>
                  <a:pPr algn="ctr"/>
                  <a:r>
                    <a:rPr lang="x-none" dirty="0"/>
                    <a:t>GUI</a:t>
                  </a:r>
                </a:p>
              </p:txBody>
            </p:sp>
          </p:grpSp>
          <p:sp>
            <p:nvSpPr>
              <p:cNvPr id="14" name="Left-Right Arrow 13">
                <a:extLst>
                  <a:ext uri="{FF2B5EF4-FFF2-40B4-BE49-F238E27FC236}">
                    <a16:creationId xmlns:a16="http://schemas.microsoft.com/office/drawing/2014/main" xmlns="" id="{456F5A08-F2E2-36FF-5CA7-6EC79F1EBE4D}"/>
                  </a:ext>
                </a:extLst>
              </p:cNvPr>
              <p:cNvSpPr/>
              <p:nvPr/>
            </p:nvSpPr>
            <p:spPr>
              <a:xfrm>
                <a:off x="5407411" y="4382831"/>
                <a:ext cx="540060" cy="358362"/>
              </a:xfrm>
              <a:prstGeom prst="lef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x-none"/>
              </a:p>
            </p:txBody>
          </p:sp>
          <p:sp>
            <p:nvSpPr>
              <p:cNvPr id="15" name="Rounded Rectangle 14">
                <a:extLst>
                  <a:ext uri="{FF2B5EF4-FFF2-40B4-BE49-F238E27FC236}">
                    <a16:creationId xmlns:a16="http://schemas.microsoft.com/office/drawing/2014/main" xmlns="" id="{4365B1E2-E86D-A86F-40C6-C657DE39910C}"/>
                  </a:ext>
                </a:extLst>
              </p:cNvPr>
              <p:cNvSpPr/>
              <p:nvPr/>
            </p:nvSpPr>
            <p:spPr>
              <a:xfrm>
                <a:off x="1861354" y="5075653"/>
                <a:ext cx="3362619" cy="648073"/>
              </a:xfrm>
              <a:prstGeom prst="roundRect">
                <a:avLst/>
              </a:prstGeom>
              <a:solidFill>
                <a:srgbClr val="F4C2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t>FileSystem</a:t>
                </a:r>
              </a:p>
            </p:txBody>
          </p:sp>
          <p:cxnSp>
            <p:nvCxnSpPr>
              <p:cNvPr id="16" name="Straight Arrow Connector 15">
                <a:extLst>
                  <a:ext uri="{FF2B5EF4-FFF2-40B4-BE49-F238E27FC236}">
                    <a16:creationId xmlns:a16="http://schemas.microsoft.com/office/drawing/2014/main" xmlns="" id="{68B55EA4-099D-A540-E1C9-C8032514AF13}"/>
                  </a:ext>
                </a:extLst>
              </p:cNvPr>
              <p:cNvCxnSpPr>
                <a:stCxn id="5" idx="2"/>
                <a:endCxn id="13" idx="0"/>
              </p:cNvCxnSpPr>
              <p:nvPr/>
            </p:nvCxnSpPr>
            <p:spPr>
              <a:xfrm>
                <a:off x="7835093" y="3550573"/>
                <a:ext cx="940946" cy="52620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8826518E-1D9E-BD54-A288-1B41CB4A819E}"/>
                  </a:ext>
                </a:extLst>
              </p:cNvPr>
              <p:cNvCxnSpPr>
                <a:cxnSpLocks/>
                <a:stCxn id="5" idx="2"/>
                <a:endCxn id="10" idx="0"/>
              </p:cNvCxnSpPr>
              <p:nvPr/>
            </p:nvCxnSpPr>
            <p:spPr>
              <a:xfrm>
                <a:off x="7835093" y="3550573"/>
                <a:ext cx="2795685" cy="52620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pic>
            <p:nvPicPr>
              <p:cNvPr id="18" name="Graphic 17" descr="Email with solid fill">
                <a:extLst>
                  <a:ext uri="{FF2B5EF4-FFF2-40B4-BE49-F238E27FC236}">
                    <a16:creationId xmlns:a16="http://schemas.microsoft.com/office/drawing/2014/main" xmlns="" id="{B2A1DA49-2AD4-DD40-D135-7D764A61593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326432" y="2596597"/>
                <a:ext cx="914400" cy="914400"/>
              </a:xfrm>
              <a:prstGeom prst="rect">
                <a:avLst/>
              </a:prstGeom>
            </p:spPr>
          </p:pic>
          <p:cxnSp>
            <p:nvCxnSpPr>
              <p:cNvPr id="19" name="Straight Arrow Connector 18">
                <a:extLst>
                  <a:ext uri="{FF2B5EF4-FFF2-40B4-BE49-F238E27FC236}">
                    <a16:creationId xmlns:a16="http://schemas.microsoft.com/office/drawing/2014/main" xmlns="" id="{DB338B66-633B-9710-2D4D-F986FB526331}"/>
                  </a:ext>
                </a:extLst>
              </p:cNvPr>
              <p:cNvCxnSpPr>
                <a:cxnSpLocks/>
                <a:stCxn id="18" idx="2"/>
                <a:endCxn id="7" idx="0"/>
              </p:cNvCxnSpPr>
              <p:nvPr/>
            </p:nvCxnSpPr>
            <p:spPr>
              <a:xfrm>
                <a:off x="2783632" y="3510997"/>
                <a:ext cx="745206" cy="54060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xmlns="" id="{C4F83D85-12D7-6994-BFA1-6A7C745454B2}"/>
                  </a:ext>
                </a:extLst>
              </p:cNvPr>
              <p:cNvCxnSpPr>
                <a:cxnSpLocks/>
                <a:endCxn id="5" idx="0"/>
              </p:cNvCxnSpPr>
              <p:nvPr/>
            </p:nvCxnSpPr>
            <p:spPr>
              <a:xfrm flipH="1">
                <a:off x="7835093" y="2508598"/>
                <a:ext cx="1573275" cy="45720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pic>
          <p:nvPicPr>
            <p:cNvPr id="22" name="Graphic 21" descr="Ui Ux with solid fill">
              <a:extLst>
                <a:ext uri="{FF2B5EF4-FFF2-40B4-BE49-F238E27FC236}">
                  <a16:creationId xmlns:a16="http://schemas.microsoft.com/office/drawing/2014/main" xmlns="" id="{316358E1-3FC3-742A-D32A-9B05B0B9186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8944237" y="1923124"/>
              <a:ext cx="914400" cy="914400"/>
            </a:xfrm>
            <a:prstGeom prst="rect">
              <a:avLst/>
            </a:prstGeom>
          </p:spPr>
        </p:pic>
      </p:grpSp>
      <p:grpSp>
        <p:nvGrpSpPr>
          <p:cNvPr id="26" name="Group 25">
            <a:extLst>
              <a:ext uri="{FF2B5EF4-FFF2-40B4-BE49-F238E27FC236}">
                <a16:creationId xmlns:a16="http://schemas.microsoft.com/office/drawing/2014/main" xmlns="" id="{CF6235B3-B66F-2CEC-FA30-F027D1D4E473}"/>
              </a:ext>
            </a:extLst>
          </p:cNvPr>
          <p:cNvGrpSpPr/>
          <p:nvPr/>
        </p:nvGrpSpPr>
        <p:grpSpPr>
          <a:xfrm>
            <a:off x="477623" y="1236988"/>
            <a:ext cx="7239000" cy="2125448"/>
            <a:chOff x="518084" y="1117692"/>
            <a:chExt cx="7239000" cy="2125448"/>
          </a:xfrm>
        </p:grpSpPr>
        <p:pic>
          <p:nvPicPr>
            <p:cNvPr id="4" name="Picture 3">
              <a:extLst>
                <a:ext uri="{FF2B5EF4-FFF2-40B4-BE49-F238E27FC236}">
                  <a16:creationId xmlns:a16="http://schemas.microsoft.com/office/drawing/2014/main" xmlns="" id="{F03C995D-E3B2-96B4-5148-FEEDBCD29CA5}"/>
                </a:ext>
              </a:extLst>
            </p:cNvPr>
            <p:cNvPicPr>
              <a:picLocks noChangeAspect="1"/>
            </p:cNvPicPr>
            <p:nvPr/>
          </p:nvPicPr>
          <p:blipFill>
            <a:blip r:embed="rId6"/>
            <a:stretch>
              <a:fillRect/>
            </a:stretch>
          </p:blipFill>
          <p:spPr>
            <a:xfrm>
              <a:off x="518084" y="1465140"/>
              <a:ext cx="7239000" cy="1778000"/>
            </a:xfrm>
            <a:prstGeom prst="rect">
              <a:avLst/>
            </a:prstGeom>
          </p:spPr>
        </p:pic>
        <p:sp>
          <p:nvSpPr>
            <p:cNvPr id="25" name="TextBox 24">
              <a:extLst>
                <a:ext uri="{FF2B5EF4-FFF2-40B4-BE49-F238E27FC236}">
                  <a16:creationId xmlns:a16="http://schemas.microsoft.com/office/drawing/2014/main" xmlns="" id="{223D5B31-E2B5-1E1C-0081-9434CC576856}"/>
                </a:ext>
              </a:extLst>
            </p:cNvPr>
            <p:cNvSpPr txBox="1"/>
            <p:nvPr/>
          </p:nvSpPr>
          <p:spPr>
            <a:xfrm>
              <a:off x="1459771" y="1117692"/>
              <a:ext cx="4881521" cy="369332"/>
            </a:xfrm>
            <a:prstGeom prst="rect">
              <a:avLst/>
            </a:prstGeom>
            <a:noFill/>
          </p:spPr>
          <p:txBody>
            <a:bodyPr wrap="square">
              <a:spAutoFit/>
            </a:bodyPr>
            <a:lstStyle/>
            <a:p>
              <a:r>
                <a:rPr lang="x-none" dirty="0"/>
                <a:t>https://lists.waa-alliance.com/postorius/lists/</a:t>
              </a:r>
            </a:p>
          </p:txBody>
        </p:sp>
      </p:grpSp>
    </p:spTree>
    <p:extLst>
      <p:ext uri="{BB962C8B-B14F-4D97-AF65-F5344CB8AC3E}">
        <p14:creationId xmlns:p14="http://schemas.microsoft.com/office/powerpoint/2010/main" val="626876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a:t>议题：</a:t>
            </a:r>
            <a:r>
              <a:rPr lang="en-US" altLang="zh-CN" dirty="0"/>
              <a:t>WAA</a:t>
            </a:r>
            <a:r>
              <a:rPr lang="zh-CN" altLang="en-US" dirty="0"/>
              <a:t> </a:t>
            </a:r>
            <a:r>
              <a:rPr lang="en-US" altLang="zh-CN" dirty="0"/>
              <a:t>Mailing</a:t>
            </a:r>
            <a:r>
              <a:rPr lang="zh-CN" altLang="en-US" dirty="0"/>
              <a:t> </a:t>
            </a:r>
            <a:r>
              <a:rPr lang="en-US" altLang="zh-CN" dirty="0"/>
              <a:t>List</a:t>
            </a:r>
            <a:r>
              <a:rPr lang="zh-CN" altLang="en-US" dirty="0"/>
              <a:t> 系统（业务策略）</a:t>
            </a:r>
          </a:p>
        </p:txBody>
      </p:sp>
      <p:graphicFrame>
        <p:nvGraphicFramePr>
          <p:cNvPr id="6" name="Table 5">
            <a:extLst>
              <a:ext uri="{FF2B5EF4-FFF2-40B4-BE49-F238E27FC236}">
                <a16:creationId xmlns:a16="http://schemas.microsoft.com/office/drawing/2014/main" xmlns="" id="{A3CE222A-DBC8-C4B7-439B-6032B22A4381}"/>
              </a:ext>
            </a:extLst>
          </p:cNvPr>
          <p:cNvGraphicFramePr>
            <a:graphicFrameLocks noGrp="1"/>
          </p:cNvGraphicFramePr>
          <p:nvPr>
            <p:extLst>
              <p:ext uri="{D42A27DB-BD31-4B8C-83A1-F6EECF244321}">
                <p14:modId xmlns:p14="http://schemas.microsoft.com/office/powerpoint/2010/main" val="2927308588"/>
              </p:ext>
            </p:extLst>
          </p:nvPr>
        </p:nvGraphicFramePr>
        <p:xfrm>
          <a:off x="608330" y="1869717"/>
          <a:ext cx="5961067" cy="2436446"/>
        </p:xfrm>
        <a:graphic>
          <a:graphicData uri="http://schemas.openxmlformats.org/drawingml/2006/table">
            <a:tbl>
              <a:tblPr>
                <a:tableStyleId>{5C22544A-7EE6-4342-B048-85BDC9FD1C3A}</a:tableStyleId>
              </a:tblPr>
              <a:tblGrid>
                <a:gridCol w="958511">
                  <a:extLst>
                    <a:ext uri="{9D8B030D-6E8A-4147-A177-3AD203B41FA5}">
                      <a16:colId xmlns:a16="http://schemas.microsoft.com/office/drawing/2014/main" xmlns="" val="1187069880"/>
                    </a:ext>
                  </a:extLst>
                </a:gridCol>
                <a:gridCol w="631746">
                  <a:extLst>
                    <a:ext uri="{9D8B030D-6E8A-4147-A177-3AD203B41FA5}">
                      <a16:colId xmlns:a16="http://schemas.microsoft.com/office/drawing/2014/main" xmlns="" val="1020992106"/>
                    </a:ext>
                  </a:extLst>
                </a:gridCol>
                <a:gridCol w="1260490">
                  <a:extLst>
                    <a:ext uri="{9D8B030D-6E8A-4147-A177-3AD203B41FA5}">
                      <a16:colId xmlns:a16="http://schemas.microsoft.com/office/drawing/2014/main" xmlns="" val="1325541548"/>
                    </a:ext>
                  </a:extLst>
                </a:gridCol>
                <a:gridCol w="1365152">
                  <a:extLst>
                    <a:ext uri="{9D8B030D-6E8A-4147-A177-3AD203B41FA5}">
                      <a16:colId xmlns:a16="http://schemas.microsoft.com/office/drawing/2014/main" xmlns="" val="3221405911"/>
                    </a:ext>
                  </a:extLst>
                </a:gridCol>
                <a:gridCol w="1113422">
                  <a:extLst>
                    <a:ext uri="{9D8B030D-6E8A-4147-A177-3AD203B41FA5}">
                      <a16:colId xmlns:a16="http://schemas.microsoft.com/office/drawing/2014/main" xmlns="" val="2001129814"/>
                    </a:ext>
                  </a:extLst>
                </a:gridCol>
                <a:gridCol w="631746">
                  <a:extLst>
                    <a:ext uri="{9D8B030D-6E8A-4147-A177-3AD203B41FA5}">
                      <a16:colId xmlns:a16="http://schemas.microsoft.com/office/drawing/2014/main" xmlns="" val="924525146"/>
                    </a:ext>
                  </a:extLst>
                </a:gridCol>
              </a:tblGrid>
              <a:tr h="221495">
                <a:tc>
                  <a:txBody>
                    <a:bodyPr/>
                    <a:lstStyle/>
                    <a:p>
                      <a:pPr algn="ctr" fontAlgn="ctr"/>
                      <a:r>
                        <a:rPr lang="x-none" sz="900" u="none" strike="noStrike" dirty="0">
                          <a:effectLst/>
                        </a:rPr>
                        <a:t>　</a:t>
                      </a:r>
                      <a:endParaRPr lang="x-none"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邮件名称</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维护方式</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接收人员范围</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发送人员范围</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是否公开</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2333733028"/>
                  </a:ext>
                </a:extLst>
              </a:tr>
              <a:tr h="553738">
                <a:tc>
                  <a:txBody>
                    <a:bodyPr/>
                    <a:lstStyle/>
                    <a:p>
                      <a:pPr algn="ctr" fontAlgn="ctr"/>
                      <a:r>
                        <a:rPr lang="zh-CN" altLang="en-US" sz="900" u="none" strike="noStrike" dirty="0">
                          <a:effectLst/>
                        </a:rPr>
                        <a:t>全体会员</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sz="900" u="none" strike="noStrike" dirty="0">
                          <a:effectLst/>
                        </a:rPr>
                        <a:t>members</a:t>
                      </a:r>
                      <a:endParaRPr 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手动添加，不可订阅</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全体会员及联系人</a:t>
                      </a:r>
                      <a:br>
                        <a:rPr lang="zh-CN" altLang="en-US" sz="900" u="none" strike="noStrike">
                          <a:effectLst/>
                        </a:rPr>
                      </a:br>
                      <a:r>
                        <a:rPr lang="zh-CN" altLang="en-US" sz="900" u="none" strike="noStrike">
                          <a:effectLst/>
                        </a:rPr>
                        <a:t>秘书处联席会议</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altLang="zh-CN" sz="900" u="none" strike="noStrike">
                          <a:effectLst/>
                        </a:rPr>
                        <a:t>= </a:t>
                      </a:r>
                      <a:r>
                        <a:rPr lang="zh-CN" altLang="en-US" sz="900" u="none" strike="noStrike">
                          <a:effectLst/>
                        </a:rPr>
                        <a:t>接收人员</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否</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1341950688"/>
                  </a:ext>
                </a:extLst>
              </a:tr>
              <a:tr h="332242">
                <a:tc>
                  <a:txBody>
                    <a:bodyPr/>
                    <a:lstStyle/>
                    <a:p>
                      <a:pPr algn="ctr" fontAlgn="ctr"/>
                      <a:r>
                        <a:rPr lang="zh-CN" altLang="en-US" sz="900" u="none" strike="noStrike">
                          <a:effectLst/>
                        </a:rPr>
                        <a:t>理事会</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sz="900" u="none" strike="noStrike">
                          <a:effectLst/>
                        </a:rPr>
                        <a:t>board</a:t>
                      </a:r>
                      <a:endParaRPr 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手动添加，不可订阅</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全体理事单位</a:t>
                      </a:r>
                      <a:br>
                        <a:rPr lang="zh-CN" altLang="en-US" sz="900" u="none" strike="noStrike" dirty="0">
                          <a:effectLst/>
                        </a:rPr>
                      </a:br>
                      <a:r>
                        <a:rPr lang="zh-CN" altLang="en-US" sz="900" u="none" strike="noStrike" dirty="0">
                          <a:effectLst/>
                        </a:rPr>
                        <a:t>秘书处联席会议</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altLang="zh-CN" sz="900" u="none" strike="noStrike">
                          <a:effectLst/>
                        </a:rPr>
                        <a:t>= </a:t>
                      </a:r>
                      <a:r>
                        <a:rPr lang="zh-CN" altLang="en-US" sz="900" u="none" strike="noStrike">
                          <a:effectLst/>
                        </a:rPr>
                        <a:t>接收人员</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否</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4206773785"/>
                  </a:ext>
                </a:extLst>
              </a:tr>
              <a:tr h="442991">
                <a:tc>
                  <a:txBody>
                    <a:bodyPr/>
                    <a:lstStyle/>
                    <a:p>
                      <a:pPr algn="ctr" fontAlgn="ctr"/>
                      <a:r>
                        <a:rPr lang="zh-CN" altLang="en-US" sz="900" u="none" strike="noStrike">
                          <a:effectLst/>
                        </a:rPr>
                        <a:t>专家委员会</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sz="900" u="none" strike="noStrike">
                          <a:effectLst/>
                        </a:rPr>
                        <a:t>ec</a:t>
                      </a:r>
                      <a:endParaRPr 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手动添加，不可订阅</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全体专家委员</a:t>
                      </a:r>
                      <a:br>
                        <a:rPr lang="zh-CN" altLang="en-US" sz="900" u="none" strike="noStrike" dirty="0">
                          <a:effectLst/>
                        </a:rPr>
                      </a:br>
                      <a:r>
                        <a:rPr lang="zh-CN" altLang="en-US" sz="900" u="none" strike="noStrike" dirty="0">
                          <a:effectLst/>
                        </a:rPr>
                        <a:t>秘书处联席会议</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altLang="zh-CN" sz="900" u="none" strike="noStrike">
                          <a:effectLst/>
                        </a:rPr>
                        <a:t>= </a:t>
                      </a:r>
                      <a:r>
                        <a:rPr lang="zh-CN" altLang="en-US" sz="900" u="none" strike="noStrike">
                          <a:effectLst/>
                        </a:rPr>
                        <a:t>接收人员</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否</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1099506574"/>
                  </a:ext>
                </a:extLst>
              </a:tr>
              <a:tr h="553738">
                <a:tc>
                  <a:txBody>
                    <a:bodyPr/>
                    <a:lstStyle/>
                    <a:p>
                      <a:pPr algn="ctr" fontAlgn="ctr"/>
                      <a:r>
                        <a:rPr lang="zh-CN" altLang="en-US" sz="900" u="none" strike="noStrike">
                          <a:effectLst/>
                        </a:rPr>
                        <a:t>提案</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sz="900" u="none" strike="noStrike">
                          <a:effectLst/>
                        </a:rPr>
                        <a:t>proposal</a:t>
                      </a:r>
                      <a:endParaRPr 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  手动添加，不可订阅</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 全体会员及联系人</a:t>
                      </a:r>
                      <a:br>
                        <a:rPr lang="zh-CN" altLang="en-US" sz="900" u="none" strike="noStrike">
                          <a:effectLst/>
                        </a:rPr>
                      </a:br>
                      <a:r>
                        <a:rPr lang="zh-CN" altLang="en-US" sz="900" u="none" strike="noStrike">
                          <a:effectLst/>
                        </a:rPr>
                        <a:t>秘书处联席会议</a:t>
                      </a:r>
                      <a:br>
                        <a:rPr lang="zh-CN" altLang="en-US" sz="900" u="none" strike="noStrike">
                          <a:effectLst/>
                        </a:rPr>
                      </a:br>
                      <a:r>
                        <a:rPr lang="zh-CN" altLang="en-US" sz="900" u="none" strike="noStrike">
                          <a:effectLst/>
                        </a:rPr>
                        <a:t>全体专家委</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不限制</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公开</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780120016"/>
                  </a:ext>
                </a:extLst>
              </a:tr>
              <a:tr h="332242">
                <a:tc>
                  <a:txBody>
                    <a:bodyPr/>
                    <a:lstStyle/>
                    <a:p>
                      <a:pPr algn="ctr" fontAlgn="ctr"/>
                      <a:r>
                        <a:rPr lang="zh-CN" altLang="en-US" sz="900" u="none" strike="noStrike">
                          <a:effectLst/>
                        </a:rPr>
                        <a:t>秘书处联席会议</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en-US" sz="900" u="none" strike="noStrike">
                          <a:effectLst/>
                        </a:rPr>
                        <a:t>sj</a:t>
                      </a:r>
                      <a:endParaRPr 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  手动添加，不可订阅</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a:effectLst/>
                        </a:rPr>
                        <a:t>秘书处联席会议</a:t>
                      </a:r>
                      <a:endParaRPr lang="zh-CN" altLang="en-US" sz="900" b="0" i="0" u="none" strike="noStrike">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不限制</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tc>
                  <a:txBody>
                    <a:bodyPr/>
                    <a:lstStyle/>
                    <a:p>
                      <a:pPr algn="ctr" fontAlgn="ctr"/>
                      <a:r>
                        <a:rPr lang="zh-CN" altLang="en-US" sz="900" u="none" strike="noStrike" dirty="0">
                          <a:effectLst/>
                        </a:rPr>
                        <a:t>公开</a:t>
                      </a:r>
                      <a:endParaRPr lang="zh-CN" altLang="en-US" sz="900" b="0" i="0" u="none" strike="noStrike" dirty="0">
                        <a:solidFill>
                          <a:srgbClr val="000000"/>
                        </a:solidFill>
                        <a:effectLst/>
                        <a:latin typeface="等线" panose="02010600030101010101" pitchFamily="2" charset="-122"/>
                        <a:ea typeface="等线" panose="02010600030101010101" pitchFamily="2" charset="-122"/>
                      </a:endParaRPr>
                    </a:p>
                  </a:txBody>
                  <a:tcPr marL="7268" marR="7268" marT="7268" marB="0" anchor="ctr"/>
                </a:tc>
                <a:extLst>
                  <a:ext uri="{0D108BD9-81ED-4DB2-BD59-A6C34878D82A}">
                    <a16:rowId xmlns:a16="http://schemas.microsoft.com/office/drawing/2014/main" xmlns="" val="558805866"/>
                  </a:ext>
                </a:extLst>
              </a:tr>
            </a:tbl>
          </a:graphicData>
        </a:graphic>
      </p:graphicFrame>
      <p:sp>
        <p:nvSpPr>
          <p:cNvPr id="24" name="TextBox 23">
            <a:extLst>
              <a:ext uri="{FF2B5EF4-FFF2-40B4-BE49-F238E27FC236}">
                <a16:creationId xmlns:a16="http://schemas.microsoft.com/office/drawing/2014/main" xmlns="" id="{D51C5856-F676-C74A-3D4F-AF88EEA55803}"/>
              </a:ext>
            </a:extLst>
          </p:cNvPr>
          <p:cNvSpPr txBox="1"/>
          <p:nvPr/>
        </p:nvSpPr>
        <p:spPr>
          <a:xfrm>
            <a:off x="6862046" y="1869717"/>
            <a:ext cx="4715554" cy="2031325"/>
          </a:xfrm>
          <a:prstGeom prst="rect">
            <a:avLst/>
          </a:prstGeom>
          <a:noFill/>
        </p:spPr>
        <p:txBody>
          <a:bodyPr wrap="square" rtlCol="0">
            <a:spAutoFit/>
          </a:bodyPr>
          <a:lstStyle/>
          <a:p>
            <a:r>
              <a:rPr lang="x-none" dirty="0"/>
              <a:t>遗留问题</a:t>
            </a:r>
            <a:r>
              <a:rPr lang="zh-CN" altLang="en-US" dirty="0"/>
              <a:t>：</a:t>
            </a:r>
            <a:endParaRPr lang="en-US" altLang="zh-CN" dirty="0"/>
          </a:p>
          <a:p>
            <a:r>
              <a:rPr lang="en-US" altLang="zh-CN" dirty="0"/>
              <a:t>1</a:t>
            </a:r>
            <a:r>
              <a:rPr lang="zh-CN" altLang="en-US" dirty="0"/>
              <a:t>、邮件列表维护审批流程</a:t>
            </a:r>
            <a:endParaRPr lang="en-US" altLang="zh-CN" dirty="0"/>
          </a:p>
          <a:p>
            <a:r>
              <a:rPr lang="zh-CN" altLang="en-US" dirty="0"/>
              <a:t>      发起申请新建、审批、邮件策略</a:t>
            </a:r>
            <a:endParaRPr lang="en-US" altLang="zh-CN" dirty="0"/>
          </a:p>
          <a:p>
            <a:endParaRPr lang="en-US" altLang="zh-CN" dirty="0"/>
          </a:p>
          <a:p>
            <a:r>
              <a:rPr lang="en-US" altLang="zh-CN" dirty="0"/>
              <a:t>2</a:t>
            </a:r>
            <a:r>
              <a:rPr lang="zh-CN" altLang="en-US" dirty="0"/>
              <a:t>、邮件列表成员管理办法</a:t>
            </a:r>
            <a:endParaRPr lang="en-US" altLang="zh-CN" dirty="0"/>
          </a:p>
          <a:p>
            <a:r>
              <a:rPr lang="zh-CN" altLang="en-US" dirty="0"/>
              <a:t>      新增成员申请、审批</a:t>
            </a:r>
            <a:endParaRPr lang="en-US" altLang="zh-CN" dirty="0"/>
          </a:p>
          <a:p>
            <a:endParaRPr lang="en-US" dirty="0"/>
          </a:p>
        </p:txBody>
      </p:sp>
      <p:sp>
        <p:nvSpPr>
          <p:cNvPr id="4" name="TextBox 3"/>
          <p:cNvSpPr txBox="1"/>
          <p:nvPr/>
        </p:nvSpPr>
        <p:spPr>
          <a:xfrm>
            <a:off x="6946711" y="4111600"/>
            <a:ext cx="2993155" cy="369332"/>
          </a:xfrm>
          <a:prstGeom prst="rect">
            <a:avLst/>
          </a:prstGeom>
          <a:noFill/>
        </p:spPr>
        <p:txBody>
          <a:bodyPr wrap="square" rtlCol="0">
            <a:spAutoFit/>
          </a:bodyPr>
          <a:lstStyle/>
          <a:p>
            <a:r>
              <a:rPr lang="zh-CN" altLang="en-US" dirty="0" smtClean="0"/>
              <a:t>邮件列表验收报告验收意见</a:t>
            </a:r>
            <a:endParaRPr lang="zh-CN" altLang="en-US" dirty="0"/>
          </a:p>
        </p:txBody>
      </p:sp>
      <p:graphicFrame>
        <p:nvGraphicFramePr>
          <p:cNvPr id="5" name="对象 4">
            <a:hlinkClick r:id="" action="ppaction://ole?verb=1"/>
          </p:cNvPr>
          <p:cNvGraphicFramePr>
            <a:graphicFrameLocks noChangeAspect="1"/>
          </p:cNvGraphicFramePr>
          <p:nvPr>
            <p:extLst>
              <p:ext uri="{D42A27DB-BD31-4B8C-83A1-F6EECF244321}">
                <p14:modId xmlns:p14="http://schemas.microsoft.com/office/powerpoint/2010/main" val="3053494246"/>
              </p:ext>
            </p:extLst>
          </p:nvPr>
        </p:nvGraphicFramePr>
        <p:xfrm>
          <a:off x="7249487" y="4693180"/>
          <a:ext cx="1674379" cy="1441826"/>
        </p:xfrm>
        <a:graphic>
          <a:graphicData uri="http://schemas.openxmlformats.org/presentationml/2006/ole">
            <mc:AlternateContent xmlns:mc="http://schemas.openxmlformats.org/markup-compatibility/2006">
              <mc:Choice xmlns:v="urn:schemas-microsoft-com:vml" Requires="v">
                <p:oleObj spid="_x0000_s1034" name="文档" showAsIcon="1" r:id="rId3" imgW="914400" imgH="787320" progId="Word.Document.12">
                  <p:embed/>
                </p:oleObj>
              </mc:Choice>
              <mc:Fallback>
                <p:oleObj name="文档" showAsIcon="1" r:id="rId3" imgW="914400" imgH="787320" progId="Word.Document.12">
                  <p:embed/>
                  <p:pic>
                    <p:nvPicPr>
                      <p:cNvPr id="0" name=""/>
                      <p:cNvPicPr/>
                      <p:nvPr/>
                    </p:nvPicPr>
                    <p:blipFill>
                      <a:blip r:embed="rId4"/>
                      <a:stretch>
                        <a:fillRect/>
                      </a:stretch>
                    </p:blipFill>
                    <p:spPr>
                      <a:xfrm>
                        <a:off x="7249487" y="4693180"/>
                        <a:ext cx="1674379" cy="1441826"/>
                      </a:xfrm>
                      <a:prstGeom prst="rect">
                        <a:avLst/>
                      </a:prstGeom>
                    </p:spPr>
                  </p:pic>
                </p:oleObj>
              </mc:Fallback>
            </mc:AlternateContent>
          </a:graphicData>
        </a:graphic>
      </p:graphicFrame>
    </p:spTree>
    <p:extLst>
      <p:ext uri="{BB962C8B-B14F-4D97-AF65-F5344CB8AC3E}">
        <p14:creationId xmlns:p14="http://schemas.microsoft.com/office/powerpoint/2010/main" val="662611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DA2152-846F-D104-7A5B-B2E90DE981CE}"/>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Slide Number Placeholder 2">
            <a:extLst>
              <a:ext uri="{FF2B5EF4-FFF2-40B4-BE49-F238E27FC236}">
                <a16:creationId xmlns:a16="http://schemas.microsoft.com/office/drawing/2014/main" xmlns="" id="{705E01FB-0393-2CBB-E20C-5E6BD96D39B1}"/>
              </a:ext>
            </a:extLst>
          </p:cNvPr>
          <p:cNvSpPr>
            <a:spLocks noGrp="1"/>
          </p:cNvSpPr>
          <p:nvPr>
            <p:ph type="sldNum" sz="quarter" idx="12"/>
          </p:nvPr>
        </p:nvSpPr>
        <p:spPr/>
        <p:txBody>
          <a:bodyPr/>
          <a:lstStyle/>
          <a:p>
            <a:fld id="{49AE70B2-8BF9-45C0-BB95-33D1B9D3A854}" type="slidenum">
              <a:rPr lang="zh-CN" altLang="en-US" smtClean="0"/>
              <a:t>9</a:t>
            </a:fld>
            <a:endParaRPr lang="zh-CN" altLang="en-US"/>
          </a:p>
        </p:txBody>
      </p:sp>
      <p:sp>
        <p:nvSpPr>
          <p:cNvPr id="5" name="标题 3">
            <a:extLst>
              <a:ext uri="{FF2B5EF4-FFF2-40B4-BE49-F238E27FC236}">
                <a16:creationId xmlns:a16="http://schemas.microsoft.com/office/drawing/2014/main" xmlns="" id="{532B2CBD-8B48-EB75-F200-F70F660C688B}"/>
              </a:ext>
            </a:extLst>
          </p:cNvPr>
          <p:cNvSpPr>
            <a:spLocks noGrp="1"/>
          </p:cNvSpPr>
          <p:nvPr>
            <p:ph type="title"/>
          </p:nvPr>
        </p:nvSpPr>
        <p:spPr>
          <a:xfrm>
            <a:off x="608330" y="189230"/>
            <a:ext cx="9654540" cy="705485"/>
          </a:xfrm>
        </p:spPr>
        <p:txBody>
          <a:bodyPr>
            <a:normAutofit/>
          </a:bodyPr>
          <a:lstStyle/>
          <a:p>
            <a:r>
              <a:rPr lang="zh-CN" altLang="en-US" dirty="0"/>
              <a:t>议题：</a:t>
            </a:r>
            <a:r>
              <a:rPr lang="en-US" altLang="zh-CN" dirty="0"/>
              <a:t>WAA</a:t>
            </a:r>
            <a:r>
              <a:rPr lang="zh-CN" altLang="en-US" dirty="0"/>
              <a:t> </a:t>
            </a:r>
            <a:r>
              <a:rPr lang="zh-CN" altLang="x-none" dirty="0"/>
              <a:t>官网</a:t>
            </a:r>
            <a:r>
              <a:rPr lang="zh-CN" altLang="en-US" dirty="0"/>
              <a:t>相关问题（官网稳定性）</a:t>
            </a:r>
          </a:p>
        </p:txBody>
      </p:sp>
      <p:grpSp>
        <p:nvGrpSpPr>
          <p:cNvPr id="8" name="Group 7">
            <a:extLst>
              <a:ext uri="{FF2B5EF4-FFF2-40B4-BE49-F238E27FC236}">
                <a16:creationId xmlns:a16="http://schemas.microsoft.com/office/drawing/2014/main" xmlns="" id="{86DD9052-87A2-63F5-CFCE-43C199640D78}"/>
              </a:ext>
            </a:extLst>
          </p:cNvPr>
          <p:cNvGrpSpPr/>
          <p:nvPr/>
        </p:nvGrpSpPr>
        <p:grpSpPr>
          <a:xfrm>
            <a:off x="1282596" y="2023872"/>
            <a:ext cx="3289404" cy="3035152"/>
            <a:chOff x="742502" y="1253626"/>
            <a:chExt cx="3289404" cy="3035152"/>
          </a:xfrm>
        </p:grpSpPr>
        <p:pic>
          <p:nvPicPr>
            <p:cNvPr id="6" name="Picture 5">
              <a:extLst>
                <a:ext uri="{FF2B5EF4-FFF2-40B4-BE49-F238E27FC236}">
                  <a16:creationId xmlns:a16="http://schemas.microsoft.com/office/drawing/2014/main" xmlns="" id="{5A68BE47-4732-D74F-1F6B-AAF47A830FB4}"/>
                </a:ext>
              </a:extLst>
            </p:cNvPr>
            <p:cNvPicPr>
              <a:picLocks noChangeAspect="1"/>
            </p:cNvPicPr>
            <p:nvPr/>
          </p:nvPicPr>
          <p:blipFill>
            <a:blip r:embed="rId2"/>
            <a:stretch>
              <a:fillRect/>
            </a:stretch>
          </p:blipFill>
          <p:spPr>
            <a:xfrm>
              <a:off x="742502" y="1622958"/>
              <a:ext cx="3289404" cy="2665820"/>
            </a:xfrm>
            <a:prstGeom prst="rect">
              <a:avLst/>
            </a:prstGeom>
          </p:spPr>
        </p:pic>
        <p:sp>
          <p:nvSpPr>
            <p:cNvPr id="7" name="TextBox 6">
              <a:extLst>
                <a:ext uri="{FF2B5EF4-FFF2-40B4-BE49-F238E27FC236}">
                  <a16:creationId xmlns:a16="http://schemas.microsoft.com/office/drawing/2014/main" xmlns="" id="{E82CC4AD-9A72-48F6-D7C0-0D1723931E02}"/>
                </a:ext>
              </a:extLst>
            </p:cNvPr>
            <p:cNvSpPr txBox="1"/>
            <p:nvPr/>
          </p:nvSpPr>
          <p:spPr>
            <a:xfrm>
              <a:off x="1486957" y="1253626"/>
              <a:ext cx="1800493" cy="369332"/>
            </a:xfrm>
            <a:prstGeom prst="rect">
              <a:avLst/>
            </a:prstGeom>
            <a:noFill/>
          </p:spPr>
          <p:txBody>
            <a:bodyPr wrap="none" rtlCol="0">
              <a:spAutoFit/>
            </a:bodyPr>
            <a:lstStyle/>
            <a:p>
              <a:r>
                <a:rPr lang="x-none" dirty="0"/>
                <a:t>华为云建站服务</a:t>
              </a:r>
            </a:p>
          </p:txBody>
        </p:sp>
      </p:grpSp>
      <p:sp>
        <p:nvSpPr>
          <p:cNvPr id="9" name="TextBox 8">
            <a:extLst>
              <a:ext uri="{FF2B5EF4-FFF2-40B4-BE49-F238E27FC236}">
                <a16:creationId xmlns:a16="http://schemas.microsoft.com/office/drawing/2014/main" xmlns="" id="{9D806CA6-72AC-594E-EEB4-A24AD732C494}"/>
              </a:ext>
            </a:extLst>
          </p:cNvPr>
          <p:cNvSpPr txBox="1"/>
          <p:nvPr/>
        </p:nvSpPr>
        <p:spPr>
          <a:xfrm>
            <a:off x="5195087" y="2690336"/>
            <a:ext cx="5493812" cy="2031325"/>
          </a:xfrm>
          <a:prstGeom prst="rect">
            <a:avLst/>
          </a:prstGeom>
          <a:noFill/>
        </p:spPr>
        <p:txBody>
          <a:bodyPr wrap="none" rtlCol="0">
            <a:spAutoFit/>
          </a:bodyPr>
          <a:lstStyle/>
          <a:p>
            <a:r>
              <a:rPr lang="x-none" dirty="0"/>
              <a:t>没有运行日志或相关功能</a:t>
            </a:r>
            <a:r>
              <a:rPr lang="zh-CN" altLang="en-US" dirty="0"/>
              <a:t>，无法掌握运行状态，</a:t>
            </a:r>
            <a:endParaRPr lang="en-US" altLang="zh-CN" dirty="0"/>
          </a:p>
          <a:p>
            <a:r>
              <a:rPr lang="zh-CN" altLang="en-US" dirty="0"/>
              <a:t>若有重大故障会有短信通知</a:t>
            </a:r>
            <a:endParaRPr lang="en-US" altLang="zh-CN" dirty="0"/>
          </a:p>
          <a:p>
            <a:endParaRPr lang="en-US" altLang="zh-CN" dirty="0"/>
          </a:p>
          <a:p>
            <a:endParaRPr lang="en-US" altLang="zh-CN" dirty="0"/>
          </a:p>
          <a:p>
            <a:r>
              <a:rPr lang="zh-CN" altLang="en-US" dirty="0"/>
              <a:t>部分情况下偶尔出现无法访问的情况，可能的原因：</a:t>
            </a:r>
            <a:endParaRPr lang="en-US" altLang="zh-CN" dirty="0"/>
          </a:p>
          <a:p>
            <a:r>
              <a:rPr lang="en-US" altLang="zh-CN" dirty="0"/>
              <a:t>1</a:t>
            </a:r>
            <a:r>
              <a:rPr lang="zh-CN" altLang="en-US" dirty="0"/>
              <a:t>、华为云建站系统整体有异常</a:t>
            </a:r>
            <a:endParaRPr lang="en-US" altLang="zh-CN" dirty="0"/>
          </a:p>
          <a:p>
            <a:r>
              <a:rPr lang="en-US" altLang="zh-CN" dirty="0"/>
              <a:t>2</a:t>
            </a:r>
            <a:r>
              <a:rPr lang="zh-CN" altLang="en-US" dirty="0"/>
              <a:t>、因站点资源在香港，可能会有网络异常</a:t>
            </a:r>
            <a:endParaRPr lang="x-none" dirty="0"/>
          </a:p>
        </p:txBody>
      </p:sp>
    </p:spTree>
    <p:extLst>
      <p:ext uri="{BB962C8B-B14F-4D97-AF65-F5344CB8AC3E}">
        <p14:creationId xmlns:p14="http://schemas.microsoft.com/office/powerpoint/2010/main" val="2975419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DA2152-846F-D104-7A5B-B2E90DE981CE}"/>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Slide Number Placeholder 2">
            <a:extLst>
              <a:ext uri="{FF2B5EF4-FFF2-40B4-BE49-F238E27FC236}">
                <a16:creationId xmlns:a16="http://schemas.microsoft.com/office/drawing/2014/main" xmlns="" id="{705E01FB-0393-2CBB-E20C-5E6BD96D39B1}"/>
              </a:ext>
            </a:extLst>
          </p:cNvPr>
          <p:cNvSpPr>
            <a:spLocks noGrp="1"/>
          </p:cNvSpPr>
          <p:nvPr>
            <p:ph type="sldNum" sz="quarter" idx="12"/>
          </p:nvPr>
        </p:nvSpPr>
        <p:spPr/>
        <p:txBody>
          <a:bodyPr/>
          <a:lstStyle/>
          <a:p>
            <a:fld id="{49AE70B2-8BF9-45C0-BB95-33D1B9D3A854}" type="slidenum">
              <a:rPr lang="zh-CN" altLang="en-US" smtClean="0"/>
              <a:t>10</a:t>
            </a:fld>
            <a:endParaRPr lang="zh-CN" altLang="en-US"/>
          </a:p>
        </p:txBody>
      </p:sp>
      <p:sp>
        <p:nvSpPr>
          <p:cNvPr id="5" name="标题 3">
            <a:extLst>
              <a:ext uri="{FF2B5EF4-FFF2-40B4-BE49-F238E27FC236}">
                <a16:creationId xmlns:a16="http://schemas.microsoft.com/office/drawing/2014/main" xmlns="" id="{532B2CBD-8B48-EB75-F200-F70F660C688B}"/>
              </a:ext>
            </a:extLst>
          </p:cNvPr>
          <p:cNvSpPr>
            <a:spLocks noGrp="1"/>
          </p:cNvSpPr>
          <p:nvPr>
            <p:ph type="title"/>
          </p:nvPr>
        </p:nvSpPr>
        <p:spPr>
          <a:xfrm>
            <a:off x="608330" y="189230"/>
            <a:ext cx="9654540" cy="705485"/>
          </a:xfrm>
        </p:spPr>
        <p:txBody>
          <a:bodyPr>
            <a:normAutofit/>
          </a:bodyPr>
          <a:lstStyle/>
          <a:p>
            <a:r>
              <a:rPr lang="zh-CN" altLang="en-US" dirty="0"/>
              <a:t>议题：</a:t>
            </a:r>
            <a:r>
              <a:rPr lang="en-US" altLang="zh-CN" dirty="0"/>
              <a:t>WAA</a:t>
            </a:r>
            <a:r>
              <a:rPr lang="zh-CN" altLang="en-US" dirty="0"/>
              <a:t> </a:t>
            </a:r>
            <a:r>
              <a:rPr lang="zh-CN" altLang="x-none" dirty="0"/>
              <a:t>官网</a:t>
            </a:r>
            <a:r>
              <a:rPr lang="zh-CN" altLang="en-US" dirty="0"/>
              <a:t>相关问题（百度 </a:t>
            </a:r>
            <a:r>
              <a:rPr lang="en-US" altLang="zh-CN" dirty="0"/>
              <a:t>SEO</a:t>
            </a:r>
            <a:r>
              <a:rPr lang="zh-CN" altLang="en-US" dirty="0"/>
              <a:t>）</a:t>
            </a:r>
          </a:p>
        </p:txBody>
      </p:sp>
      <p:pic>
        <p:nvPicPr>
          <p:cNvPr id="4" name="Picture 3">
            <a:extLst>
              <a:ext uri="{FF2B5EF4-FFF2-40B4-BE49-F238E27FC236}">
                <a16:creationId xmlns:a16="http://schemas.microsoft.com/office/drawing/2014/main" xmlns="" id="{BA23C006-82C9-4BEF-FD8F-142034B1B505}"/>
              </a:ext>
            </a:extLst>
          </p:cNvPr>
          <p:cNvPicPr>
            <a:picLocks noChangeAspect="1"/>
          </p:cNvPicPr>
          <p:nvPr/>
        </p:nvPicPr>
        <p:blipFill>
          <a:blip r:embed="rId2"/>
          <a:stretch>
            <a:fillRect/>
          </a:stretch>
        </p:blipFill>
        <p:spPr>
          <a:xfrm>
            <a:off x="426628" y="1289387"/>
            <a:ext cx="2755900" cy="3898900"/>
          </a:xfrm>
          <a:prstGeom prst="rect">
            <a:avLst/>
          </a:prstGeom>
        </p:spPr>
      </p:pic>
      <p:pic>
        <p:nvPicPr>
          <p:cNvPr id="10" name="Picture 9">
            <a:extLst>
              <a:ext uri="{FF2B5EF4-FFF2-40B4-BE49-F238E27FC236}">
                <a16:creationId xmlns:a16="http://schemas.microsoft.com/office/drawing/2014/main" xmlns="" id="{F2A25503-2C99-E194-8B15-84CAD2900755}"/>
              </a:ext>
            </a:extLst>
          </p:cNvPr>
          <p:cNvPicPr>
            <a:picLocks noChangeAspect="1"/>
          </p:cNvPicPr>
          <p:nvPr/>
        </p:nvPicPr>
        <p:blipFill>
          <a:blip r:embed="rId3"/>
          <a:stretch>
            <a:fillRect/>
          </a:stretch>
        </p:blipFill>
        <p:spPr>
          <a:xfrm>
            <a:off x="608330" y="4752535"/>
            <a:ext cx="6197600" cy="1066800"/>
          </a:xfrm>
          <a:prstGeom prst="rect">
            <a:avLst/>
          </a:prstGeom>
        </p:spPr>
      </p:pic>
      <p:sp>
        <p:nvSpPr>
          <p:cNvPr id="11" name="TextBox 10">
            <a:extLst>
              <a:ext uri="{FF2B5EF4-FFF2-40B4-BE49-F238E27FC236}">
                <a16:creationId xmlns:a16="http://schemas.microsoft.com/office/drawing/2014/main" xmlns="" id="{475CF2DD-E938-CB33-6282-FFD65D6248A8}"/>
              </a:ext>
            </a:extLst>
          </p:cNvPr>
          <p:cNvSpPr txBox="1"/>
          <p:nvPr/>
        </p:nvSpPr>
        <p:spPr>
          <a:xfrm>
            <a:off x="3509296" y="2223174"/>
            <a:ext cx="3061437" cy="2031325"/>
          </a:xfrm>
          <a:prstGeom prst="rect">
            <a:avLst/>
          </a:prstGeom>
          <a:noFill/>
        </p:spPr>
        <p:txBody>
          <a:bodyPr wrap="square" rtlCol="0">
            <a:spAutoFit/>
          </a:bodyPr>
          <a:lstStyle/>
          <a:p>
            <a:r>
              <a:rPr lang="x-none" dirty="0"/>
              <a:t>建站服务</a:t>
            </a:r>
            <a:r>
              <a:rPr lang="zh-CN" altLang="en-US" dirty="0"/>
              <a:t>：</a:t>
            </a:r>
            <a:endParaRPr lang="en-US" altLang="zh-CN" dirty="0"/>
          </a:p>
          <a:p>
            <a:r>
              <a:rPr lang="en-US" altLang="zh-CN" dirty="0"/>
              <a:t>1</a:t>
            </a:r>
            <a:r>
              <a:rPr lang="zh-CN" altLang="en-US" dirty="0"/>
              <a:t>、生成站点地图 </a:t>
            </a:r>
            <a:r>
              <a:rPr lang="en-US" altLang="zh-CN" dirty="0"/>
              <a:t>sitemap</a:t>
            </a:r>
          </a:p>
          <a:p>
            <a:r>
              <a:rPr lang="en-US" altLang="zh-CN" dirty="0"/>
              <a:t>2</a:t>
            </a:r>
            <a:r>
              <a:rPr lang="zh-CN" altLang="en-US" dirty="0"/>
              <a:t>、配置百度主动推送</a:t>
            </a:r>
            <a:endParaRPr lang="en-US" altLang="zh-CN" dirty="0"/>
          </a:p>
          <a:p>
            <a:endParaRPr lang="en-US" dirty="0"/>
          </a:p>
          <a:p>
            <a:r>
              <a:rPr lang="x-none" dirty="0"/>
              <a:t>百度搜索</a:t>
            </a:r>
            <a:r>
              <a:rPr lang="zh-CN" altLang="en-US" dirty="0"/>
              <a:t>：</a:t>
            </a:r>
            <a:endParaRPr lang="en-US" altLang="zh-CN" dirty="0"/>
          </a:p>
          <a:p>
            <a:r>
              <a:rPr lang="en-US" altLang="zh-CN" dirty="0"/>
              <a:t>1</a:t>
            </a:r>
            <a:r>
              <a:rPr lang="zh-CN" altLang="en-US" dirty="0"/>
              <a:t>、无法搜索到官网信息</a:t>
            </a:r>
            <a:endParaRPr lang="en-US" altLang="zh-CN" dirty="0"/>
          </a:p>
          <a:p>
            <a:r>
              <a:rPr lang="en-US" altLang="zh-CN" dirty="0"/>
              <a:t>2</a:t>
            </a:r>
            <a:r>
              <a:rPr lang="zh-CN" altLang="en-US" dirty="0"/>
              <a:t>、无法搜索到相关文章</a:t>
            </a:r>
            <a:endParaRPr lang="en-US" altLang="zh-CN" dirty="0"/>
          </a:p>
        </p:txBody>
      </p:sp>
      <p:pic>
        <p:nvPicPr>
          <p:cNvPr id="13" name="Picture 12">
            <a:extLst>
              <a:ext uri="{FF2B5EF4-FFF2-40B4-BE49-F238E27FC236}">
                <a16:creationId xmlns:a16="http://schemas.microsoft.com/office/drawing/2014/main" xmlns="" id="{40934AD0-39B9-1183-126D-7C3535D0AC5B}"/>
              </a:ext>
            </a:extLst>
          </p:cNvPr>
          <p:cNvPicPr>
            <a:picLocks noChangeAspect="1"/>
          </p:cNvPicPr>
          <p:nvPr/>
        </p:nvPicPr>
        <p:blipFill>
          <a:blip r:embed="rId4"/>
          <a:stretch>
            <a:fillRect/>
          </a:stretch>
        </p:blipFill>
        <p:spPr>
          <a:xfrm>
            <a:off x="6204250" y="1289387"/>
            <a:ext cx="5346700" cy="4813300"/>
          </a:xfrm>
          <a:prstGeom prst="rect">
            <a:avLst/>
          </a:prstGeom>
        </p:spPr>
      </p:pic>
    </p:spTree>
    <p:extLst>
      <p:ext uri="{BB962C8B-B14F-4D97-AF65-F5344CB8AC3E}">
        <p14:creationId xmlns:p14="http://schemas.microsoft.com/office/powerpoint/2010/main" val="3361739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DA2152-846F-D104-7A5B-B2E90DE981CE}"/>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Slide Number Placeholder 2">
            <a:extLst>
              <a:ext uri="{FF2B5EF4-FFF2-40B4-BE49-F238E27FC236}">
                <a16:creationId xmlns:a16="http://schemas.microsoft.com/office/drawing/2014/main" xmlns="" id="{705E01FB-0393-2CBB-E20C-5E6BD96D39B1}"/>
              </a:ext>
            </a:extLst>
          </p:cNvPr>
          <p:cNvSpPr>
            <a:spLocks noGrp="1"/>
          </p:cNvSpPr>
          <p:nvPr>
            <p:ph type="sldNum" sz="quarter" idx="12"/>
          </p:nvPr>
        </p:nvSpPr>
        <p:spPr/>
        <p:txBody>
          <a:bodyPr/>
          <a:lstStyle/>
          <a:p>
            <a:fld id="{49AE70B2-8BF9-45C0-BB95-33D1B9D3A854}" type="slidenum">
              <a:rPr lang="zh-CN" altLang="en-US" smtClean="0"/>
              <a:t>11</a:t>
            </a:fld>
            <a:endParaRPr lang="zh-CN" altLang="en-US"/>
          </a:p>
        </p:txBody>
      </p:sp>
      <p:sp>
        <p:nvSpPr>
          <p:cNvPr id="5" name="标题 3">
            <a:extLst>
              <a:ext uri="{FF2B5EF4-FFF2-40B4-BE49-F238E27FC236}">
                <a16:creationId xmlns:a16="http://schemas.microsoft.com/office/drawing/2014/main" xmlns="" id="{532B2CBD-8B48-EB75-F200-F70F660C688B}"/>
              </a:ext>
            </a:extLst>
          </p:cNvPr>
          <p:cNvSpPr>
            <a:spLocks noGrp="1"/>
          </p:cNvSpPr>
          <p:nvPr>
            <p:ph type="title"/>
          </p:nvPr>
        </p:nvSpPr>
        <p:spPr>
          <a:xfrm>
            <a:off x="608330" y="189230"/>
            <a:ext cx="9654540" cy="705485"/>
          </a:xfrm>
        </p:spPr>
        <p:txBody>
          <a:bodyPr>
            <a:normAutofit/>
          </a:bodyPr>
          <a:lstStyle/>
          <a:p>
            <a:r>
              <a:rPr lang="zh-CN" altLang="en-US" dirty="0"/>
              <a:t>议题：</a:t>
            </a:r>
            <a:r>
              <a:rPr lang="en-US" altLang="zh-CN" dirty="0"/>
              <a:t>WAA</a:t>
            </a:r>
            <a:r>
              <a:rPr lang="zh-CN" altLang="en-US" dirty="0"/>
              <a:t> </a:t>
            </a:r>
            <a:r>
              <a:rPr lang="zh-CN" altLang="x-none" dirty="0"/>
              <a:t>官网</a:t>
            </a:r>
            <a:r>
              <a:rPr lang="zh-CN" altLang="en-US" dirty="0"/>
              <a:t>相关问题（</a:t>
            </a:r>
            <a:r>
              <a:rPr lang="en-US" altLang="zh-CN" dirty="0"/>
              <a:t>Google</a:t>
            </a:r>
            <a:r>
              <a:rPr lang="zh-CN" altLang="en-US" dirty="0"/>
              <a:t> </a:t>
            </a:r>
            <a:r>
              <a:rPr lang="en-US" altLang="zh-CN" dirty="0"/>
              <a:t>SEO</a:t>
            </a:r>
            <a:r>
              <a:rPr lang="zh-CN" altLang="en-US" dirty="0"/>
              <a:t>）</a:t>
            </a:r>
          </a:p>
        </p:txBody>
      </p:sp>
      <p:sp>
        <p:nvSpPr>
          <p:cNvPr id="11" name="TextBox 10">
            <a:extLst>
              <a:ext uri="{FF2B5EF4-FFF2-40B4-BE49-F238E27FC236}">
                <a16:creationId xmlns:a16="http://schemas.microsoft.com/office/drawing/2014/main" xmlns="" id="{475CF2DD-E938-CB33-6282-FFD65D6248A8}"/>
              </a:ext>
            </a:extLst>
          </p:cNvPr>
          <p:cNvSpPr txBox="1"/>
          <p:nvPr/>
        </p:nvSpPr>
        <p:spPr>
          <a:xfrm>
            <a:off x="392801" y="1235581"/>
            <a:ext cx="3997466" cy="2031325"/>
          </a:xfrm>
          <a:prstGeom prst="rect">
            <a:avLst/>
          </a:prstGeom>
          <a:noFill/>
        </p:spPr>
        <p:txBody>
          <a:bodyPr wrap="square" rtlCol="0">
            <a:spAutoFit/>
          </a:bodyPr>
          <a:lstStyle/>
          <a:p>
            <a:r>
              <a:rPr lang="en-US" altLang="zh-CN" dirty="0"/>
              <a:t>SEO</a:t>
            </a:r>
            <a:r>
              <a:rPr lang="zh-CN" altLang="en-US" dirty="0"/>
              <a:t> 措施：</a:t>
            </a:r>
            <a:endParaRPr lang="en-US" altLang="zh-CN" dirty="0"/>
          </a:p>
          <a:p>
            <a:r>
              <a:rPr lang="en-US" altLang="zh-CN" dirty="0"/>
              <a:t>1</a:t>
            </a:r>
            <a:r>
              <a:rPr lang="zh-CN" altLang="en-US" dirty="0"/>
              <a:t>、生成站点地图 </a:t>
            </a:r>
            <a:r>
              <a:rPr lang="en-US" altLang="zh-CN" dirty="0"/>
              <a:t>sitemap</a:t>
            </a:r>
          </a:p>
          <a:p>
            <a:r>
              <a:rPr lang="en-US" altLang="zh-CN" dirty="0"/>
              <a:t>2</a:t>
            </a:r>
            <a:r>
              <a:rPr lang="zh-CN" altLang="en-US" dirty="0"/>
              <a:t>、定期推送给 </a:t>
            </a:r>
            <a:r>
              <a:rPr lang="en-US" altLang="zh-CN" dirty="0"/>
              <a:t>Google</a:t>
            </a:r>
            <a:r>
              <a:rPr lang="zh-CN" altLang="en-US" dirty="0"/>
              <a:t> </a:t>
            </a:r>
            <a:endParaRPr lang="en-US" altLang="zh-CN" dirty="0"/>
          </a:p>
          <a:p>
            <a:endParaRPr lang="en-US" dirty="0"/>
          </a:p>
          <a:p>
            <a:r>
              <a:rPr lang="x-none" dirty="0"/>
              <a:t>Google</a:t>
            </a:r>
            <a:r>
              <a:rPr lang="zh-CN" altLang="en-US" dirty="0"/>
              <a:t> </a:t>
            </a:r>
            <a:r>
              <a:rPr lang="x-none" dirty="0"/>
              <a:t>搜索</a:t>
            </a:r>
            <a:r>
              <a:rPr lang="zh-CN" altLang="en-US" dirty="0"/>
              <a:t>：</a:t>
            </a:r>
            <a:endParaRPr lang="en-US" altLang="zh-CN" dirty="0"/>
          </a:p>
          <a:p>
            <a:r>
              <a:rPr lang="en-US" altLang="zh-CN" dirty="0"/>
              <a:t>1</a:t>
            </a:r>
            <a:r>
              <a:rPr lang="zh-CN" altLang="en-US" dirty="0"/>
              <a:t>、中文名搜索结果达到预期</a:t>
            </a:r>
            <a:endParaRPr lang="en-US" altLang="zh-CN" dirty="0"/>
          </a:p>
          <a:p>
            <a:r>
              <a:rPr lang="en-US" altLang="zh-CN" dirty="0"/>
              <a:t>2</a:t>
            </a:r>
            <a:r>
              <a:rPr lang="zh-CN" altLang="en-US" dirty="0"/>
              <a:t>、英文名搜索关键字太多，尚不如意</a:t>
            </a:r>
            <a:endParaRPr lang="en-US" altLang="zh-CN" dirty="0"/>
          </a:p>
        </p:txBody>
      </p:sp>
      <p:pic>
        <p:nvPicPr>
          <p:cNvPr id="6" name="Picture 5">
            <a:extLst>
              <a:ext uri="{FF2B5EF4-FFF2-40B4-BE49-F238E27FC236}">
                <a16:creationId xmlns:a16="http://schemas.microsoft.com/office/drawing/2014/main" xmlns="" id="{86C38008-3AF5-6C62-4DE1-96E0C8CB8494}"/>
              </a:ext>
            </a:extLst>
          </p:cNvPr>
          <p:cNvPicPr>
            <a:picLocks noChangeAspect="1"/>
          </p:cNvPicPr>
          <p:nvPr/>
        </p:nvPicPr>
        <p:blipFill>
          <a:blip r:embed="rId2"/>
          <a:stretch>
            <a:fillRect/>
          </a:stretch>
        </p:blipFill>
        <p:spPr>
          <a:xfrm>
            <a:off x="6515547" y="1126372"/>
            <a:ext cx="5283652" cy="5504828"/>
          </a:xfrm>
          <a:prstGeom prst="rect">
            <a:avLst/>
          </a:prstGeom>
        </p:spPr>
      </p:pic>
      <p:pic>
        <p:nvPicPr>
          <p:cNvPr id="7" name="Picture 6">
            <a:extLst>
              <a:ext uri="{FF2B5EF4-FFF2-40B4-BE49-F238E27FC236}">
                <a16:creationId xmlns:a16="http://schemas.microsoft.com/office/drawing/2014/main" xmlns="" id="{900D6EBC-6D7C-96AB-62A3-E54922AACF95}"/>
              </a:ext>
            </a:extLst>
          </p:cNvPr>
          <p:cNvPicPr>
            <a:picLocks noChangeAspect="1"/>
          </p:cNvPicPr>
          <p:nvPr/>
        </p:nvPicPr>
        <p:blipFill>
          <a:blip r:embed="rId3"/>
          <a:stretch>
            <a:fillRect/>
          </a:stretch>
        </p:blipFill>
        <p:spPr>
          <a:xfrm>
            <a:off x="392801" y="3591095"/>
            <a:ext cx="6007100" cy="1727200"/>
          </a:xfrm>
          <a:prstGeom prst="rect">
            <a:avLst/>
          </a:prstGeom>
        </p:spPr>
      </p:pic>
      <p:pic>
        <p:nvPicPr>
          <p:cNvPr id="8" name="Picture 7">
            <a:extLst>
              <a:ext uri="{FF2B5EF4-FFF2-40B4-BE49-F238E27FC236}">
                <a16:creationId xmlns:a16="http://schemas.microsoft.com/office/drawing/2014/main" xmlns="" id="{D63275F0-30C6-3C34-FDBF-EAB291A1F082}"/>
              </a:ext>
            </a:extLst>
          </p:cNvPr>
          <p:cNvPicPr>
            <a:picLocks noChangeAspect="1"/>
          </p:cNvPicPr>
          <p:nvPr/>
        </p:nvPicPr>
        <p:blipFill>
          <a:blip r:embed="rId4"/>
          <a:stretch>
            <a:fillRect/>
          </a:stretch>
        </p:blipFill>
        <p:spPr>
          <a:xfrm>
            <a:off x="1486352" y="4728958"/>
            <a:ext cx="6007100" cy="1786922"/>
          </a:xfrm>
          <a:prstGeom prst="rect">
            <a:avLst/>
          </a:prstGeom>
        </p:spPr>
      </p:pic>
    </p:spTree>
    <p:extLst>
      <p:ext uri="{BB962C8B-B14F-4D97-AF65-F5344CB8AC3E}">
        <p14:creationId xmlns:p14="http://schemas.microsoft.com/office/powerpoint/2010/main" val="2843605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DA2152-846F-D104-7A5B-B2E90DE981CE}"/>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Slide Number Placeholder 2">
            <a:extLst>
              <a:ext uri="{FF2B5EF4-FFF2-40B4-BE49-F238E27FC236}">
                <a16:creationId xmlns:a16="http://schemas.microsoft.com/office/drawing/2014/main" xmlns="" id="{705E01FB-0393-2CBB-E20C-5E6BD96D39B1}"/>
              </a:ext>
            </a:extLst>
          </p:cNvPr>
          <p:cNvSpPr>
            <a:spLocks noGrp="1"/>
          </p:cNvSpPr>
          <p:nvPr>
            <p:ph type="sldNum" sz="quarter" idx="12"/>
          </p:nvPr>
        </p:nvSpPr>
        <p:spPr/>
        <p:txBody>
          <a:bodyPr/>
          <a:lstStyle/>
          <a:p>
            <a:fld id="{49AE70B2-8BF9-45C0-BB95-33D1B9D3A854}" type="slidenum">
              <a:rPr lang="zh-CN" altLang="en-US" smtClean="0"/>
              <a:t>12</a:t>
            </a:fld>
            <a:endParaRPr lang="zh-CN" altLang="en-US"/>
          </a:p>
        </p:txBody>
      </p:sp>
      <p:sp>
        <p:nvSpPr>
          <p:cNvPr id="5" name="标题 3">
            <a:extLst>
              <a:ext uri="{FF2B5EF4-FFF2-40B4-BE49-F238E27FC236}">
                <a16:creationId xmlns:a16="http://schemas.microsoft.com/office/drawing/2014/main" xmlns="" id="{532B2CBD-8B48-EB75-F200-F70F660C688B}"/>
              </a:ext>
            </a:extLst>
          </p:cNvPr>
          <p:cNvSpPr>
            <a:spLocks noGrp="1"/>
          </p:cNvSpPr>
          <p:nvPr>
            <p:ph type="title"/>
          </p:nvPr>
        </p:nvSpPr>
        <p:spPr>
          <a:xfrm>
            <a:off x="608330" y="189230"/>
            <a:ext cx="9654540" cy="705485"/>
          </a:xfrm>
        </p:spPr>
        <p:txBody>
          <a:bodyPr>
            <a:normAutofit/>
          </a:bodyPr>
          <a:lstStyle/>
          <a:p>
            <a:r>
              <a:rPr lang="zh-CN" altLang="en-US" dirty="0"/>
              <a:t>议题：</a:t>
            </a:r>
            <a:r>
              <a:rPr lang="en-US" altLang="zh-CN" dirty="0"/>
              <a:t>WAA</a:t>
            </a:r>
            <a:r>
              <a:rPr lang="zh-CN" altLang="en-US" dirty="0"/>
              <a:t> </a:t>
            </a:r>
            <a:r>
              <a:rPr lang="zh-CN" altLang="x-none" dirty="0"/>
              <a:t>官网</a:t>
            </a:r>
            <a:r>
              <a:rPr lang="zh-CN" altLang="en-US" dirty="0"/>
              <a:t>相关问题（</a:t>
            </a:r>
            <a:r>
              <a:rPr lang="en-US" altLang="zh-CN" dirty="0"/>
              <a:t>Bing</a:t>
            </a:r>
            <a:r>
              <a:rPr lang="zh-CN" altLang="en-US" dirty="0"/>
              <a:t> </a:t>
            </a:r>
            <a:r>
              <a:rPr lang="en-US" altLang="zh-CN" dirty="0"/>
              <a:t>SEO</a:t>
            </a:r>
            <a:r>
              <a:rPr lang="zh-CN" altLang="en-US" dirty="0"/>
              <a:t>）</a:t>
            </a:r>
          </a:p>
        </p:txBody>
      </p:sp>
      <p:pic>
        <p:nvPicPr>
          <p:cNvPr id="13" name="Picture 12">
            <a:extLst>
              <a:ext uri="{FF2B5EF4-FFF2-40B4-BE49-F238E27FC236}">
                <a16:creationId xmlns:a16="http://schemas.microsoft.com/office/drawing/2014/main" xmlns="" id="{3B0FB7A2-0013-5676-131E-2345F42C49FE}"/>
              </a:ext>
            </a:extLst>
          </p:cNvPr>
          <p:cNvPicPr>
            <a:picLocks noChangeAspect="1"/>
          </p:cNvPicPr>
          <p:nvPr/>
        </p:nvPicPr>
        <p:blipFill>
          <a:blip r:embed="rId2"/>
          <a:stretch>
            <a:fillRect/>
          </a:stretch>
        </p:blipFill>
        <p:spPr>
          <a:xfrm>
            <a:off x="340156" y="1188463"/>
            <a:ext cx="4619943" cy="5125937"/>
          </a:xfrm>
          <a:prstGeom prst="rect">
            <a:avLst/>
          </a:prstGeom>
        </p:spPr>
      </p:pic>
      <p:pic>
        <p:nvPicPr>
          <p:cNvPr id="16" name="Picture 15">
            <a:extLst>
              <a:ext uri="{FF2B5EF4-FFF2-40B4-BE49-F238E27FC236}">
                <a16:creationId xmlns:a16="http://schemas.microsoft.com/office/drawing/2014/main" xmlns="" id="{9D15E775-8468-F4F6-88E6-BEBA3B174DEF}"/>
              </a:ext>
            </a:extLst>
          </p:cNvPr>
          <p:cNvPicPr>
            <a:picLocks noChangeAspect="1"/>
          </p:cNvPicPr>
          <p:nvPr/>
        </p:nvPicPr>
        <p:blipFill>
          <a:blip r:embed="rId3"/>
          <a:stretch>
            <a:fillRect/>
          </a:stretch>
        </p:blipFill>
        <p:spPr>
          <a:xfrm>
            <a:off x="6265933" y="1087167"/>
            <a:ext cx="5486400" cy="5473700"/>
          </a:xfrm>
          <a:prstGeom prst="rect">
            <a:avLst/>
          </a:prstGeom>
        </p:spPr>
      </p:pic>
      <p:sp>
        <p:nvSpPr>
          <p:cNvPr id="17" name="TextBox 16">
            <a:extLst>
              <a:ext uri="{FF2B5EF4-FFF2-40B4-BE49-F238E27FC236}">
                <a16:creationId xmlns:a16="http://schemas.microsoft.com/office/drawing/2014/main" xmlns="" id="{9F1D5715-754F-B3F5-42B7-E1492F6D1486}"/>
              </a:ext>
            </a:extLst>
          </p:cNvPr>
          <p:cNvSpPr txBox="1"/>
          <p:nvPr/>
        </p:nvSpPr>
        <p:spPr>
          <a:xfrm>
            <a:off x="4574236" y="2808354"/>
            <a:ext cx="2911374" cy="2031325"/>
          </a:xfrm>
          <a:prstGeom prst="rect">
            <a:avLst/>
          </a:prstGeom>
          <a:noFill/>
        </p:spPr>
        <p:txBody>
          <a:bodyPr wrap="none" rtlCol="0">
            <a:spAutoFit/>
          </a:bodyPr>
          <a:lstStyle/>
          <a:p>
            <a:r>
              <a:rPr lang="en-US" altLang="zh-CN" dirty="0"/>
              <a:t>1</a:t>
            </a:r>
            <a:r>
              <a:rPr lang="zh-CN" altLang="en-US" dirty="0"/>
              <a:t>、生成站点地图 </a:t>
            </a:r>
            <a:r>
              <a:rPr lang="en-US" altLang="zh-CN" dirty="0"/>
              <a:t>sitemap</a:t>
            </a:r>
          </a:p>
          <a:p>
            <a:r>
              <a:rPr lang="en-US" altLang="zh-CN" dirty="0"/>
              <a:t>2</a:t>
            </a:r>
            <a:r>
              <a:rPr lang="zh-CN" altLang="en-US" dirty="0"/>
              <a:t>、定期推送给 </a:t>
            </a:r>
            <a:r>
              <a:rPr lang="en-US" altLang="zh-CN" dirty="0" err="1"/>
              <a:t>bing.com</a:t>
            </a:r>
            <a:endParaRPr lang="en-US" altLang="zh-CN" dirty="0"/>
          </a:p>
          <a:p>
            <a:pPr algn="ctr"/>
            <a:endParaRPr lang="x-none" dirty="0"/>
          </a:p>
          <a:p>
            <a:pPr algn="ctr"/>
            <a:r>
              <a:rPr lang="x-none" dirty="0"/>
              <a:t>国际版</a:t>
            </a:r>
          </a:p>
          <a:p>
            <a:pPr algn="ctr"/>
            <a:r>
              <a:rPr lang="x-none" dirty="0"/>
              <a:t>国内版</a:t>
            </a:r>
          </a:p>
          <a:p>
            <a:pPr algn="ctr"/>
            <a:endParaRPr lang="x-none" dirty="0"/>
          </a:p>
          <a:p>
            <a:pPr algn="ctr"/>
            <a:r>
              <a:rPr lang="x-none" dirty="0"/>
              <a:t>中英文搜索结果符合预期</a:t>
            </a:r>
          </a:p>
        </p:txBody>
      </p:sp>
    </p:spTree>
    <p:extLst>
      <p:ext uri="{BB962C8B-B14F-4D97-AF65-F5344CB8AC3E}">
        <p14:creationId xmlns:p14="http://schemas.microsoft.com/office/powerpoint/2010/main" val="3774878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332232" y="2994209"/>
            <a:ext cx="8118475" cy="1036638"/>
          </a:xfrm>
        </p:spPr>
        <p:txBody>
          <a:bodyPr>
            <a:normAutofit/>
          </a:bodyPr>
          <a:lstStyle/>
          <a:p>
            <a:pPr algn="ctr"/>
            <a:r>
              <a:rPr lang="zh-CN" altLang="en-US" sz="6000" b="1"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会员管理</a:t>
            </a: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656738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dirty="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4" name="TextBox 3"/>
          <p:cNvSpPr txBox="1"/>
          <p:nvPr/>
        </p:nvSpPr>
        <p:spPr>
          <a:xfrm>
            <a:off x="590618" y="1271250"/>
            <a:ext cx="9916515" cy="1400383"/>
          </a:xfrm>
          <a:prstGeom prst="rect">
            <a:avLst/>
          </a:prstGeom>
          <a:noFill/>
        </p:spPr>
        <p:txBody>
          <a:bodyPr wrap="square" rtlCol="0">
            <a:spAutoFit/>
          </a:bodyPr>
          <a:lstStyle/>
          <a:p>
            <a:pPr marL="342900" indent="-342900">
              <a:spcAft>
                <a:spcPts val="1200"/>
              </a:spcAft>
              <a:buFont typeface="+mj-lt"/>
              <a:buAutoNum type="arabicPeriod"/>
            </a:pPr>
            <a:r>
              <a:rPr lang="zh-CN" altLang="en-US" sz="1600" b="1" dirty="0" smtClean="0"/>
              <a:t>按照会员类型：理事单位会员</a:t>
            </a:r>
            <a:r>
              <a:rPr lang="en-US" altLang="zh-CN" sz="1600" b="1" dirty="0" smtClean="0"/>
              <a:t>20</a:t>
            </a:r>
            <a:r>
              <a:rPr lang="zh-CN" altLang="en-US" sz="1600" b="1" dirty="0" smtClean="0"/>
              <a:t>家，高级会员</a:t>
            </a:r>
            <a:r>
              <a:rPr lang="en-US" altLang="zh-CN" sz="1600" b="1" dirty="0" smtClean="0"/>
              <a:t>7</a:t>
            </a:r>
            <a:r>
              <a:rPr lang="zh-CN" altLang="en-US" sz="1600" b="1" dirty="0" smtClean="0"/>
              <a:t>家，普通会员</a:t>
            </a:r>
            <a:r>
              <a:rPr lang="en-US" altLang="zh-CN" sz="1600" b="1" dirty="0" smtClean="0"/>
              <a:t>10</a:t>
            </a:r>
            <a:r>
              <a:rPr lang="zh-CN" altLang="en-US" sz="1600" b="1" dirty="0" smtClean="0"/>
              <a:t>家，观察会员</a:t>
            </a:r>
            <a:r>
              <a:rPr lang="en-US" altLang="zh-CN" sz="1600" b="1" dirty="0" smtClean="0"/>
              <a:t>31</a:t>
            </a:r>
            <a:r>
              <a:rPr lang="zh-CN" altLang="en-US" sz="1600" b="1" dirty="0" smtClean="0"/>
              <a:t>家，</a:t>
            </a:r>
            <a:r>
              <a:rPr lang="zh-CN" altLang="en-US" sz="1600" b="1" dirty="0"/>
              <a:t>共计</a:t>
            </a:r>
            <a:r>
              <a:rPr lang="en-US" altLang="zh-CN" sz="1600" b="1" dirty="0"/>
              <a:t>68</a:t>
            </a:r>
            <a:r>
              <a:rPr lang="zh-CN" altLang="en-US" sz="1600" b="1" dirty="0"/>
              <a:t>家会员</a:t>
            </a:r>
            <a:r>
              <a:rPr lang="zh-CN" altLang="en-US" sz="1600" b="1" dirty="0" smtClean="0"/>
              <a:t>单位；</a:t>
            </a:r>
            <a:endParaRPr lang="en-US" altLang="zh-CN" sz="1600" b="1" dirty="0" smtClean="0"/>
          </a:p>
          <a:p>
            <a:pPr marL="342900" indent="-342900">
              <a:buFont typeface="+mj-lt"/>
              <a:buAutoNum type="arabicPeriod"/>
            </a:pPr>
            <a:r>
              <a:rPr lang="zh-CN" altLang="en-US" sz="1600" b="1" dirty="0" smtClean="0"/>
              <a:t>按照区域分布：</a:t>
            </a:r>
            <a:r>
              <a:rPr lang="zh-CN" altLang="zh-CN" sz="1600" b="1" dirty="0" smtClean="0"/>
              <a:t>中国</a:t>
            </a:r>
            <a:r>
              <a:rPr lang="zh-CN" altLang="zh-CN" sz="1600" b="1" dirty="0"/>
              <a:t>大陆及港澳台会员</a:t>
            </a:r>
            <a:r>
              <a:rPr lang="en-US" altLang="zh-CN" sz="1600" b="1" dirty="0" smtClean="0"/>
              <a:t>44</a:t>
            </a:r>
            <a:r>
              <a:rPr lang="zh-CN" altLang="zh-CN" sz="1600" b="1" dirty="0" smtClean="0"/>
              <a:t>家</a:t>
            </a:r>
            <a:r>
              <a:rPr lang="zh-CN" altLang="zh-CN" sz="1600" b="1" dirty="0"/>
              <a:t>，欧洲会员</a:t>
            </a:r>
            <a:r>
              <a:rPr lang="en-US" altLang="zh-CN" sz="1600" b="1" dirty="0"/>
              <a:t>12</a:t>
            </a:r>
            <a:r>
              <a:rPr lang="zh-CN" altLang="zh-CN" sz="1600" b="1" dirty="0"/>
              <a:t>家，亚太会员</a:t>
            </a:r>
            <a:r>
              <a:rPr lang="en-US" altLang="zh-CN" sz="1600" b="1" dirty="0"/>
              <a:t>8</a:t>
            </a:r>
            <a:r>
              <a:rPr lang="zh-CN" altLang="zh-CN" sz="1600" b="1" dirty="0"/>
              <a:t>家，中亚会员</a:t>
            </a:r>
            <a:r>
              <a:rPr lang="en-US" altLang="zh-CN" sz="1600" b="1" dirty="0"/>
              <a:t>4</a:t>
            </a:r>
            <a:r>
              <a:rPr lang="zh-CN" altLang="zh-CN" sz="1600" b="1" dirty="0"/>
              <a:t>家，分布在</a:t>
            </a:r>
            <a:r>
              <a:rPr lang="en-US" altLang="zh-CN" sz="1600" b="1" dirty="0"/>
              <a:t>11</a:t>
            </a:r>
            <a:r>
              <a:rPr lang="zh-CN" altLang="zh-CN" sz="1600" b="1" dirty="0"/>
              <a:t>个国家与地区，约</a:t>
            </a:r>
            <a:r>
              <a:rPr lang="en-US" altLang="zh-CN" sz="1600" b="1" dirty="0"/>
              <a:t>35%</a:t>
            </a:r>
            <a:r>
              <a:rPr lang="zh-CN" altLang="zh-CN" sz="1600" b="1" dirty="0"/>
              <a:t>来自中国大陆以外的</a:t>
            </a:r>
            <a:r>
              <a:rPr lang="zh-CN" altLang="zh-CN" sz="1600" b="1" dirty="0" smtClean="0"/>
              <a:t>地区</a:t>
            </a:r>
            <a:r>
              <a:rPr lang="zh-CN" altLang="en-US" sz="1600" b="1" dirty="0" smtClean="0"/>
              <a:t>；</a:t>
            </a:r>
            <a:endParaRPr lang="en-US" altLang="zh-CN" sz="1600" b="1" dirty="0" smtClean="0"/>
          </a:p>
          <a:p>
            <a:pPr marL="342900" indent="-342900">
              <a:lnSpc>
                <a:spcPct val="150000"/>
              </a:lnSpc>
              <a:buFont typeface="+mj-lt"/>
              <a:buAutoNum type="arabicPeriod"/>
            </a:pPr>
            <a:endParaRPr lang="zh-CN" altLang="en-US" dirty="0"/>
          </a:p>
        </p:txBody>
      </p:sp>
      <p:graphicFrame>
        <p:nvGraphicFramePr>
          <p:cNvPr id="15" name="表格 14"/>
          <p:cNvGraphicFramePr>
            <a:graphicFrameLocks noGrp="1"/>
          </p:cNvGraphicFramePr>
          <p:nvPr>
            <p:extLst>
              <p:ext uri="{D42A27DB-BD31-4B8C-83A1-F6EECF244321}">
                <p14:modId xmlns:p14="http://schemas.microsoft.com/office/powerpoint/2010/main" val="861663258"/>
              </p:ext>
            </p:extLst>
          </p:nvPr>
        </p:nvGraphicFramePr>
        <p:xfrm>
          <a:off x="6380034" y="2497667"/>
          <a:ext cx="5537200" cy="1533525"/>
        </p:xfrm>
        <a:graphic>
          <a:graphicData uri="http://schemas.openxmlformats.org/drawingml/2006/table">
            <a:tbl>
              <a:tblPr>
                <a:tableStyleId>{5C22544A-7EE6-4342-B048-85BDC9FD1C3A}</a:tableStyleId>
              </a:tblPr>
              <a:tblGrid>
                <a:gridCol w="368300"/>
                <a:gridCol w="2336800"/>
                <a:gridCol w="702333"/>
                <a:gridCol w="1363134"/>
                <a:gridCol w="766633"/>
              </a:tblGrid>
              <a:tr h="377825">
                <a:tc>
                  <a:txBody>
                    <a:bodyPr/>
                    <a:lstStyle/>
                    <a:p>
                      <a:pPr algn="l" fontAlgn="ctr"/>
                      <a:r>
                        <a:rPr lang="zh-CN" altLang="en-US" sz="1000" b="1" i="0" u="none" strike="noStrike" dirty="0">
                          <a:solidFill>
                            <a:srgbClr val="000000"/>
                          </a:solidFill>
                          <a:effectLst/>
                          <a:latin typeface="宋体"/>
                        </a:rPr>
                        <a:t>序号</a:t>
                      </a:r>
                    </a:p>
                  </a:txBody>
                  <a:tcPr marL="6350" marR="6350" marT="6350" marB="0" anchor="ctr"/>
                </a:tc>
                <a:tc>
                  <a:txBody>
                    <a:bodyPr/>
                    <a:lstStyle/>
                    <a:p>
                      <a:pPr algn="l" fontAlgn="ctr"/>
                      <a:r>
                        <a:rPr lang="zh-CN" altLang="en-US" sz="1000" b="1" i="0" u="none" strike="noStrike">
                          <a:solidFill>
                            <a:srgbClr val="000000"/>
                          </a:solidFill>
                          <a:effectLst/>
                          <a:latin typeface="宋体"/>
                        </a:rPr>
                        <a:t>会员名称</a:t>
                      </a:r>
                      <a:r>
                        <a:rPr lang="en-US" altLang="zh-CN" sz="1000" b="1" i="0" u="none" strike="noStrike">
                          <a:solidFill>
                            <a:srgbClr val="000000"/>
                          </a:solidFill>
                          <a:effectLst/>
                          <a:latin typeface="宋体"/>
                        </a:rPr>
                        <a:t>-</a:t>
                      </a:r>
                      <a:r>
                        <a:rPr lang="zh-CN" altLang="en-US" sz="1000" b="1" i="0" u="none" strike="noStrike">
                          <a:solidFill>
                            <a:srgbClr val="000000"/>
                          </a:solidFill>
                          <a:effectLst/>
                          <a:latin typeface="宋体"/>
                        </a:rPr>
                        <a:t>中文</a:t>
                      </a:r>
                    </a:p>
                  </a:txBody>
                  <a:tcPr marL="6350" marR="6350" marT="6350" marB="0" anchor="ctr"/>
                </a:tc>
                <a:tc>
                  <a:txBody>
                    <a:bodyPr/>
                    <a:lstStyle/>
                    <a:p>
                      <a:pPr algn="l" fontAlgn="ctr"/>
                      <a:r>
                        <a:rPr lang="zh-CN" altLang="en-US" sz="1000" b="1" i="0" u="none" strike="noStrike">
                          <a:solidFill>
                            <a:srgbClr val="000000"/>
                          </a:solidFill>
                          <a:effectLst/>
                          <a:latin typeface="宋体"/>
                        </a:rPr>
                        <a:t>会员分类</a:t>
                      </a:r>
                    </a:p>
                  </a:txBody>
                  <a:tcPr marL="6350" marR="6350" marT="6350" marB="0" anchor="ctr"/>
                </a:tc>
                <a:tc>
                  <a:txBody>
                    <a:bodyPr/>
                    <a:lstStyle/>
                    <a:p>
                      <a:pPr algn="l" fontAlgn="ctr"/>
                      <a:r>
                        <a:rPr lang="zh-CN" altLang="en-US" sz="1000" b="1" i="0" u="none" strike="noStrike">
                          <a:solidFill>
                            <a:srgbClr val="000000"/>
                          </a:solidFill>
                          <a:effectLst/>
                          <a:latin typeface="宋体"/>
                        </a:rPr>
                        <a:t>行业</a:t>
                      </a:r>
                    </a:p>
                  </a:txBody>
                  <a:tcPr marL="6350" marR="6350" marT="6350" marB="0" anchor="ctr"/>
                </a:tc>
                <a:tc>
                  <a:txBody>
                    <a:bodyPr/>
                    <a:lstStyle/>
                    <a:p>
                      <a:pPr algn="l" fontAlgn="ctr"/>
                      <a:r>
                        <a:rPr lang="zh-CN" altLang="en-US" sz="1000" b="1" i="0" u="none" strike="noStrike" dirty="0">
                          <a:solidFill>
                            <a:srgbClr val="000000"/>
                          </a:solidFill>
                          <a:effectLst/>
                          <a:latin typeface="宋体"/>
                        </a:rPr>
                        <a:t>区域</a:t>
                      </a: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1</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香港中文大学深圳未来智能网络研究院</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学校院所</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2</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思博伦通信科技（北京）有限公司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仪器仪表</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3</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深圳市极致汇仪科技有限公司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仪器仪表</a:t>
                      </a:r>
                      <a:endParaRPr lang="zh-CN" altLang="en-US" sz="1000" b="0" i="0" u="none" strike="noStrike">
                        <a:solidFill>
                          <a:srgbClr val="111111"/>
                        </a:solidFill>
                        <a:effectLst/>
                        <a:latin typeface="宋体-简"/>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4</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美的集团股份有限公司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家电业</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佛山</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5</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杭州永谐科技有限公司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杭州</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6</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灿芯技术（深圳）有限公司 </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仪器仪表</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7</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泰尔融创</a:t>
                      </a:r>
                      <a:r>
                        <a:rPr lang="en-US" altLang="zh-CN" sz="1000" b="1" u="none" strike="noStrike" dirty="0">
                          <a:effectLst/>
                        </a:rPr>
                        <a:t>(</a:t>
                      </a:r>
                      <a:r>
                        <a:rPr lang="zh-CN" altLang="en-US" sz="1000" b="1" u="none" strike="noStrike" dirty="0">
                          <a:effectLst/>
                        </a:rPr>
                        <a:t>北京</a:t>
                      </a:r>
                      <a:r>
                        <a:rPr lang="en-US" altLang="zh-CN" sz="1000" b="1" u="none" strike="noStrike" dirty="0">
                          <a:effectLst/>
                        </a:rPr>
                        <a:t>)</a:t>
                      </a:r>
                      <a:r>
                        <a:rPr lang="zh-CN" altLang="en-US" sz="1000" b="1" u="none" strike="noStrike" dirty="0">
                          <a:effectLst/>
                        </a:rPr>
                        <a:t>科技有限公司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高级会员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测试认证服务</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中国</a:t>
                      </a:r>
                      <a:r>
                        <a:rPr lang="en-US" altLang="zh-CN" sz="1000" u="none" strike="noStrike" dirty="0">
                          <a:effectLst/>
                        </a:rPr>
                        <a:t>-</a:t>
                      </a:r>
                      <a:r>
                        <a:rPr lang="zh-CN" altLang="en-US" sz="1000" u="none" strike="noStrike" dirty="0">
                          <a:effectLst/>
                        </a:rPr>
                        <a:t>北京</a:t>
                      </a:r>
                      <a:endParaRPr lang="zh-CN" altLang="en-US" sz="1000" b="0" i="0" u="none" strike="noStrike" dirty="0">
                        <a:solidFill>
                          <a:srgbClr val="000000"/>
                        </a:solidFill>
                        <a:effectLst/>
                        <a:latin typeface="宋体"/>
                      </a:endParaRPr>
                    </a:p>
                  </a:txBody>
                  <a:tcPr marL="6350" marR="6350" marT="6350" marB="0" anchor="ctr"/>
                </a:tc>
              </a:tr>
            </a:tbl>
          </a:graphicData>
        </a:graphic>
      </p:graphicFrame>
      <p:graphicFrame>
        <p:nvGraphicFramePr>
          <p:cNvPr id="16" name="表格 15"/>
          <p:cNvGraphicFramePr>
            <a:graphicFrameLocks noGrp="1"/>
          </p:cNvGraphicFramePr>
          <p:nvPr>
            <p:extLst>
              <p:ext uri="{D42A27DB-BD31-4B8C-83A1-F6EECF244321}">
                <p14:modId xmlns:p14="http://schemas.microsoft.com/office/powerpoint/2010/main" val="147663696"/>
              </p:ext>
            </p:extLst>
          </p:nvPr>
        </p:nvGraphicFramePr>
        <p:xfrm>
          <a:off x="6405449" y="4484157"/>
          <a:ext cx="5537200" cy="1651000"/>
        </p:xfrm>
        <a:graphic>
          <a:graphicData uri="http://schemas.openxmlformats.org/drawingml/2006/table">
            <a:tbl>
              <a:tblPr>
                <a:tableStyleId>{5C22544A-7EE6-4342-B048-85BDC9FD1C3A}</a:tableStyleId>
              </a:tblPr>
              <a:tblGrid>
                <a:gridCol w="368300"/>
                <a:gridCol w="2336800"/>
                <a:gridCol w="685800"/>
                <a:gridCol w="1409700"/>
                <a:gridCol w="736600"/>
              </a:tblGrid>
              <a:tr h="165100">
                <a:tc>
                  <a:txBody>
                    <a:bodyPr/>
                    <a:lstStyle/>
                    <a:p>
                      <a:pPr algn="ctr" fontAlgn="ctr"/>
                      <a:r>
                        <a:rPr lang="en-US" altLang="zh-CN" sz="1000" b="0" i="0" u="none" strike="noStrike" dirty="0" smtClean="0">
                          <a:solidFill>
                            <a:srgbClr val="000000"/>
                          </a:solidFill>
                          <a:effectLst/>
                          <a:latin typeface="宋体"/>
                        </a:rPr>
                        <a:t>1</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浙江科睿微电子技术有限公司</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软件和信息技术服务业</a:t>
                      </a:r>
                      <a:endParaRPr lang="zh-CN" altLang="en-US" sz="1000" b="0" i="0" u="none" strike="noStrike">
                        <a:solidFill>
                          <a:srgbClr val="111111"/>
                        </a:solidFill>
                        <a:effectLst/>
                        <a:latin typeface="宋体-简"/>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浙江</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2</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通标标准技术服务（苏州）有限公司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测试认证服务</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苏州</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3</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深圳亚启科技有限公司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工业控制、物联网</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4</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深圳市朗力半导体有限公司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芯片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5</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深圳市创客智趣通信技术有限公司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射频技术</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6</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上海同耀通信技术有限公司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终端、测试认证服务</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上海</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7</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浪潮通信技术有限公司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通信技术、网络设备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青岛</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8</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广州思林杰科技股份有限公司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工业自动化检测</a:t>
                      </a:r>
                      <a:endParaRPr lang="zh-CN" altLang="en-US" sz="1000" b="0" i="0" u="none" strike="noStrike">
                        <a:solidFill>
                          <a:srgbClr val="111111"/>
                        </a:solidFill>
                        <a:effectLst/>
                        <a:latin typeface="宋体-简"/>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广州</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9</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烽火通信科技股份有限公司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通信及相关设备</a:t>
                      </a:r>
                      <a:endParaRPr lang="zh-CN" altLang="en-US" sz="1000" b="0" i="0" u="none" strike="noStrike">
                        <a:solidFill>
                          <a:srgbClr val="111111"/>
                        </a:solidFill>
                        <a:effectLst/>
                        <a:latin typeface="宋体-简"/>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武汉</a:t>
                      </a:r>
                      <a:endParaRPr lang="zh-CN" altLang="en-US" sz="1000" b="0" i="0" u="none" strike="noStrike">
                        <a:solidFill>
                          <a:srgbClr val="000000"/>
                        </a:solidFill>
                        <a:effectLst/>
                        <a:latin typeface="宋体"/>
                      </a:endParaRPr>
                    </a:p>
                  </a:txBody>
                  <a:tcPr marL="6350" marR="6350" marT="6350" marB="0" anchor="ctr"/>
                </a:tc>
              </a:tr>
              <a:tr h="165100">
                <a:tc>
                  <a:txBody>
                    <a:bodyPr/>
                    <a:lstStyle/>
                    <a:p>
                      <a:pPr algn="ctr" fontAlgn="ctr"/>
                      <a:r>
                        <a:rPr lang="en-US" altLang="zh-CN" sz="1000" b="0" i="0" u="none" strike="noStrike" dirty="0" smtClean="0">
                          <a:solidFill>
                            <a:srgbClr val="000000"/>
                          </a:solidFill>
                          <a:effectLst/>
                          <a:latin typeface="宋体"/>
                        </a:rPr>
                        <a:t>10</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博为科技有限公司</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普通会员</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终端、网络设备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中国</a:t>
                      </a:r>
                      <a:r>
                        <a:rPr lang="en-US" altLang="zh-CN" sz="1000" u="none" strike="noStrike" dirty="0">
                          <a:effectLst/>
                        </a:rPr>
                        <a:t>-</a:t>
                      </a:r>
                      <a:r>
                        <a:rPr lang="zh-CN" altLang="en-US" sz="1000" u="none" strike="noStrike" dirty="0">
                          <a:effectLst/>
                        </a:rPr>
                        <a:t>浙江</a:t>
                      </a:r>
                      <a:endParaRPr lang="zh-CN" altLang="en-US" sz="1000" b="0" i="0" u="none" strike="noStrike" dirty="0">
                        <a:solidFill>
                          <a:srgbClr val="000000"/>
                        </a:solidFill>
                        <a:effectLst/>
                        <a:latin typeface="宋体"/>
                      </a:endParaRPr>
                    </a:p>
                  </a:txBody>
                  <a:tcPr marL="6350" marR="6350" marT="6350" marB="0" anchor="ctr"/>
                </a:tc>
              </a:tr>
            </a:tbl>
          </a:graphicData>
        </a:graphic>
      </p:graphicFrame>
      <p:graphicFrame>
        <p:nvGraphicFramePr>
          <p:cNvPr id="18" name="表格 17"/>
          <p:cNvGraphicFramePr>
            <a:graphicFrameLocks noGrp="1"/>
          </p:cNvGraphicFramePr>
          <p:nvPr>
            <p:extLst>
              <p:ext uri="{D42A27DB-BD31-4B8C-83A1-F6EECF244321}">
                <p14:modId xmlns:p14="http://schemas.microsoft.com/office/powerpoint/2010/main" val="3630715033"/>
              </p:ext>
            </p:extLst>
          </p:nvPr>
        </p:nvGraphicFramePr>
        <p:xfrm>
          <a:off x="474134" y="2510367"/>
          <a:ext cx="5596466" cy="4229090"/>
        </p:xfrm>
        <a:graphic>
          <a:graphicData uri="http://schemas.openxmlformats.org/drawingml/2006/table">
            <a:tbl>
              <a:tblPr>
                <a:tableStyleId>{5C22544A-7EE6-4342-B048-85BDC9FD1C3A}</a:tableStyleId>
              </a:tblPr>
              <a:tblGrid>
                <a:gridCol w="350787"/>
                <a:gridCol w="2225684"/>
                <a:gridCol w="653190"/>
                <a:gridCol w="1342668"/>
                <a:gridCol w="1024137"/>
              </a:tblGrid>
              <a:tr h="274910">
                <a:tc>
                  <a:txBody>
                    <a:bodyPr/>
                    <a:lstStyle/>
                    <a:p>
                      <a:pPr algn="l" fontAlgn="ctr"/>
                      <a:r>
                        <a:rPr lang="zh-CN" altLang="en-US" sz="1000" b="1" u="none" strike="noStrike" dirty="0">
                          <a:effectLst/>
                        </a:rPr>
                        <a:t>序号</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会员名称</a:t>
                      </a:r>
                      <a:r>
                        <a:rPr lang="en-US" altLang="zh-CN" sz="1000" b="1" u="none" strike="noStrike" dirty="0">
                          <a:effectLst/>
                        </a:rPr>
                        <a:t>-</a:t>
                      </a:r>
                      <a:r>
                        <a:rPr lang="zh-CN" altLang="en-US" sz="1000" b="1" u="none" strike="noStrike" dirty="0">
                          <a:effectLst/>
                        </a:rPr>
                        <a:t>中文</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会员分类</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行业</a:t>
                      </a:r>
                      <a:endParaRPr lang="zh-CN" altLang="en-US" sz="1000" b="1" i="0" u="none" strike="noStrike" dirty="0">
                        <a:solidFill>
                          <a:srgbClr val="000000"/>
                        </a:solidFill>
                        <a:effectLst/>
                        <a:latin typeface="宋体"/>
                      </a:endParaRPr>
                    </a:p>
                  </a:txBody>
                  <a:tcPr marL="6350" marR="6350" marT="6350" marB="0" anchor="ctr"/>
                </a:tc>
                <a:tc>
                  <a:txBody>
                    <a:bodyPr/>
                    <a:lstStyle/>
                    <a:p>
                      <a:pPr algn="l" fontAlgn="ctr"/>
                      <a:r>
                        <a:rPr lang="zh-CN" altLang="en-US" sz="1000" b="1" u="none" strike="noStrike" dirty="0">
                          <a:effectLst/>
                        </a:rPr>
                        <a:t>区域</a:t>
                      </a:r>
                      <a:endParaRPr lang="zh-CN" altLang="en-US" sz="1000" b="1" i="0" u="none" strike="noStrike" dirty="0">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中兴通讯股份有限公司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芯片、终端、网络设备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2</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中国质量认证中心</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dirty="0">
                          <a:effectLst/>
                        </a:rPr>
                        <a:t>研究机构</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3</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中国移动</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理事单位</a:t>
                      </a:r>
                      <a:endParaRPr lang="zh-CN" altLang="en-US" sz="1000" b="0" i="0" u="none" strike="noStrike" dirty="0">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运营商</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4</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中国信息通信研究院</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研究机构</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5</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中国家用电器研究院</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dirty="0">
                          <a:effectLst/>
                        </a:rPr>
                        <a:t>研究机构</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6</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中国电子技术标准化研究院</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研究机构</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7</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中国电信集团有限公司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运营商</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8</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新华三技术有限公司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终端、网络设备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r>
                        <a:rPr lang="en-US" altLang="zh-CN" sz="1000" u="none" strike="noStrike">
                          <a:effectLst/>
                        </a:rPr>
                        <a:t>/</a:t>
                      </a:r>
                      <a:r>
                        <a:rPr lang="zh-CN" altLang="en-US" sz="1000" u="none" strike="noStrike">
                          <a:effectLst/>
                        </a:rPr>
                        <a:t>杭州</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9</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腾讯科技（深圳）有限公司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应用</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10</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四川爱联科技股份有限公司</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计算机软件</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绵阳</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11</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上海海思技术有限公司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芯片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上海</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12</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瑞晟微电子</a:t>
                      </a:r>
                      <a:r>
                        <a:rPr lang="en-US" altLang="zh-CN" sz="1000" u="none" strike="noStrike">
                          <a:effectLst/>
                        </a:rPr>
                        <a:t>(</a:t>
                      </a:r>
                      <a:r>
                        <a:rPr lang="zh-CN" altLang="en-US" sz="1000" u="none" strike="noStrike">
                          <a:effectLst/>
                        </a:rPr>
                        <a:t>苏州</a:t>
                      </a:r>
                      <a:r>
                        <a:rPr lang="en-US" altLang="zh-CN" sz="1000" u="none" strike="noStrike">
                          <a:effectLst/>
                        </a:rPr>
                        <a:t>)</a:t>
                      </a:r>
                      <a:r>
                        <a:rPr lang="zh-CN" altLang="en-US" sz="1000" u="none" strike="noStrike">
                          <a:effectLst/>
                        </a:rPr>
                        <a:t>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芯片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台湾</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13</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青岛海尔科技有限公司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芯片、技术研发</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青岛</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14</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鹏城实验室</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研究机构</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15</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京东科技信息技术有限公司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软件、信息技术</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16</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机械工业仪器仪表综合技术经济研究所</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研究机构</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17</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华为技术有限公司</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终端、网络设备</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深圳</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18</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北京邮电大学</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理事单位</a:t>
                      </a:r>
                      <a:endParaRPr lang="zh-CN" altLang="en-US" sz="1000" b="0" i="0" u="none" strike="noStrike">
                        <a:solidFill>
                          <a:srgbClr val="000000"/>
                        </a:solidFill>
                        <a:effectLst/>
                        <a:latin typeface="宋体"/>
                      </a:endParaRPr>
                    </a:p>
                  </a:txBody>
                  <a:tcPr marL="6350" marR="6350" marT="6350" marB="0" anchor="ctr"/>
                </a:tc>
                <a:tc>
                  <a:txBody>
                    <a:bodyPr/>
                    <a:lstStyle/>
                    <a:p>
                      <a:pPr algn="ctr" fontAlgn="ctr"/>
                      <a:r>
                        <a:rPr lang="zh-CN" altLang="en-US" sz="1000" u="none" strike="noStrike">
                          <a:effectLst/>
                        </a:rPr>
                        <a:t>学校院所</a:t>
                      </a:r>
                      <a:endParaRPr lang="zh-CN" altLang="en-US" sz="1000" b="0" i="0" u="none" strike="noStrike">
                        <a:solidFill>
                          <a:srgbClr val="000000"/>
                        </a:solidFill>
                        <a:effectLst/>
                        <a:latin typeface="宋体"/>
                      </a:endParaRPr>
                    </a:p>
                  </a:txBody>
                  <a:tcPr marL="6350" marR="6350" marT="6350" marB="0" anchor="ctr"/>
                </a:tc>
                <a:tc>
                  <a:txBody>
                    <a:bodyPr/>
                    <a:lstStyle/>
                    <a:p>
                      <a:pPr algn="l" fontAlgn="ctr"/>
                      <a:r>
                        <a:rPr lang="zh-CN" altLang="en-US" sz="1000" u="none" strike="noStrike">
                          <a:effectLst/>
                        </a:rPr>
                        <a:t>中国</a:t>
                      </a:r>
                      <a:r>
                        <a:rPr lang="en-US" altLang="zh-CN" sz="1000" u="none" strike="noStrike">
                          <a:effectLst/>
                        </a:rPr>
                        <a:t>-</a:t>
                      </a:r>
                      <a:r>
                        <a:rPr lang="zh-CN" altLang="en-US" sz="1000" u="none" strike="noStrike">
                          <a:effectLst/>
                        </a:rPr>
                        <a:t>北京</a:t>
                      </a:r>
                      <a:endParaRPr lang="zh-CN" altLang="en-US" sz="1000" b="0" i="0" u="none" strike="noStrike">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19</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北京星河亮点技术股份有限公司</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理事单位</a:t>
                      </a:r>
                      <a:endParaRPr lang="zh-CN" altLang="en-US" sz="1000" b="0" i="0" u="none" strike="noStrike" dirty="0">
                        <a:solidFill>
                          <a:srgbClr val="000000"/>
                        </a:solidFill>
                        <a:effectLst/>
                        <a:latin typeface="宋体"/>
                      </a:endParaRPr>
                    </a:p>
                  </a:txBody>
                  <a:tcPr marL="6350" marR="6350" marT="6350" marB="0" anchor="ctr"/>
                </a:tc>
                <a:tc>
                  <a:txBody>
                    <a:bodyPr/>
                    <a:lstStyle/>
                    <a:p>
                      <a:pPr algn="ctr" fontAlgn="ctr"/>
                      <a:r>
                        <a:rPr lang="zh-CN" altLang="en-US" sz="1000" u="none" strike="noStrike" dirty="0">
                          <a:effectLst/>
                        </a:rPr>
                        <a:t>仪器仪表</a:t>
                      </a:r>
                      <a:endParaRPr lang="zh-CN" altLang="en-US"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u="none" strike="noStrike" dirty="0">
                          <a:effectLst/>
                        </a:rPr>
                        <a:t>中国</a:t>
                      </a:r>
                      <a:r>
                        <a:rPr lang="en-US" altLang="zh-CN" sz="1000" u="none" strike="noStrike" dirty="0">
                          <a:effectLst/>
                        </a:rPr>
                        <a:t>-</a:t>
                      </a:r>
                      <a:r>
                        <a:rPr lang="zh-CN" altLang="en-US" sz="1000" u="none" strike="noStrike" dirty="0">
                          <a:effectLst/>
                        </a:rPr>
                        <a:t>北京</a:t>
                      </a:r>
                      <a:endParaRPr lang="zh-CN" altLang="en-US" sz="1000" b="0" i="0" u="none" strike="noStrike" dirty="0">
                        <a:solidFill>
                          <a:srgbClr val="000000"/>
                        </a:solidFill>
                        <a:effectLst/>
                        <a:latin typeface="宋体"/>
                      </a:endParaRPr>
                    </a:p>
                  </a:txBody>
                  <a:tcPr marL="6350" marR="6350" marT="6350" marB="0" anchor="ctr"/>
                </a:tc>
              </a:tr>
              <a:tr h="197709">
                <a:tc>
                  <a:txBody>
                    <a:bodyPr/>
                    <a:lstStyle/>
                    <a:p>
                      <a:pPr algn="ctr" fontAlgn="ctr"/>
                      <a:r>
                        <a:rPr lang="en-US" altLang="zh-CN" sz="1000" b="0" i="0" u="none" strike="noStrike" dirty="0" smtClean="0">
                          <a:solidFill>
                            <a:srgbClr val="000000"/>
                          </a:solidFill>
                          <a:effectLst/>
                          <a:latin typeface="宋体"/>
                        </a:rPr>
                        <a:t>20</a:t>
                      </a:r>
                      <a:endParaRPr lang="en-US" altLang="zh-CN" sz="1000" b="0" i="0" u="none" strike="noStrike" dirty="0">
                        <a:solidFill>
                          <a:srgbClr val="000000"/>
                        </a:solidFill>
                        <a:effectLst/>
                        <a:latin typeface="宋体"/>
                      </a:endParaRPr>
                    </a:p>
                  </a:txBody>
                  <a:tcPr marL="6350" marR="6350" marT="6350" marB="0" anchor="ctr"/>
                </a:tc>
                <a:tc>
                  <a:txBody>
                    <a:bodyPr/>
                    <a:lstStyle/>
                    <a:p>
                      <a:pPr algn="l" fontAlgn="ctr"/>
                      <a:r>
                        <a:rPr lang="zh-CN" altLang="en-US" sz="1000" b="0" i="0" u="none" strike="noStrike" dirty="0">
                          <a:solidFill>
                            <a:srgbClr val="000000"/>
                          </a:solidFill>
                          <a:effectLst/>
                          <a:latin typeface="宋体"/>
                        </a:rPr>
                        <a:t>七维有限责任公司</a:t>
                      </a:r>
                    </a:p>
                  </a:txBody>
                  <a:tcPr marL="6350" marR="6350" marT="6350" marB="0" anchor="ctr"/>
                </a:tc>
                <a:tc>
                  <a:txBody>
                    <a:bodyPr/>
                    <a:lstStyle/>
                    <a:p>
                      <a:pPr algn="l" fontAlgn="ctr"/>
                      <a:r>
                        <a:rPr lang="zh-CN" altLang="en-US" sz="1000" b="0" i="0" u="none" strike="noStrike">
                          <a:solidFill>
                            <a:srgbClr val="000000"/>
                          </a:solidFill>
                          <a:effectLst/>
                          <a:latin typeface="宋体"/>
                        </a:rPr>
                        <a:t>理事单位</a:t>
                      </a:r>
                    </a:p>
                  </a:txBody>
                  <a:tcPr marL="6350" marR="6350" marT="6350" marB="0" anchor="ctr"/>
                </a:tc>
                <a:tc>
                  <a:txBody>
                    <a:bodyPr/>
                    <a:lstStyle/>
                    <a:p>
                      <a:pPr algn="ctr" fontAlgn="ctr"/>
                      <a:r>
                        <a:rPr lang="zh-CN" altLang="en-US" sz="1000" b="0" i="0" u="none" strike="noStrike">
                          <a:solidFill>
                            <a:srgbClr val="000000"/>
                          </a:solidFill>
                          <a:effectLst/>
                          <a:latin typeface="宋体"/>
                        </a:rPr>
                        <a:t>信息技术</a:t>
                      </a:r>
                    </a:p>
                  </a:txBody>
                  <a:tcPr marL="6350" marR="6350" marT="6350" marB="0" anchor="ctr"/>
                </a:tc>
                <a:tc>
                  <a:txBody>
                    <a:bodyPr/>
                    <a:lstStyle/>
                    <a:p>
                      <a:pPr algn="l" fontAlgn="ctr"/>
                      <a:r>
                        <a:rPr lang="zh-CN" altLang="en-US" sz="1000" b="0" i="0" u="none" strike="noStrike" dirty="0">
                          <a:solidFill>
                            <a:srgbClr val="000000"/>
                          </a:solidFill>
                          <a:effectLst/>
                          <a:latin typeface="宋体"/>
                        </a:rPr>
                        <a:t>德国</a:t>
                      </a:r>
                    </a:p>
                  </a:txBody>
                  <a:tcPr marL="6350" marR="6350" marT="6350" marB="0" anchor="ctr"/>
                </a:tc>
              </a:tr>
            </a:tbl>
          </a:graphicData>
        </a:graphic>
      </p:graphicFrame>
      <p:sp>
        <p:nvSpPr>
          <p:cNvPr id="22" name="标题 3">
            <a:extLst>
              <a:ext uri="{FF2B5EF4-FFF2-40B4-BE49-F238E27FC236}">
                <a16:creationId xmlns:a16="http://schemas.microsoft.com/office/drawing/2014/main" xmlns="" id="{63889DB2-046C-D267-471A-460BF960526E}"/>
              </a:ext>
            </a:extLst>
          </p:cNvPr>
          <p:cNvSpPr>
            <a:spLocks noGrp="1"/>
          </p:cNvSpPr>
          <p:nvPr>
            <p:ph type="title"/>
          </p:nvPr>
        </p:nvSpPr>
        <p:spPr>
          <a:xfrm>
            <a:off x="608330" y="189230"/>
            <a:ext cx="9654540" cy="705485"/>
          </a:xfrm>
        </p:spPr>
        <p:txBody>
          <a:bodyPr>
            <a:normAutofit/>
          </a:bodyPr>
          <a:lstStyle/>
          <a:p>
            <a:r>
              <a:rPr lang="zh-CN" altLang="en-US" dirty="0" smtClean="0"/>
              <a:t>一</a:t>
            </a:r>
            <a:r>
              <a:rPr lang="zh-CN" altLang="en-US" dirty="0"/>
              <a:t>、现阶段总体情况</a:t>
            </a:r>
          </a:p>
        </p:txBody>
      </p:sp>
    </p:spTree>
    <p:extLst>
      <p:ext uri="{BB962C8B-B14F-4D97-AF65-F5344CB8AC3E}">
        <p14:creationId xmlns:p14="http://schemas.microsoft.com/office/powerpoint/2010/main" val="3317728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dirty="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graphicFrame>
        <p:nvGraphicFramePr>
          <p:cNvPr id="19" name="表格 18"/>
          <p:cNvGraphicFramePr>
            <a:graphicFrameLocks noGrp="1"/>
          </p:cNvGraphicFramePr>
          <p:nvPr>
            <p:extLst>
              <p:ext uri="{D42A27DB-BD31-4B8C-83A1-F6EECF244321}">
                <p14:modId xmlns:p14="http://schemas.microsoft.com/office/powerpoint/2010/main" val="2868421468"/>
              </p:ext>
            </p:extLst>
          </p:nvPr>
        </p:nvGraphicFramePr>
        <p:xfrm>
          <a:off x="651934" y="999066"/>
          <a:ext cx="6925732" cy="5731936"/>
        </p:xfrm>
        <a:graphic>
          <a:graphicData uri="http://schemas.openxmlformats.org/drawingml/2006/table">
            <a:tbl>
              <a:tblPr>
                <a:tableStyleId>{5C22544A-7EE6-4342-B048-85BDC9FD1C3A}</a:tableStyleId>
              </a:tblPr>
              <a:tblGrid>
                <a:gridCol w="415831"/>
                <a:gridCol w="2996235"/>
                <a:gridCol w="745067"/>
                <a:gridCol w="1617133"/>
                <a:gridCol w="1151466"/>
              </a:tblGrid>
              <a:tr h="179123">
                <a:tc>
                  <a:txBody>
                    <a:bodyPr/>
                    <a:lstStyle/>
                    <a:p>
                      <a:pPr algn="ctr" fontAlgn="ctr"/>
                      <a:r>
                        <a:rPr lang="zh-CN" altLang="en-US" sz="1100" b="1" u="none" strike="noStrike" dirty="0">
                          <a:effectLst/>
                          <a:latin typeface="+mn-ea"/>
                          <a:ea typeface="+mn-ea"/>
                        </a:rPr>
                        <a:t>序号</a:t>
                      </a:r>
                      <a:endParaRPr lang="zh-CN" altLang="en-US" sz="1100" b="1"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100" b="1" u="none" strike="noStrike" dirty="0">
                          <a:effectLst/>
                          <a:latin typeface="+mn-ea"/>
                          <a:ea typeface="+mn-ea"/>
                        </a:rPr>
                        <a:t>会员名称</a:t>
                      </a:r>
                      <a:r>
                        <a:rPr lang="en-US" altLang="zh-CN" sz="1100" b="1" u="none" strike="noStrike" dirty="0">
                          <a:effectLst/>
                          <a:latin typeface="+mn-ea"/>
                          <a:ea typeface="+mn-ea"/>
                        </a:rPr>
                        <a:t>-</a:t>
                      </a:r>
                      <a:r>
                        <a:rPr lang="zh-CN" altLang="en-US" sz="1100" b="1" u="none" strike="noStrike" dirty="0">
                          <a:effectLst/>
                          <a:latin typeface="+mn-ea"/>
                          <a:ea typeface="+mn-ea"/>
                        </a:rPr>
                        <a:t>中文</a:t>
                      </a:r>
                      <a:endParaRPr lang="zh-CN" altLang="en-US" sz="1100" b="1"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100" b="1" u="none" strike="noStrike" dirty="0">
                          <a:effectLst/>
                          <a:latin typeface="+mn-ea"/>
                          <a:ea typeface="+mn-ea"/>
                        </a:rPr>
                        <a:t>会员分类</a:t>
                      </a:r>
                      <a:endParaRPr lang="zh-CN" altLang="en-US" sz="1100" b="1"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100" b="1" u="none" strike="noStrike" dirty="0">
                          <a:effectLst/>
                          <a:latin typeface="+mn-ea"/>
                          <a:ea typeface="+mn-ea"/>
                        </a:rPr>
                        <a:t>行业</a:t>
                      </a:r>
                      <a:endParaRPr lang="zh-CN" altLang="en-US" sz="1100" b="1"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100" b="1" u="none" strike="noStrike" dirty="0">
                          <a:effectLst/>
                          <a:latin typeface="+mn-ea"/>
                          <a:ea typeface="+mn-ea"/>
                        </a:rPr>
                        <a:t>区域</a:t>
                      </a:r>
                      <a:endParaRPr lang="zh-CN" altLang="en-US" sz="1100" b="1" i="0" u="none" strike="noStrike" dirty="0">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长川科技日本株式会社</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研发机构</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日本</a:t>
                      </a:r>
                      <a:endParaRPr lang="zh-CN" altLang="en-US" sz="1000" b="0" i="0" u="none" strike="noStrike" dirty="0">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易通信科技有限公司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观察员</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信息技术</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德国</a:t>
                      </a:r>
                      <a:endParaRPr lang="zh-CN" altLang="en-US" sz="1000" b="0" i="0" u="none" strike="noStrike" dirty="0">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3</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雄心光子学有限公司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半导体、集成系统</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4</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薇儿芙流媒体有限公司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传媒</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阿联酋</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5</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数据基点咨询公司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咨询服务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阿联酋</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6</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生态系统和价值链咨询公司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咨询服务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德国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7</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申泰科国际咨询公司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咨询服务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法国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8</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欧洲马西有限公司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投资管理</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德国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9</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聂氏咨询公司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咨询服务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法国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10</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南京锐码毫米波太赫兹技术研究院有限公司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技术研发、通信设备</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中国</a:t>
                      </a:r>
                      <a:r>
                        <a:rPr lang="en-US" altLang="zh-CN" sz="1000" u="none" strike="noStrike">
                          <a:effectLst/>
                          <a:latin typeface="+mn-ea"/>
                          <a:ea typeface="+mn-ea"/>
                        </a:rPr>
                        <a:t>-</a:t>
                      </a:r>
                      <a:r>
                        <a:rPr lang="zh-CN" altLang="en-US" sz="1000" u="none" strike="noStrike">
                          <a:effectLst/>
                          <a:latin typeface="+mn-ea"/>
                          <a:ea typeface="+mn-ea"/>
                        </a:rPr>
                        <a:t>南京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11</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蓝海优利（深圳）科技发展有限公司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咨询服务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中国</a:t>
                      </a:r>
                      <a:r>
                        <a:rPr lang="en-US" altLang="zh-CN" sz="1000" u="none" strike="noStrike">
                          <a:effectLst/>
                          <a:latin typeface="+mn-ea"/>
                          <a:ea typeface="+mn-ea"/>
                        </a:rPr>
                        <a:t>-</a:t>
                      </a:r>
                      <a:r>
                        <a:rPr lang="zh-CN" altLang="en-US" sz="1000" u="none" strike="noStrike">
                          <a:effectLst/>
                          <a:latin typeface="+mn-ea"/>
                          <a:ea typeface="+mn-ea"/>
                        </a:rPr>
                        <a:t>深圳</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12</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科斯塔奈工程与经济大学</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学校院所</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哈萨克斯坦</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13</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接触传感公司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设备仪器</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中国</a:t>
                      </a:r>
                      <a:r>
                        <a:rPr lang="en-US" altLang="zh-CN" sz="1000" u="none" strike="noStrike">
                          <a:effectLst/>
                          <a:latin typeface="+mn-ea"/>
                          <a:ea typeface="+mn-ea"/>
                        </a:rPr>
                        <a:t>-</a:t>
                      </a:r>
                      <a:r>
                        <a:rPr lang="zh-CN" altLang="en-US" sz="1000" u="none" strike="noStrike">
                          <a:effectLst/>
                          <a:latin typeface="+mn-ea"/>
                          <a:ea typeface="+mn-ea"/>
                        </a:rPr>
                        <a:t>香港</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14</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吉永商事株式会社</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产品销售</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15</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好世纪集团</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安防</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泰国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16</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航空动力中东有限公司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信息技术</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阿联酋</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17</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国际青年协会</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国际组织</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法国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1" i="0" u="none" strike="noStrike" dirty="0" smtClean="0">
                          <a:solidFill>
                            <a:srgbClr val="C00000"/>
                          </a:solidFill>
                          <a:effectLst/>
                          <a:latin typeface="+mn-ea"/>
                          <a:ea typeface="+mn-ea"/>
                        </a:rPr>
                        <a:t>18</a:t>
                      </a:r>
                      <a:endParaRPr lang="en-US" altLang="zh-CN"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耕兴股份有限公司</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观察员</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科研、技术服务</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中国</a:t>
                      </a:r>
                      <a:r>
                        <a:rPr lang="en-US" altLang="zh-CN" sz="1000" b="1" u="none" strike="noStrike" dirty="0">
                          <a:solidFill>
                            <a:srgbClr val="C00000"/>
                          </a:solidFill>
                          <a:effectLst/>
                          <a:latin typeface="+mn-ea"/>
                          <a:ea typeface="+mn-ea"/>
                        </a:rPr>
                        <a:t>-</a:t>
                      </a:r>
                      <a:r>
                        <a:rPr lang="zh-CN" altLang="en-US" sz="1000" b="1" u="none" strike="noStrike" dirty="0">
                          <a:solidFill>
                            <a:srgbClr val="C00000"/>
                          </a:solidFill>
                          <a:effectLst/>
                          <a:latin typeface="+mn-ea"/>
                          <a:ea typeface="+mn-ea"/>
                        </a:rPr>
                        <a:t>台湾</a:t>
                      </a:r>
                      <a:endParaRPr lang="zh-CN" altLang="en-US" sz="1000" b="1" i="0" u="none" strike="noStrike" dirty="0">
                        <a:solidFill>
                          <a:srgbClr val="C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19</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房资信息网</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信息平台</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法国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20</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东北微电子技术有限公司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信息技术</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21</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电子终端公司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终端</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荷兰</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22</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电子电器系统公司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电子设备</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德国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23</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蒂瓦基有限公司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技术开发</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24</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迪吉咨询公司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咨询服务</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法国</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1" i="0" u="none" strike="noStrike" dirty="0" smtClean="0">
                          <a:solidFill>
                            <a:srgbClr val="C00000"/>
                          </a:solidFill>
                          <a:effectLst/>
                          <a:latin typeface="+mn-ea"/>
                          <a:ea typeface="+mn-ea"/>
                        </a:rPr>
                        <a:t>25</a:t>
                      </a:r>
                      <a:endParaRPr lang="en-US" altLang="zh-CN"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德凯质量认证（上海）有限公司宝安分公司</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观察员</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测试认证服务</a:t>
                      </a:r>
                      <a:endParaRPr lang="zh-CN" altLang="en-US" sz="1000" b="1" i="0" u="none" strike="noStrike" dirty="0">
                        <a:solidFill>
                          <a:srgbClr val="C00000"/>
                        </a:solidFill>
                        <a:effectLst/>
                        <a:latin typeface="+mn-ea"/>
                        <a:ea typeface="+mn-ea"/>
                      </a:endParaRPr>
                    </a:p>
                  </a:txBody>
                  <a:tcPr marL="2916" marR="2916" marT="2916" marB="0" anchor="ctr"/>
                </a:tc>
                <a:tc>
                  <a:txBody>
                    <a:bodyPr/>
                    <a:lstStyle/>
                    <a:p>
                      <a:pPr algn="l" fontAlgn="ctr"/>
                      <a:r>
                        <a:rPr lang="zh-CN" altLang="en-US" sz="1000" b="1" u="none" strike="noStrike" dirty="0">
                          <a:solidFill>
                            <a:srgbClr val="C00000"/>
                          </a:solidFill>
                          <a:effectLst/>
                          <a:latin typeface="+mn-ea"/>
                          <a:ea typeface="+mn-ea"/>
                        </a:rPr>
                        <a:t>中国</a:t>
                      </a:r>
                      <a:r>
                        <a:rPr lang="en-US" altLang="zh-CN" sz="1000" b="1" u="none" strike="noStrike" dirty="0">
                          <a:solidFill>
                            <a:srgbClr val="C00000"/>
                          </a:solidFill>
                          <a:effectLst/>
                          <a:latin typeface="+mn-ea"/>
                          <a:ea typeface="+mn-ea"/>
                        </a:rPr>
                        <a:t>-</a:t>
                      </a:r>
                      <a:r>
                        <a:rPr lang="zh-CN" altLang="en-US" sz="1000" b="1" u="none" strike="noStrike" dirty="0">
                          <a:solidFill>
                            <a:srgbClr val="C00000"/>
                          </a:solidFill>
                          <a:effectLst/>
                          <a:latin typeface="+mn-ea"/>
                          <a:ea typeface="+mn-ea"/>
                        </a:rPr>
                        <a:t>上海</a:t>
                      </a:r>
                      <a:endParaRPr lang="zh-CN" altLang="en-US" sz="1000" b="1" i="0" u="none" strike="noStrike" dirty="0">
                        <a:solidFill>
                          <a:srgbClr val="C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26</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创始技术服务有限公司</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信息技术</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意大利</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27</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仓本株式会社</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观察员</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安全产品</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28</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百佳泰股份有限公司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观察员</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测试认证服务</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中国</a:t>
                      </a:r>
                      <a:r>
                        <a:rPr lang="en-US" altLang="zh-CN" sz="1000" u="none" strike="noStrike">
                          <a:effectLst/>
                          <a:latin typeface="+mn-ea"/>
                          <a:ea typeface="+mn-ea"/>
                        </a:rPr>
                        <a:t>-</a:t>
                      </a:r>
                      <a:r>
                        <a:rPr lang="zh-CN" altLang="en-US" sz="1000" u="none" strike="noStrike">
                          <a:effectLst/>
                          <a:latin typeface="+mn-ea"/>
                          <a:ea typeface="+mn-ea"/>
                        </a:rPr>
                        <a:t>台湾</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29</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安立通讯科技（上海）有限公司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观察员</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测试认证服务</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中国</a:t>
                      </a:r>
                      <a:r>
                        <a:rPr lang="en-US" altLang="zh-CN" sz="1000" u="none" strike="noStrike">
                          <a:effectLst/>
                          <a:latin typeface="+mn-ea"/>
                          <a:ea typeface="+mn-ea"/>
                        </a:rPr>
                        <a:t>-</a:t>
                      </a:r>
                      <a:r>
                        <a:rPr lang="zh-CN" altLang="en-US" sz="1000" u="none" strike="noStrike">
                          <a:effectLst/>
                          <a:latin typeface="+mn-ea"/>
                          <a:ea typeface="+mn-ea"/>
                        </a:rPr>
                        <a:t>上海</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30</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艾斯科技株式会社</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电子材料制造加工</a:t>
                      </a:r>
                      <a:endParaRPr lang="zh-CN" altLang="en-US" sz="1000" b="0" i="0" u="none" strike="noStrike" dirty="0">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日本</a:t>
                      </a:r>
                      <a:endParaRPr lang="zh-CN" altLang="en-US" sz="1000" b="0" i="0" u="none" strike="noStrike">
                        <a:solidFill>
                          <a:srgbClr val="000000"/>
                        </a:solidFill>
                        <a:effectLst/>
                        <a:latin typeface="+mn-ea"/>
                        <a:ea typeface="+mn-ea"/>
                      </a:endParaRPr>
                    </a:p>
                  </a:txBody>
                  <a:tcPr marL="2916" marR="2916" marT="2916" marB="0" anchor="ctr"/>
                </a:tc>
              </a:tr>
              <a:tr h="179123">
                <a:tc>
                  <a:txBody>
                    <a:bodyPr/>
                    <a:lstStyle/>
                    <a:p>
                      <a:pPr algn="ctr" fontAlgn="ctr"/>
                      <a:r>
                        <a:rPr lang="en-US" altLang="zh-CN" sz="1000" b="0" i="0" u="none" strike="noStrike" dirty="0" smtClean="0">
                          <a:solidFill>
                            <a:srgbClr val="000000"/>
                          </a:solidFill>
                          <a:effectLst/>
                          <a:latin typeface="+mn-ea"/>
                          <a:ea typeface="+mn-ea"/>
                        </a:rPr>
                        <a:t>31</a:t>
                      </a:r>
                      <a:endParaRPr lang="en-US" altLang="zh-CN" sz="1000" b="0" i="0" u="none" strike="noStrike" dirty="0">
                        <a:solidFill>
                          <a:srgbClr val="000000"/>
                        </a:solidFill>
                        <a:effectLst/>
                        <a:latin typeface="+mn-ea"/>
                        <a:ea typeface="+mn-ea"/>
                      </a:endParaRPr>
                    </a:p>
                  </a:txBody>
                  <a:tcPr marL="2916" marR="2916" marT="2916" marB="0" anchor="ctr"/>
                </a:tc>
                <a:tc>
                  <a:txBody>
                    <a:bodyPr/>
                    <a:lstStyle/>
                    <a:p>
                      <a:pPr algn="l" fontAlgn="ctr"/>
                      <a:r>
                        <a:rPr lang="en-US" altLang="zh-CN" sz="1000" u="none" strike="noStrike">
                          <a:effectLst/>
                          <a:latin typeface="+mn-ea"/>
                          <a:ea typeface="+mn-ea"/>
                        </a:rPr>
                        <a:t>OPPO</a:t>
                      </a:r>
                      <a:r>
                        <a:rPr lang="zh-CN" altLang="en-US" sz="1000" u="none" strike="noStrike">
                          <a:effectLst/>
                          <a:latin typeface="+mn-ea"/>
                          <a:ea typeface="+mn-ea"/>
                        </a:rPr>
                        <a:t>广东移动通信有限公司</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a:effectLst/>
                          <a:latin typeface="+mn-ea"/>
                          <a:ea typeface="+mn-ea"/>
                        </a:rPr>
                        <a:t>观察员</a:t>
                      </a:r>
                      <a:endParaRPr lang="zh-CN" altLang="en-US" sz="1000" b="0" i="0" u="none" strike="noStrike">
                        <a:solidFill>
                          <a:srgbClr val="000000"/>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电子产品、移动互联网</a:t>
                      </a:r>
                      <a:endParaRPr lang="zh-CN" altLang="en-US" sz="1000" b="0" i="0" u="none" strike="noStrike" dirty="0">
                        <a:solidFill>
                          <a:srgbClr val="111111"/>
                        </a:solidFill>
                        <a:effectLst/>
                        <a:latin typeface="+mn-ea"/>
                        <a:ea typeface="+mn-ea"/>
                      </a:endParaRPr>
                    </a:p>
                  </a:txBody>
                  <a:tcPr marL="2916" marR="2916" marT="2916" marB="0" anchor="ctr"/>
                </a:tc>
                <a:tc>
                  <a:txBody>
                    <a:bodyPr/>
                    <a:lstStyle/>
                    <a:p>
                      <a:pPr algn="l" fontAlgn="ctr"/>
                      <a:r>
                        <a:rPr lang="zh-CN" altLang="en-US" sz="1000" u="none" strike="noStrike" dirty="0">
                          <a:effectLst/>
                          <a:latin typeface="+mn-ea"/>
                          <a:ea typeface="+mn-ea"/>
                        </a:rPr>
                        <a:t>中国</a:t>
                      </a:r>
                      <a:r>
                        <a:rPr lang="en-US" altLang="zh-CN" sz="1000" u="none" strike="noStrike" dirty="0">
                          <a:effectLst/>
                          <a:latin typeface="+mn-ea"/>
                          <a:ea typeface="+mn-ea"/>
                        </a:rPr>
                        <a:t>-</a:t>
                      </a:r>
                      <a:r>
                        <a:rPr lang="zh-CN" altLang="en-US" sz="1000" u="none" strike="noStrike" dirty="0">
                          <a:effectLst/>
                          <a:latin typeface="+mn-ea"/>
                          <a:ea typeface="+mn-ea"/>
                        </a:rPr>
                        <a:t>东莞</a:t>
                      </a:r>
                      <a:endParaRPr lang="zh-CN" altLang="en-US" sz="1000" b="0" i="0" u="none" strike="noStrike" dirty="0">
                        <a:solidFill>
                          <a:srgbClr val="000000"/>
                        </a:solidFill>
                        <a:effectLst/>
                        <a:latin typeface="+mn-ea"/>
                        <a:ea typeface="+mn-ea"/>
                      </a:endParaRPr>
                    </a:p>
                  </a:txBody>
                  <a:tcPr marL="2916" marR="2916" marT="2916" marB="0" anchor="ctr"/>
                </a:tc>
              </a:tr>
            </a:tbl>
          </a:graphicData>
        </a:graphic>
      </p:graphicFrame>
    </p:spTree>
    <p:extLst>
      <p:ext uri="{BB962C8B-B14F-4D97-AF65-F5344CB8AC3E}">
        <p14:creationId xmlns:p14="http://schemas.microsoft.com/office/powerpoint/2010/main" val="629423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smtClean="0"/>
              <a:t>二、新发展会员情况汇总</a:t>
            </a:r>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1405180963"/>
              </p:ext>
            </p:extLst>
          </p:nvPr>
        </p:nvGraphicFramePr>
        <p:xfrm>
          <a:off x="186267" y="963294"/>
          <a:ext cx="11811000" cy="5852160"/>
        </p:xfrm>
        <a:graphic>
          <a:graphicData uri="http://schemas.openxmlformats.org/drawingml/2006/table">
            <a:tbl>
              <a:tblPr firstRow="1" bandRow="1">
                <a:tableStyleId>{5C22544A-7EE6-4342-B048-85BDC9FD1C3A}</a:tableStyleId>
              </a:tblPr>
              <a:tblGrid>
                <a:gridCol w="736600"/>
                <a:gridCol w="2463800"/>
                <a:gridCol w="8610600"/>
              </a:tblGrid>
              <a:tr h="332106">
                <a:tc>
                  <a:txBody>
                    <a:bodyPr/>
                    <a:lstStyle/>
                    <a:p>
                      <a:pPr algn="ctr"/>
                      <a:r>
                        <a:rPr lang="zh-CN" altLang="en-US" sz="1600" dirty="0" smtClean="0"/>
                        <a:t>序号</a:t>
                      </a:r>
                      <a:endParaRPr lang="zh-CN" altLang="en-US" sz="1600" dirty="0"/>
                    </a:p>
                  </a:txBody>
                  <a:tcPr anchor="ctr"/>
                </a:tc>
                <a:tc>
                  <a:txBody>
                    <a:bodyPr/>
                    <a:lstStyle/>
                    <a:p>
                      <a:pPr algn="ctr"/>
                      <a:r>
                        <a:rPr lang="zh-CN" altLang="en-US" sz="1600" dirty="0" smtClean="0"/>
                        <a:t>发展会员名称</a:t>
                      </a:r>
                      <a:endParaRPr lang="zh-CN" altLang="en-US" sz="1600" dirty="0"/>
                    </a:p>
                  </a:txBody>
                  <a:tcPr anchor="ctr"/>
                </a:tc>
                <a:tc>
                  <a:txBody>
                    <a:bodyPr/>
                    <a:lstStyle/>
                    <a:p>
                      <a:pPr algn="l"/>
                      <a:r>
                        <a:rPr lang="zh-CN" altLang="en-US" sz="1600" dirty="0" smtClean="0"/>
                        <a:t>备  注</a:t>
                      </a:r>
                      <a:endParaRPr lang="zh-CN" altLang="en-US" sz="1600" dirty="0"/>
                    </a:p>
                  </a:txBody>
                  <a:tcPr anchor="ctr"/>
                </a:tc>
              </a:tr>
              <a:tr h="572558">
                <a:tc>
                  <a:txBody>
                    <a:bodyPr/>
                    <a:lstStyle/>
                    <a:p>
                      <a:pPr algn="ctr"/>
                      <a:r>
                        <a:rPr lang="en-US" altLang="zh-CN" sz="1400" dirty="0" smtClean="0"/>
                        <a:t>1</a:t>
                      </a:r>
                      <a:endParaRPr lang="zh-CN" altLang="en-US" sz="1400" dirty="0"/>
                    </a:p>
                  </a:txBody>
                  <a:tcPr anchor="ctr"/>
                </a:tc>
                <a:tc>
                  <a:txBody>
                    <a:bodyPr/>
                    <a:lstStyle/>
                    <a:p>
                      <a:pPr algn="ctr"/>
                      <a:r>
                        <a:rPr lang="zh-CN" altLang="en-US" sz="1200" dirty="0" smtClean="0"/>
                        <a:t>泰尔融创</a:t>
                      </a:r>
                      <a:r>
                        <a:rPr lang="en-US" altLang="zh-CN" sz="1200" dirty="0" smtClean="0"/>
                        <a:t>(</a:t>
                      </a:r>
                      <a:r>
                        <a:rPr lang="zh-CN" altLang="en-US" sz="1200" dirty="0" smtClean="0"/>
                        <a:t>北京</a:t>
                      </a:r>
                      <a:r>
                        <a:rPr lang="en-US" altLang="zh-CN" sz="1200" dirty="0" smtClean="0"/>
                        <a:t>)</a:t>
                      </a:r>
                      <a:r>
                        <a:rPr lang="zh-CN" altLang="en-US" sz="1200" dirty="0" smtClean="0"/>
                        <a:t>科技有限公司</a:t>
                      </a:r>
                      <a:endParaRPr lang="zh-CN" altLang="en-US" sz="1200" dirty="0"/>
                    </a:p>
                  </a:txBody>
                  <a:tcPr anchor="ctr"/>
                </a:tc>
                <a:tc>
                  <a:txBody>
                    <a:bodyPr/>
                    <a:lstStyle/>
                    <a:p>
                      <a:r>
                        <a:rPr lang="zh-CN" altLang="en-US" sz="1200" b="1" dirty="0" smtClean="0">
                          <a:latin typeface="+mn-ea"/>
                          <a:ea typeface="+mn-ea"/>
                        </a:rPr>
                        <a:t>会员协议签订完成</a:t>
                      </a:r>
                      <a:endParaRPr lang="en-US" altLang="zh-CN" sz="1200" b="1" dirty="0" smtClean="0">
                        <a:latin typeface="+mn-ea"/>
                        <a:ea typeface="+mn-ea"/>
                      </a:endParaRPr>
                    </a:p>
                    <a:p>
                      <a:r>
                        <a:rPr lang="zh-CN" altLang="en-US" sz="1200" b="1" dirty="0" smtClean="0">
                          <a:latin typeface="+mn-ea"/>
                          <a:ea typeface="+mn-ea"/>
                        </a:rPr>
                        <a:t>高级会员</a:t>
                      </a:r>
                      <a:endParaRPr lang="en-US" altLang="zh-CN" sz="1200" b="1" dirty="0" smtClean="0">
                        <a:latin typeface="+mn-ea"/>
                        <a:ea typeface="+mn-ea"/>
                      </a:endParaRPr>
                    </a:p>
                    <a:p>
                      <a:pPr>
                        <a:spcAft>
                          <a:spcPts val="600"/>
                        </a:spcAft>
                      </a:pPr>
                      <a:r>
                        <a:rPr lang="zh-CN" altLang="en-US" sz="1200" b="1" i="0" dirty="0" smtClean="0">
                          <a:solidFill>
                            <a:schemeClr val="dk1"/>
                          </a:solidFill>
                          <a:effectLst/>
                          <a:latin typeface="+mn-ea"/>
                          <a:ea typeface="+mn-ea"/>
                          <a:cs typeface="+mn-cs"/>
                        </a:rPr>
                        <a:t>中国信息通信研究院</a:t>
                      </a:r>
                      <a:r>
                        <a:rPr lang="zh-CN" altLang="en-US" sz="1200" b="1" dirty="0" smtClean="0">
                          <a:latin typeface="+mn-ea"/>
                          <a:ea typeface="+mn-ea"/>
                        </a:rPr>
                        <a:t>子公司</a:t>
                      </a:r>
                      <a:endParaRPr lang="en-US" altLang="zh-CN" sz="1200" b="1" dirty="0" smtClean="0">
                        <a:latin typeface="+mn-ea"/>
                        <a:ea typeface="+mn-ea"/>
                      </a:endParaRPr>
                    </a:p>
                    <a:p>
                      <a:r>
                        <a:rPr lang="zh-CN" altLang="en-US" sz="1200" b="0" i="0" dirty="0" smtClean="0">
                          <a:solidFill>
                            <a:schemeClr val="dk1"/>
                          </a:solidFill>
                          <a:effectLst/>
                          <a:latin typeface="+mn-ea"/>
                          <a:ea typeface="+mn-ea"/>
                          <a:cs typeface="+mn-cs"/>
                        </a:rPr>
                        <a:t>主要面向</a:t>
                      </a:r>
                      <a:r>
                        <a:rPr lang="zh-CN" altLang="en-US" sz="1200" b="1" i="0" dirty="0" smtClean="0">
                          <a:solidFill>
                            <a:schemeClr val="dk1"/>
                          </a:solidFill>
                          <a:effectLst/>
                          <a:latin typeface="+mn-ea"/>
                          <a:ea typeface="+mn-ea"/>
                          <a:cs typeface="+mn-cs"/>
                        </a:rPr>
                        <a:t>软件和北斗通信终端</a:t>
                      </a:r>
                      <a:r>
                        <a:rPr lang="zh-CN" altLang="en-US" sz="1200" b="0" i="0" dirty="0" smtClean="0">
                          <a:solidFill>
                            <a:schemeClr val="dk1"/>
                          </a:solidFill>
                          <a:effectLst/>
                          <a:latin typeface="+mn-ea"/>
                          <a:ea typeface="+mn-ea"/>
                          <a:cs typeface="+mn-cs"/>
                        </a:rPr>
                        <a:t>的标准符合性检测需求以及型号类测试需求，开展技术可行性和标准符合性技术</a:t>
                      </a:r>
                      <a:r>
                        <a:rPr lang="zh-CN" altLang="en-US" sz="1200" b="1" i="0" dirty="0" smtClean="0">
                          <a:solidFill>
                            <a:schemeClr val="dk1"/>
                          </a:solidFill>
                          <a:effectLst/>
                          <a:latin typeface="+mn-ea"/>
                          <a:ea typeface="+mn-ea"/>
                          <a:cs typeface="+mn-cs"/>
                        </a:rPr>
                        <a:t>实验和测试工作</a:t>
                      </a:r>
                      <a:r>
                        <a:rPr lang="zh-CN" altLang="en-US" sz="1200" b="0" i="0" dirty="0" smtClean="0">
                          <a:solidFill>
                            <a:schemeClr val="dk1"/>
                          </a:solidFill>
                          <a:effectLst/>
                          <a:latin typeface="+mn-ea"/>
                          <a:ea typeface="+mn-ea"/>
                          <a:cs typeface="+mn-cs"/>
                        </a:rPr>
                        <a:t>，并在后续根据客户的需要，开展</a:t>
                      </a:r>
                      <a:r>
                        <a:rPr lang="en-US" altLang="zh-CN" sz="1200" b="0" i="0" dirty="0" smtClean="0">
                          <a:solidFill>
                            <a:schemeClr val="dk1"/>
                          </a:solidFill>
                          <a:effectLst/>
                          <a:latin typeface="+mn-ea"/>
                          <a:ea typeface="+mn-ea"/>
                          <a:cs typeface="+mn-cs"/>
                        </a:rPr>
                        <a:t>CNAS</a:t>
                      </a:r>
                      <a:r>
                        <a:rPr lang="zh-CN" altLang="en-US" sz="1200" b="0" i="0" dirty="0" smtClean="0">
                          <a:solidFill>
                            <a:schemeClr val="dk1"/>
                          </a:solidFill>
                          <a:effectLst/>
                          <a:latin typeface="+mn-ea"/>
                          <a:ea typeface="+mn-ea"/>
                          <a:cs typeface="+mn-cs"/>
                        </a:rPr>
                        <a:t>、</a:t>
                      </a:r>
                      <a:r>
                        <a:rPr lang="en-US" altLang="zh-CN" sz="1200" b="0" i="0" dirty="0" smtClean="0">
                          <a:solidFill>
                            <a:schemeClr val="dk1"/>
                          </a:solidFill>
                          <a:effectLst/>
                          <a:latin typeface="+mn-ea"/>
                          <a:ea typeface="+mn-ea"/>
                          <a:cs typeface="+mn-cs"/>
                        </a:rPr>
                        <a:t>DILAC</a:t>
                      </a:r>
                      <a:r>
                        <a:rPr lang="zh-CN" altLang="en-US" sz="1200" b="0" i="0" dirty="0" smtClean="0">
                          <a:solidFill>
                            <a:schemeClr val="dk1"/>
                          </a:solidFill>
                          <a:effectLst/>
                          <a:latin typeface="+mn-ea"/>
                          <a:ea typeface="+mn-ea"/>
                          <a:cs typeface="+mn-cs"/>
                        </a:rPr>
                        <a:t>、</a:t>
                      </a:r>
                      <a:r>
                        <a:rPr lang="en-US" altLang="zh-CN" sz="1200" b="0" i="0" dirty="0" smtClean="0">
                          <a:solidFill>
                            <a:schemeClr val="dk1"/>
                          </a:solidFill>
                          <a:effectLst/>
                          <a:latin typeface="+mn-ea"/>
                          <a:ea typeface="+mn-ea"/>
                          <a:cs typeface="+mn-cs"/>
                        </a:rPr>
                        <a:t>CMA</a:t>
                      </a:r>
                      <a:r>
                        <a:rPr lang="zh-CN" altLang="en-US" sz="1200" b="0" i="0" dirty="0" smtClean="0">
                          <a:solidFill>
                            <a:schemeClr val="dk1"/>
                          </a:solidFill>
                          <a:effectLst/>
                          <a:latin typeface="+mn-ea"/>
                          <a:ea typeface="+mn-ea"/>
                          <a:cs typeface="+mn-cs"/>
                        </a:rPr>
                        <a:t>及军用实验室等资质认证工作</a:t>
                      </a:r>
                      <a:endParaRPr lang="zh-CN" altLang="en-US" sz="1200" dirty="0">
                        <a:latin typeface="+mn-ea"/>
                        <a:ea typeface="+mn-ea"/>
                      </a:endParaRPr>
                    </a:p>
                  </a:txBody>
                  <a:tcPr/>
                </a:tc>
              </a:tr>
              <a:tr h="572558">
                <a:tc>
                  <a:txBody>
                    <a:bodyPr/>
                    <a:lstStyle/>
                    <a:p>
                      <a:pPr algn="ctr"/>
                      <a:r>
                        <a:rPr lang="en-US" altLang="zh-CN" sz="1400" dirty="0" smtClean="0"/>
                        <a:t>2</a:t>
                      </a:r>
                      <a:endParaRPr lang="zh-CN" altLang="en-US" sz="1400" dirty="0"/>
                    </a:p>
                  </a:txBody>
                  <a:tcPr anchor="ctr"/>
                </a:tc>
                <a:tc>
                  <a:txBody>
                    <a:bodyPr/>
                    <a:lstStyle/>
                    <a:p>
                      <a:pPr algn="ctr"/>
                      <a:r>
                        <a:rPr lang="zh-CN" altLang="en-US" sz="1200" dirty="0" smtClean="0">
                          <a:effectLst/>
                          <a:latin typeface="+mn-ea"/>
                          <a:ea typeface="+mn-ea"/>
                        </a:rPr>
                        <a:t>中国电信股份有限公司广州研究院</a:t>
                      </a:r>
                      <a:endParaRPr lang="zh-CN" altLang="en-US" sz="1200" dirty="0"/>
                    </a:p>
                  </a:txBody>
                  <a:tcPr anchor="ct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zh-CN" altLang="en-US" sz="1200" b="1" dirty="0" smtClean="0">
                          <a:effectLst/>
                          <a:latin typeface="+mn-ea"/>
                          <a:ea typeface="+mn-ea"/>
                        </a:rPr>
                        <a:t>参加</a:t>
                      </a:r>
                      <a:r>
                        <a:rPr lang="en-US" altLang="zh-CN" sz="1200" b="1" dirty="0" smtClean="0">
                          <a:effectLst/>
                          <a:latin typeface="+mn-ea"/>
                          <a:ea typeface="+mn-ea"/>
                        </a:rPr>
                        <a:t>WAA</a:t>
                      </a:r>
                      <a:r>
                        <a:rPr lang="zh-CN" altLang="en-US" sz="1200" b="1" dirty="0" smtClean="0">
                          <a:effectLst/>
                          <a:latin typeface="+mn-ea"/>
                          <a:ea typeface="+mn-ea"/>
                        </a:rPr>
                        <a:t>夏季论坛</a:t>
                      </a:r>
                      <a:endParaRPr lang="en-US" altLang="zh-CN" sz="1200" b="1" dirty="0" smtClean="0">
                        <a:effectLst/>
                        <a:latin typeface="+mn-ea"/>
                        <a:ea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1" dirty="0" smtClean="0">
                          <a:latin typeface="+mn-ea"/>
                          <a:ea typeface="+mn-ea"/>
                        </a:rPr>
                        <a:t>申请：高级会员</a:t>
                      </a:r>
                      <a:endParaRPr lang="en-US" altLang="zh-CN" sz="1200" b="1" dirty="0" smtClean="0">
                        <a:effectLst/>
                        <a:latin typeface="+mn-ea"/>
                        <a:ea typeface="+mn-ea"/>
                      </a:endParaRPr>
                    </a:p>
                    <a:p>
                      <a:pPr marL="0" marR="0" indent="0" algn="l" defTabSz="914400" eaLnBrk="1" fontAlgn="auto" latinLnBrk="0" hangingPunct="1">
                        <a:lnSpc>
                          <a:spcPct val="100000"/>
                        </a:lnSpc>
                        <a:spcBef>
                          <a:spcPts val="0"/>
                        </a:spcBef>
                        <a:spcAft>
                          <a:spcPts val="0"/>
                        </a:spcAft>
                        <a:buClrTx/>
                        <a:buSzTx/>
                        <a:buFontTx/>
                        <a:buNone/>
                        <a:tabLst/>
                        <a:defRPr/>
                      </a:pPr>
                      <a:r>
                        <a:rPr lang="zh-CN" altLang="en-US" sz="1200" dirty="0" smtClean="0">
                          <a:effectLst/>
                          <a:latin typeface="+mn-ea"/>
                          <a:ea typeface="+mn-ea"/>
                        </a:rPr>
                        <a:t>广州研究院于 </a:t>
                      </a:r>
                      <a:r>
                        <a:rPr lang="en-US" altLang="zh-CN" sz="1200" dirty="0" smtClean="0">
                          <a:effectLst/>
                          <a:latin typeface="+mn-ea"/>
                          <a:ea typeface="+mn-ea"/>
                        </a:rPr>
                        <a:t>2000 </a:t>
                      </a:r>
                      <a:r>
                        <a:rPr lang="zh-CN" altLang="en-US" sz="1200" dirty="0" smtClean="0">
                          <a:effectLst/>
                          <a:latin typeface="+mn-ea"/>
                          <a:ea typeface="+mn-ea"/>
                        </a:rPr>
                        <a:t>年 </a:t>
                      </a:r>
                      <a:r>
                        <a:rPr lang="en-US" altLang="zh-CN" sz="1200" dirty="0" smtClean="0">
                          <a:effectLst/>
                          <a:latin typeface="+mn-ea"/>
                          <a:ea typeface="+mn-ea"/>
                        </a:rPr>
                        <a:t>10 </a:t>
                      </a:r>
                      <a:r>
                        <a:rPr lang="zh-CN" altLang="en-US" sz="1200" dirty="0" smtClean="0">
                          <a:effectLst/>
                          <a:latin typeface="+mn-ea"/>
                          <a:ea typeface="+mn-ea"/>
                        </a:rPr>
                        <a:t>月中国电信集团公司广州研发中心（现为中国电信股份有限公司广州研究院）挂牌成立。 </a:t>
                      </a:r>
                      <a:r>
                        <a:rPr lang="en-US" altLang="zh-CN" sz="1200" dirty="0" smtClean="0">
                          <a:effectLst/>
                          <a:latin typeface="+mn-ea"/>
                          <a:ea typeface="+mn-ea"/>
                        </a:rPr>
                        <a:t>2005 </a:t>
                      </a:r>
                      <a:r>
                        <a:rPr lang="zh-CN" altLang="en-US" sz="1200" dirty="0" smtClean="0">
                          <a:effectLst/>
                          <a:latin typeface="+mn-ea"/>
                          <a:ea typeface="+mn-ea"/>
                        </a:rPr>
                        <a:t>年，被集团定位为</a:t>
                      </a:r>
                      <a:r>
                        <a:rPr lang="zh-CN" altLang="en-US" sz="1200" b="1" dirty="0" smtClean="0">
                          <a:effectLst/>
                          <a:latin typeface="+mn-ea"/>
                          <a:ea typeface="+mn-ea"/>
                        </a:rPr>
                        <a:t>中国电信技术创新中心</a:t>
                      </a:r>
                      <a:r>
                        <a:rPr lang="zh-CN" altLang="en-US" sz="1200" dirty="0" smtClean="0">
                          <a:effectLst/>
                          <a:latin typeface="+mn-ea"/>
                          <a:ea typeface="+mn-ea"/>
                        </a:rPr>
                        <a:t>。 </a:t>
                      </a:r>
                      <a:r>
                        <a:rPr lang="en-US" altLang="zh-CN" sz="1200" dirty="0" smtClean="0">
                          <a:effectLst/>
                          <a:latin typeface="+mn-ea"/>
                          <a:ea typeface="+mn-ea"/>
                        </a:rPr>
                        <a:t>2007 </a:t>
                      </a:r>
                      <a:r>
                        <a:rPr lang="zh-CN" altLang="en-US" sz="1200" dirty="0" smtClean="0">
                          <a:effectLst/>
                          <a:latin typeface="+mn-ea"/>
                          <a:ea typeface="+mn-ea"/>
                        </a:rPr>
                        <a:t>年，中国电信数据网支撑中心、中国电信 </a:t>
                      </a:r>
                      <a:r>
                        <a:rPr lang="en-US" altLang="zh-CN" sz="1200" dirty="0" smtClean="0">
                          <a:effectLst/>
                          <a:latin typeface="+mn-ea"/>
                          <a:ea typeface="+mn-ea"/>
                        </a:rPr>
                        <a:t>BSS\OSS </a:t>
                      </a:r>
                      <a:r>
                        <a:rPr lang="zh-CN" altLang="en-US" sz="1200" dirty="0" smtClean="0">
                          <a:effectLst/>
                          <a:latin typeface="+mn-ea"/>
                          <a:ea typeface="+mn-ea"/>
                        </a:rPr>
                        <a:t>支撑中心在此相继揭牌。广州研究院逐步发展成为中国电信及其广东公司的</a:t>
                      </a:r>
                      <a:r>
                        <a:rPr lang="zh-CN" altLang="en-US" sz="1200" b="1" dirty="0" smtClean="0">
                          <a:effectLst/>
                          <a:latin typeface="+mn-ea"/>
                          <a:ea typeface="+mn-ea"/>
                        </a:rPr>
                        <a:t>运营支撑中心和技术创新基地</a:t>
                      </a:r>
                      <a:r>
                        <a:rPr lang="zh-CN" altLang="en-US" sz="1200" dirty="0" smtClean="0">
                          <a:effectLst/>
                          <a:latin typeface="+mn-ea"/>
                          <a:ea typeface="+mn-ea"/>
                        </a:rPr>
                        <a:t>。</a:t>
                      </a:r>
                    </a:p>
                  </a:txBody>
                  <a:tcPr/>
                </a:tc>
              </a:tr>
              <a:tr h="572558">
                <a:tc>
                  <a:txBody>
                    <a:bodyPr/>
                    <a:lstStyle/>
                    <a:p>
                      <a:pPr algn="ctr"/>
                      <a:r>
                        <a:rPr lang="en-US" altLang="zh-CN" sz="1400" dirty="0" smtClean="0"/>
                        <a:t>3</a:t>
                      </a:r>
                      <a:endParaRPr lang="zh-CN" altLang="en-US" sz="1400" dirty="0"/>
                    </a:p>
                  </a:txBody>
                  <a:tcPr anchor="ctr"/>
                </a:tc>
                <a:tc>
                  <a:txBody>
                    <a:bodyPr/>
                    <a:lstStyle/>
                    <a:p>
                      <a:pPr algn="ctr"/>
                      <a:r>
                        <a:rPr lang="zh-CN" altLang="en-US" sz="1200" b="0" i="0" dirty="0" smtClean="0">
                          <a:solidFill>
                            <a:schemeClr val="dk1"/>
                          </a:solidFill>
                          <a:effectLst/>
                          <a:latin typeface="+mn-lt"/>
                          <a:ea typeface="+mn-ea"/>
                          <a:cs typeface="+mn-cs"/>
                        </a:rPr>
                        <a:t>施耐德电气</a:t>
                      </a:r>
                      <a:r>
                        <a:rPr lang="en-US" altLang="zh-CN" sz="1200" b="0" i="0" dirty="0" smtClean="0">
                          <a:solidFill>
                            <a:schemeClr val="dk1"/>
                          </a:solidFill>
                          <a:effectLst/>
                          <a:latin typeface="+mn-lt"/>
                          <a:ea typeface="+mn-ea"/>
                          <a:cs typeface="+mn-cs"/>
                        </a:rPr>
                        <a:t>(</a:t>
                      </a:r>
                      <a:r>
                        <a:rPr lang="zh-CN" altLang="en-US" sz="1200" b="0" i="0" dirty="0" smtClean="0">
                          <a:solidFill>
                            <a:schemeClr val="dk1"/>
                          </a:solidFill>
                          <a:effectLst/>
                          <a:latin typeface="+mn-lt"/>
                          <a:ea typeface="+mn-ea"/>
                          <a:cs typeface="+mn-cs"/>
                        </a:rPr>
                        <a:t>中国</a:t>
                      </a:r>
                      <a:r>
                        <a:rPr lang="en-US" altLang="zh-CN" sz="1200" b="0" i="0" dirty="0" smtClean="0">
                          <a:solidFill>
                            <a:schemeClr val="dk1"/>
                          </a:solidFill>
                          <a:effectLst/>
                          <a:latin typeface="+mn-lt"/>
                          <a:ea typeface="+mn-ea"/>
                          <a:cs typeface="+mn-cs"/>
                        </a:rPr>
                        <a:t>)</a:t>
                      </a:r>
                      <a:r>
                        <a:rPr lang="zh-CN" altLang="en-US" sz="1200" b="0" i="0" dirty="0" smtClean="0">
                          <a:solidFill>
                            <a:schemeClr val="dk1"/>
                          </a:solidFill>
                          <a:effectLst/>
                          <a:latin typeface="+mn-lt"/>
                          <a:ea typeface="+mn-ea"/>
                          <a:cs typeface="+mn-cs"/>
                        </a:rPr>
                        <a:t>有限公司</a:t>
                      </a:r>
                      <a:endParaRPr lang="zh-CN" altLang="en-US" sz="1200" dirty="0"/>
                    </a:p>
                  </a:txBody>
                  <a:tcPr anchor="ctr"/>
                </a:tc>
                <a:tc>
                  <a:txBody>
                    <a:bodyPr/>
                    <a:lstStyle/>
                    <a:p>
                      <a:pPr>
                        <a:spcAft>
                          <a:spcPts val="600"/>
                        </a:spcAft>
                      </a:pPr>
                      <a:r>
                        <a:rPr lang="zh-CN" altLang="en-US" sz="1200" b="1" dirty="0" smtClean="0">
                          <a:latin typeface="+mn-ea"/>
                          <a:ea typeface="+mn-ea"/>
                        </a:rPr>
                        <a:t>会员申请表填写中</a:t>
                      </a:r>
                      <a:endParaRPr lang="en-US" altLang="zh-CN" sz="1200" b="1" dirty="0" smtClean="0">
                        <a:latin typeface="+mn-ea"/>
                        <a:ea typeface="+mn-ea"/>
                      </a:endParaRPr>
                    </a:p>
                    <a:p>
                      <a:pPr marL="0" marR="0" indent="0" defTabSz="914400" eaLnBrk="1" fontAlgn="auto" latinLnBrk="0" hangingPunct="1">
                        <a:lnSpc>
                          <a:spcPct val="100000"/>
                        </a:lnSpc>
                        <a:spcBef>
                          <a:spcPts val="0"/>
                        </a:spcBef>
                        <a:spcAft>
                          <a:spcPts val="0"/>
                        </a:spcAft>
                        <a:buClrTx/>
                        <a:buSzTx/>
                        <a:buFontTx/>
                        <a:buNone/>
                        <a:tabLst/>
                        <a:defRPr/>
                      </a:pPr>
                      <a:r>
                        <a:rPr lang="zh-CN" altLang="en-US" sz="1200" dirty="0" smtClean="0">
                          <a:latin typeface="+mn-ea"/>
                          <a:ea typeface="+mn-ea"/>
                        </a:rPr>
                        <a:t>施耐德电气是法国的工业先锋之一。世界</a:t>
                      </a:r>
                      <a:r>
                        <a:rPr lang="en-US" altLang="zh-CN" sz="1200" dirty="0" smtClean="0">
                          <a:latin typeface="+mn-ea"/>
                          <a:ea typeface="+mn-ea"/>
                        </a:rPr>
                        <a:t>500</a:t>
                      </a:r>
                      <a:r>
                        <a:rPr lang="zh-CN" altLang="en-US" sz="1200" dirty="0" smtClean="0">
                          <a:latin typeface="+mn-ea"/>
                          <a:ea typeface="+mn-ea"/>
                        </a:rPr>
                        <a:t>强企业，全球顶级</a:t>
                      </a:r>
                      <a:r>
                        <a:rPr lang="zh-CN" altLang="en-US" sz="1200" b="1" dirty="0" smtClean="0">
                          <a:latin typeface="+mn-ea"/>
                          <a:ea typeface="+mn-ea"/>
                        </a:rPr>
                        <a:t>电工企业</a:t>
                      </a:r>
                      <a:r>
                        <a:rPr lang="zh-CN" altLang="en-US" sz="1200" dirty="0" smtClean="0">
                          <a:latin typeface="+mn-ea"/>
                          <a:ea typeface="+mn-ea"/>
                        </a:rPr>
                        <a:t>。创建于</a:t>
                      </a:r>
                      <a:r>
                        <a:rPr lang="en-US" altLang="zh-CN" sz="1200" dirty="0" smtClean="0">
                          <a:latin typeface="+mn-ea"/>
                          <a:ea typeface="+mn-ea"/>
                        </a:rPr>
                        <a:t>1836 </a:t>
                      </a:r>
                      <a:r>
                        <a:rPr lang="zh-CN" altLang="en-US" sz="1200" dirty="0" smtClean="0">
                          <a:latin typeface="+mn-ea"/>
                          <a:ea typeface="+mn-ea"/>
                        </a:rPr>
                        <a:t>年，以钢铁制造业起家，发展至今已成为全球能效管理领域的领导者。</a:t>
                      </a:r>
                      <a:endParaRPr lang="en-US" altLang="zh-CN" sz="1200" dirty="0" smtClean="0">
                        <a:latin typeface="+mn-ea"/>
                        <a:ea typeface="+mn-ea"/>
                      </a:endParaRPr>
                    </a:p>
                    <a:p>
                      <a:r>
                        <a:rPr lang="zh-CN" altLang="en-US" sz="1200" dirty="0" smtClean="0">
                          <a:latin typeface="+mn-ea"/>
                          <a:ea typeface="+mn-ea"/>
                        </a:rPr>
                        <a:t>主要业务包括</a:t>
                      </a:r>
                      <a:r>
                        <a:rPr lang="zh-CN" altLang="en-US" sz="1200" b="1" dirty="0" smtClean="0">
                          <a:latin typeface="+mn-ea"/>
                          <a:ea typeface="+mn-ea"/>
                        </a:rPr>
                        <a:t>电力，工业自动化，基础设施，节能增效，能源，楼宇自动化与安防电子，数据中心和智能生活空间</a:t>
                      </a:r>
                      <a:r>
                        <a:rPr lang="zh-CN" altLang="en-US" sz="1200" dirty="0" smtClean="0">
                          <a:latin typeface="+mn-ea"/>
                          <a:ea typeface="+mn-ea"/>
                        </a:rPr>
                        <a:t>等业务领域，</a:t>
                      </a:r>
                      <a:r>
                        <a:rPr lang="zh-CN" altLang="en-US" sz="1200" b="0" i="0" dirty="0" smtClean="0">
                          <a:solidFill>
                            <a:schemeClr val="dk1"/>
                          </a:solidFill>
                          <a:effectLst/>
                          <a:latin typeface="+mn-ea"/>
                          <a:ea typeface="+mn-ea"/>
                          <a:cs typeface="+mn-cs"/>
                        </a:rPr>
                        <a:t>施耐德自</a:t>
                      </a:r>
                      <a:r>
                        <a:rPr lang="en-US" altLang="zh-CN" sz="1200" b="0" i="0" dirty="0" smtClean="0">
                          <a:solidFill>
                            <a:schemeClr val="dk1"/>
                          </a:solidFill>
                          <a:effectLst/>
                          <a:latin typeface="+mn-ea"/>
                          <a:ea typeface="+mn-ea"/>
                          <a:cs typeface="+mn-cs"/>
                        </a:rPr>
                        <a:t>1987</a:t>
                      </a:r>
                      <a:r>
                        <a:rPr lang="zh-CN" altLang="en-US" sz="1200" b="0" i="0" dirty="0" smtClean="0">
                          <a:solidFill>
                            <a:schemeClr val="dk1"/>
                          </a:solidFill>
                          <a:effectLst/>
                          <a:latin typeface="+mn-ea"/>
                          <a:ea typeface="+mn-ea"/>
                          <a:cs typeface="+mn-cs"/>
                        </a:rPr>
                        <a:t>年进入中国，助力中国地区建设提质升级，传递绿色能效的理念和价值，确立了中国市场的领先地位。</a:t>
                      </a:r>
                      <a:endParaRPr lang="en-US" altLang="zh-CN" sz="1200" dirty="0" smtClean="0">
                        <a:latin typeface="+mn-ea"/>
                        <a:ea typeface="+mn-ea"/>
                      </a:endParaRPr>
                    </a:p>
                  </a:txBody>
                  <a:tcPr/>
                </a:tc>
              </a:tr>
              <a:tr h="517736">
                <a:tc>
                  <a:txBody>
                    <a:bodyPr/>
                    <a:lstStyle/>
                    <a:p>
                      <a:pPr algn="ctr"/>
                      <a:r>
                        <a:rPr lang="en-US" altLang="zh-CN" sz="1400" dirty="0" smtClean="0"/>
                        <a:t>4</a:t>
                      </a:r>
                      <a:endParaRPr lang="zh-CN" altLang="en-US" sz="1400" dirty="0"/>
                    </a:p>
                  </a:txBody>
                  <a:tcPr anchor="ctr"/>
                </a:tc>
                <a:tc>
                  <a:txBody>
                    <a:bodyPr/>
                    <a:lstStyle/>
                    <a:p>
                      <a:pPr algn="ctr"/>
                      <a:r>
                        <a:rPr lang="zh-CN" altLang="en-US" sz="1200" dirty="0" smtClean="0"/>
                        <a:t>深圳市大数据研究院</a:t>
                      </a:r>
                      <a:endParaRPr lang="zh-CN" altLang="en-US" sz="1200" dirty="0"/>
                    </a:p>
                  </a:txBody>
                  <a:tcPr anchor="ctr"/>
                </a:tc>
                <a:tc>
                  <a:txBody>
                    <a:bodyPr/>
                    <a:lstStyle/>
                    <a:p>
                      <a:r>
                        <a:rPr lang="zh-CN" altLang="en-US" sz="1200" b="1" dirty="0" smtClean="0">
                          <a:latin typeface="+mn-ea"/>
                          <a:ea typeface="+mn-ea"/>
                        </a:rPr>
                        <a:t>会员协议签订中</a:t>
                      </a:r>
                      <a:endParaRPr lang="en-US" altLang="zh-CN" sz="1200" b="1" dirty="0" smtClean="0">
                        <a:latin typeface="+mn-ea"/>
                        <a:ea typeface="+mn-ea"/>
                      </a:endParaRPr>
                    </a:p>
                    <a:p>
                      <a:pPr>
                        <a:spcAft>
                          <a:spcPts val="600"/>
                        </a:spcAft>
                      </a:pPr>
                      <a:r>
                        <a:rPr lang="zh-CN" altLang="en-US" sz="1200" b="1" dirty="0" smtClean="0">
                          <a:latin typeface="+mn-ea"/>
                          <a:ea typeface="+mn-ea"/>
                        </a:rPr>
                        <a:t>申请：高级会员</a:t>
                      </a:r>
                      <a:endParaRPr lang="en-US" altLang="zh-CN" sz="1200" b="1" dirty="0" smtClean="0">
                        <a:latin typeface="+mn-ea"/>
                        <a:ea typeface="+mn-ea"/>
                      </a:endParaRPr>
                    </a:p>
                    <a:p>
                      <a:r>
                        <a:rPr lang="zh-CN" altLang="en-US" sz="1200" b="0" i="0" dirty="0" smtClean="0">
                          <a:solidFill>
                            <a:schemeClr val="dk1"/>
                          </a:solidFill>
                          <a:effectLst/>
                          <a:latin typeface="+mn-ea"/>
                          <a:ea typeface="+mn-ea"/>
                          <a:cs typeface="+mn-cs"/>
                        </a:rPr>
                        <a:t>深圳市大数据研究院，是在深圳市委、市政府的支持下于</a:t>
                      </a:r>
                      <a:r>
                        <a:rPr lang="en-US" altLang="zh-CN" sz="1200" b="0" i="0" dirty="0" smtClean="0">
                          <a:solidFill>
                            <a:schemeClr val="dk1"/>
                          </a:solidFill>
                          <a:effectLst/>
                          <a:latin typeface="+mn-ea"/>
                          <a:ea typeface="+mn-ea"/>
                          <a:cs typeface="+mn-cs"/>
                        </a:rPr>
                        <a:t>2016</a:t>
                      </a:r>
                      <a:r>
                        <a:rPr lang="zh-CN" altLang="en-US" sz="1200" b="0" i="0" dirty="0" smtClean="0">
                          <a:solidFill>
                            <a:schemeClr val="dk1"/>
                          </a:solidFill>
                          <a:effectLst/>
                          <a:latin typeface="+mn-ea"/>
                          <a:ea typeface="+mn-ea"/>
                          <a:cs typeface="+mn-cs"/>
                        </a:rPr>
                        <a:t>年</a:t>
                      </a:r>
                      <a:r>
                        <a:rPr lang="en-US" altLang="zh-CN" sz="1200" b="0" i="0" dirty="0" smtClean="0">
                          <a:solidFill>
                            <a:schemeClr val="dk1"/>
                          </a:solidFill>
                          <a:effectLst/>
                          <a:latin typeface="+mn-ea"/>
                          <a:ea typeface="+mn-ea"/>
                          <a:cs typeface="+mn-cs"/>
                        </a:rPr>
                        <a:t>3</a:t>
                      </a:r>
                      <a:r>
                        <a:rPr lang="zh-CN" altLang="en-US" sz="1200" b="0" i="0" dirty="0" smtClean="0">
                          <a:solidFill>
                            <a:schemeClr val="dk1"/>
                          </a:solidFill>
                          <a:effectLst/>
                          <a:latin typeface="+mn-ea"/>
                          <a:ea typeface="+mn-ea"/>
                          <a:cs typeface="+mn-cs"/>
                        </a:rPr>
                        <a:t>月组建成立的市属二类事业单位，其前身是香港中文大学（深圳）副校长罗智泉教授领衔的</a:t>
                      </a:r>
                      <a:r>
                        <a:rPr lang="zh-CN" altLang="en-US" sz="1200" b="1" i="0" dirty="0" smtClean="0">
                          <a:solidFill>
                            <a:schemeClr val="dk1"/>
                          </a:solidFill>
                          <a:effectLst/>
                          <a:latin typeface="+mn-ea"/>
                          <a:ea typeface="+mn-ea"/>
                          <a:cs typeface="+mn-cs"/>
                        </a:rPr>
                        <a:t>大数据信息处理及应用创新团队</a:t>
                      </a:r>
                      <a:r>
                        <a:rPr lang="zh-CN" altLang="en-US" sz="1200" b="0" i="0" dirty="0" smtClean="0">
                          <a:solidFill>
                            <a:schemeClr val="dk1"/>
                          </a:solidFill>
                          <a:effectLst/>
                          <a:latin typeface="+mn-ea"/>
                          <a:ea typeface="+mn-ea"/>
                          <a:cs typeface="+mn-cs"/>
                        </a:rPr>
                        <a:t>。</a:t>
                      </a:r>
                      <a:r>
                        <a:rPr lang="en-US" altLang="zh-CN" sz="1200" b="0" i="0" dirty="0" smtClean="0">
                          <a:solidFill>
                            <a:schemeClr val="dk1"/>
                          </a:solidFill>
                          <a:effectLst/>
                          <a:latin typeface="+mn-ea"/>
                          <a:ea typeface="+mn-ea"/>
                          <a:cs typeface="+mn-cs"/>
                        </a:rPr>
                        <a:t>2019</a:t>
                      </a:r>
                      <a:r>
                        <a:rPr lang="zh-CN" altLang="en-US" sz="1200" b="0" i="0" dirty="0" smtClean="0">
                          <a:solidFill>
                            <a:schemeClr val="dk1"/>
                          </a:solidFill>
                          <a:effectLst/>
                          <a:latin typeface="+mn-ea"/>
                          <a:ea typeface="+mn-ea"/>
                          <a:cs typeface="+mn-cs"/>
                        </a:rPr>
                        <a:t>年研究院被正式授牌成为</a:t>
                      </a:r>
                      <a:r>
                        <a:rPr lang="zh-CN" altLang="en-US" sz="1200" b="1" i="0" dirty="0" smtClean="0">
                          <a:solidFill>
                            <a:schemeClr val="dk1"/>
                          </a:solidFill>
                          <a:effectLst/>
                          <a:latin typeface="+mn-ea"/>
                          <a:ea typeface="+mn-ea"/>
                          <a:cs typeface="+mn-cs"/>
                        </a:rPr>
                        <a:t>深圳市基础研究机构之一</a:t>
                      </a:r>
                      <a:r>
                        <a:rPr lang="zh-CN" altLang="en-US" sz="1200" b="0" i="0" dirty="0" smtClean="0">
                          <a:solidFill>
                            <a:schemeClr val="dk1"/>
                          </a:solidFill>
                          <a:effectLst/>
                          <a:latin typeface="+mn-ea"/>
                          <a:ea typeface="+mn-ea"/>
                          <a:cs typeface="+mn-cs"/>
                        </a:rPr>
                        <a:t>。</a:t>
                      </a:r>
                    </a:p>
                    <a:p>
                      <a:r>
                        <a:rPr lang="zh-CN" altLang="en-US" sz="1200" b="0" i="0" dirty="0" smtClean="0">
                          <a:solidFill>
                            <a:schemeClr val="dk1"/>
                          </a:solidFill>
                          <a:effectLst/>
                          <a:latin typeface="+mn-ea"/>
                          <a:ea typeface="+mn-ea"/>
                          <a:cs typeface="+mn-cs"/>
                        </a:rPr>
                        <a:t>研究院以数学为基础，以数据为驱动，以重大应用为导向，聚焦大数据基础理论与核心算法、大数据通用软件与技术、大数据驱动的智能应用技术三大方向进行理论研究和技术攻关，打造世界级的</a:t>
                      </a:r>
                      <a:r>
                        <a:rPr lang="zh-CN" altLang="en-US" sz="1200" b="1" i="0" dirty="0" smtClean="0">
                          <a:solidFill>
                            <a:schemeClr val="dk1"/>
                          </a:solidFill>
                          <a:effectLst/>
                          <a:latin typeface="+mn-ea"/>
                          <a:ea typeface="+mn-ea"/>
                          <a:cs typeface="+mn-cs"/>
                        </a:rPr>
                        <a:t>大数据研究机构和协同研发平台</a:t>
                      </a:r>
                      <a:r>
                        <a:rPr lang="zh-CN" altLang="en-US" sz="1200" b="0" i="0" dirty="0" smtClean="0">
                          <a:solidFill>
                            <a:schemeClr val="dk1"/>
                          </a:solidFill>
                          <a:effectLst/>
                          <a:latin typeface="+mn-ea"/>
                          <a:ea typeface="+mn-ea"/>
                          <a:cs typeface="+mn-cs"/>
                        </a:rPr>
                        <a:t>，服务于国家大数据发展战略，</a:t>
                      </a:r>
                      <a:r>
                        <a:rPr lang="zh-CN" altLang="en-US" sz="1200" b="1" i="0" dirty="0" smtClean="0">
                          <a:solidFill>
                            <a:schemeClr val="dk1"/>
                          </a:solidFill>
                          <a:effectLst/>
                          <a:latin typeface="+mn-ea"/>
                          <a:ea typeface="+mn-ea"/>
                          <a:cs typeface="+mn-cs"/>
                        </a:rPr>
                        <a:t>推动整合深圳市、粤港澳大湾区大数据科研和产业</a:t>
                      </a:r>
                      <a:r>
                        <a:rPr lang="zh-CN" altLang="en-US" sz="1200" b="0" i="0" dirty="0" smtClean="0">
                          <a:solidFill>
                            <a:schemeClr val="dk1"/>
                          </a:solidFill>
                          <a:effectLst/>
                          <a:latin typeface="+mn-ea"/>
                          <a:ea typeface="+mn-ea"/>
                          <a:cs typeface="+mn-cs"/>
                        </a:rPr>
                        <a:t>。</a:t>
                      </a:r>
                    </a:p>
                  </a:txBody>
                  <a:tcPr/>
                </a:tc>
              </a:tr>
              <a:tr h="572558">
                <a:tc>
                  <a:txBody>
                    <a:bodyPr/>
                    <a:lstStyle/>
                    <a:p>
                      <a:pPr algn="ctr"/>
                      <a:r>
                        <a:rPr lang="en-US" altLang="zh-CN" sz="1400" dirty="0" smtClean="0"/>
                        <a:t>5</a:t>
                      </a:r>
                      <a:endParaRPr lang="zh-CN" altLang="en-US" sz="1400" dirty="0"/>
                    </a:p>
                  </a:txBody>
                  <a:tcPr anchor="ctr"/>
                </a:tc>
                <a:tc>
                  <a:txBody>
                    <a:bodyPr/>
                    <a:lstStyle/>
                    <a:p>
                      <a:pPr algn="ctr"/>
                      <a:r>
                        <a:rPr lang="zh-CN" altLang="en-US" sz="1200" b="0" i="0" dirty="0" smtClean="0">
                          <a:solidFill>
                            <a:schemeClr val="dk1"/>
                          </a:solidFill>
                          <a:effectLst/>
                          <a:latin typeface="+mn-lt"/>
                          <a:ea typeface="+mn-ea"/>
                          <a:cs typeface="+mn-cs"/>
                        </a:rPr>
                        <a:t>深圳得翼通信技术有限公司</a:t>
                      </a:r>
                      <a:endParaRPr lang="zh-CN" altLang="en-US" sz="1200" b="0" i="0" dirty="0">
                        <a:solidFill>
                          <a:schemeClr val="dk1"/>
                        </a:solidFill>
                        <a:effectLst/>
                        <a:latin typeface="+mn-lt"/>
                        <a:ea typeface="+mn-ea"/>
                        <a:cs typeface="+mn-cs"/>
                      </a:endParaRPr>
                    </a:p>
                  </a:txBody>
                  <a:tcPr anchor="ctr"/>
                </a:tc>
                <a:tc>
                  <a:txBody>
                    <a:bodyPr/>
                    <a:lstStyle/>
                    <a:p>
                      <a:pPr>
                        <a:spcAft>
                          <a:spcPts val="600"/>
                        </a:spcAft>
                      </a:pPr>
                      <a:r>
                        <a:rPr lang="zh-CN" altLang="en-US" sz="1200" b="1" i="0" dirty="0" smtClean="0">
                          <a:solidFill>
                            <a:schemeClr val="dk1"/>
                          </a:solidFill>
                          <a:effectLst/>
                          <a:latin typeface="+mn-ea"/>
                          <a:ea typeface="+mn-ea"/>
                          <a:cs typeface="+mn-cs"/>
                        </a:rPr>
                        <a:t>会员申请表填写中</a:t>
                      </a:r>
                    </a:p>
                    <a:p>
                      <a:r>
                        <a:rPr lang="zh-CN" altLang="en-US" sz="1200" b="0" i="0" dirty="0" smtClean="0">
                          <a:solidFill>
                            <a:schemeClr val="dk1"/>
                          </a:solidFill>
                          <a:effectLst/>
                          <a:latin typeface="+mn-ea"/>
                          <a:ea typeface="+mn-ea"/>
                          <a:cs typeface="+mn-cs"/>
                        </a:rPr>
                        <a:t>得翼通信</a:t>
                      </a:r>
                      <a:r>
                        <a:rPr lang="en-US" altLang="zh-CN" sz="1200" b="0" i="0" dirty="0" smtClean="0">
                          <a:solidFill>
                            <a:schemeClr val="dk1"/>
                          </a:solidFill>
                          <a:effectLst/>
                          <a:latin typeface="+mn-ea"/>
                          <a:ea typeface="+mn-ea"/>
                          <a:cs typeface="+mn-cs"/>
                        </a:rPr>
                        <a:t>(Digital Enhancement)</a:t>
                      </a:r>
                      <a:r>
                        <a:rPr lang="zh-CN" altLang="en-US" sz="1200" b="0" i="0" dirty="0" smtClean="0">
                          <a:solidFill>
                            <a:schemeClr val="dk1"/>
                          </a:solidFill>
                          <a:effectLst/>
                          <a:latin typeface="+mn-ea"/>
                          <a:ea typeface="+mn-ea"/>
                          <a:cs typeface="+mn-cs"/>
                        </a:rPr>
                        <a:t>成立于</a:t>
                      </a:r>
                      <a:r>
                        <a:rPr lang="en-US" altLang="zh-CN" sz="1200" b="0" i="0" dirty="0" smtClean="0">
                          <a:solidFill>
                            <a:schemeClr val="dk1"/>
                          </a:solidFill>
                          <a:effectLst/>
                          <a:latin typeface="+mn-ea"/>
                          <a:ea typeface="+mn-ea"/>
                          <a:cs typeface="+mn-cs"/>
                        </a:rPr>
                        <a:t>2019</a:t>
                      </a:r>
                      <a:r>
                        <a:rPr lang="zh-CN" altLang="en-US" sz="1200" b="0" i="0" dirty="0" smtClean="0">
                          <a:solidFill>
                            <a:schemeClr val="dk1"/>
                          </a:solidFill>
                          <a:effectLst/>
                          <a:latin typeface="+mn-ea"/>
                          <a:ea typeface="+mn-ea"/>
                          <a:cs typeface="+mn-cs"/>
                        </a:rPr>
                        <a:t>年，致力于利用数字技术突破射频瓶颈，针对高频段、高带宽、小尺寸和低功耗的场景研发</a:t>
                      </a:r>
                      <a:r>
                        <a:rPr lang="zh-CN" altLang="en-US" sz="1200" b="1" i="0" dirty="0" smtClean="0">
                          <a:solidFill>
                            <a:schemeClr val="dk1"/>
                          </a:solidFill>
                          <a:effectLst/>
                          <a:latin typeface="+mn-ea"/>
                          <a:ea typeface="+mn-ea"/>
                          <a:cs typeface="+mn-cs"/>
                        </a:rPr>
                        <a:t>通信系统线性化技术及产品</a:t>
                      </a:r>
                      <a:r>
                        <a:rPr lang="zh-CN" altLang="en-US" sz="1200" b="0" i="0" dirty="0" smtClean="0">
                          <a:solidFill>
                            <a:schemeClr val="dk1"/>
                          </a:solidFill>
                          <a:effectLst/>
                          <a:latin typeface="+mn-ea"/>
                          <a:ea typeface="+mn-ea"/>
                          <a:cs typeface="+mn-cs"/>
                        </a:rPr>
                        <a:t>，为</a:t>
                      </a:r>
                      <a:r>
                        <a:rPr lang="en-US" altLang="zh-CN" sz="1200" b="0" i="0" dirty="0" smtClean="0">
                          <a:solidFill>
                            <a:schemeClr val="dk1"/>
                          </a:solidFill>
                          <a:effectLst/>
                          <a:latin typeface="+mn-ea"/>
                          <a:ea typeface="+mn-ea"/>
                          <a:cs typeface="+mn-cs"/>
                        </a:rPr>
                        <a:t>5G</a:t>
                      </a:r>
                      <a:r>
                        <a:rPr lang="zh-CN" altLang="en-US" sz="1200" b="0" i="0" dirty="0" smtClean="0">
                          <a:solidFill>
                            <a:schemeClr val="dk1"/>
                          </a:solidFill>
                          <a:effectLst/>
                          <a:latin typeface="+mn-ea"/>
                          <a:ea typeface="+mn-ea"/>
                          <a:cs typeface="+mn-cs"/>
                        </a:rPr>
                        <a:t>基站、</a:t>
                      </a:r>
                      <a:r>
                        <a:rPr lang="en-US" altLang="zh-CN" sz="1200" b="0" i="0" dirty="0" err="1" smtClean="0">
                          <a:solidFill>
                            <a:schemeClr val="dk1"/>
                          </a:solidFill>
                          <a:effectLst/>
                          <a:latin typeface="+mn-ea"/>
                          <a:ea typeface="+mn-ea"/>
                          <a:cs typeface="+mn-cs"/>
                        </a:rPr>
                        <a:t>WiFi</a:t>
                      </a:r>
                      <a:r>
                        <a:rPr lang="zh-CN" altLang="en-US" sz="1200" b="0" i="0" dirty="0" smtClean="0">
                          <a:solidFill>
                            <a:schemeClr val="dk1"/>
                          </a:solidFill>
                          <a:effectLst/>
                          <a:latin typeface="+mn-ea"/>
                          <a:ea typeface="+mn-ea"/>
                          <a:cs typeface="+mn-cs"/>
                        </a:rPr>
                        <a:t>和移动终端等提供全球领先的高性能</a:t>
                      </a:r>
                      <a:r>
                        <a:rPr lang="en-US" altLang="zh-CN" sz="1200" b="0" i="0" dirty="0" smtClean="0">
                          <a:solidFill>
                            <a:schemeClr val="dk1"/>
                          </a:solidFill>
                          <a:effectLst/>
                          <a:latin typeface="+mn-ea"/>
                          <a:ea typeface="+mn-ea"/>
                          <a:cs typeface="+mn-cs"/>
                        </a:rPr>
                        <a:t>DFE</a:t>
                      </a:r>
                      <a:r>
                        <a:rPr lang="zh-CN" altLang="en-US" sz="1200" b="0" i="0" dirty="0" smtClean="0">
                          <a:solidFill>
                            <a:schemeClr val="dk1"/>
                          </a:solidFill>
                          <a:effectLst/>
                          <a:latin typeface="+mn-ea"/>
                          <a:ea typeface="+mn-ea"/>
                          <a:cs typeface="+mn-cs"/>
                        </a:rPr>
                        <a:t>解决方案。</a:t>
                      </a:r>
                      <a:r>
                        <a:rPr lang="zh-CN" altLang="en-US" sz="1200" b="1" i="0" dirty="0" smtClean="0">
                          <a:solidFill>
                            <a:schemeClr val="dk1"/>
                          </a:solidFill>
                          <a:effectLst/>
                          <a:latin typeface="+mn-ea"/>
                          <a:ea typeface="+mn-ea"/>
                          <a:cs typeface="+mn-cs"/>
                        </a:rPr>
                        <a:t>主要做射频硬件</a:t>
                      </a:r>
                      <a:r>
                        <a:rPr lang="zh-CN" altLang="en-US" sz="1200" b="0" i="0" dirty="0" smtClean="0">
                          <a:solidFill>
                            <a:schemeClr val="dk1"/>
                          </a:solidFill>
                          <a:effectLst/>
                          <a:latin typeface="+mn-ea"/>
                          <a:ea typeface="+mn-ea"/>
                          <a:cs typeface="+mn-cs"/>
                        </a:rPr>
                        <a:t>。</a:t>
                      </a:r>
                    </a:p>
                    <a:p>
                      <a:r>
                        <a:rPr lang="zh-CN" altLang="en-US" sz="1200" b="0" i="0" dirty="0" smtClean="0">
                          <a:solidFill>
                            <a:schemeClr val="dk1"/>
                          </a:solidFill>
                          <a:effectLst/>
                          <a:latin typeface="+mn-ea"/>
                          <a:ea typeface="+mn-ea"/>
                          <a:cs typeface="+mn-cs"/>
                        </a:rPr>
                        <a:t>团队由专注于数学、集成电路、软件和射频等领域的科学家和工程师组成，目前在芬兰，杭州，和成都均设有研发中心。</a:t>
                      </a:r>
                      <a:endParaRPr lang="zh-CN" altLang="en-US" sz="1200" b="0" i="0" dirty="0">
                        <a:solidFill>
                          <a:schemeClr val="dk1"/>
                        </a:solidFill>
                        <a:effectLst/>
                        <a:latin typeface="+mn-ea"/>
                        <a:ea typeface="+mn-ea"/>
                        <a:cs typeface="+mn-cs"/>
                      </a:endParaRPr>
                    </a:p>
                  </a:txBody>
                  <a:tcPr/>
                </a:tc>
              </a:tr>
            </a:tbl>
          </a:graphicData>
        </a:graphic>
      </p:graphicFrame>
    </p:spTree>
    <p:extLst>
      <p:ext uri="{BB962C8B-B14F-4D97-AF65-F5344CB8AC3E}">
        <p14:creationId xmlns:p14="http://schemas.microsoft.com/office/powerpoint/2010/main" val="2520078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graphicFrame>
        <p:nvGraphicFramePr>
          <p:cNvPr id="5" name="表格 4"/>
          <p:cNvGraphicFramePr>
            <a:graphicFrameLocks noGrp="1"/>
          </p:cNvGraphicFramePr>
          <p:nvPr>
            <p:extLst>
              <p:ext uri="{D42A27DB-BD31-4B8C-83A1-F6EECF244321}">
                <p14:modId xmlns:p14="http://schemas.microsoft.com/office/powerpoint/2010/main" val="3112792040"/>
              </p:ext>
            </p:extLst>
          </p:nvPr>
        </p:nvGraphicFramePr>
        <p:xfrm>
          <a:off x="76193" y="810684"/>
          <a:ext cx="12031133" cy="6034617"/>
        </p:xfrm>
        <a:graphic>
          <a:graphicData uri="http://schemas.openxmlformats.org/drawingml/2006/table">
            <a:tbl>
              <a:tblPr firstRow="1" bandRow="1">
                <a:tableStyleId>{5C22544A-7EE6-4342-B048-85BDC9FD1C3A}</a:tableStyleId>
              </a:tblPr>
              <a:tblGrid>
                <a:gridCol w="626533"/>
                <a:gridCol w="1507067"/>
                <a:gridCol w="9897533"/>
              </a:tblGrid>
              <a:tr h="403226">
                <a:tc>
                  <a:txBody>
                    <a:bodyPr/>
                    <a:lstStyle/>
                    <a:p>
                      <a:pPr algn="ctr"/>
                      <a:r>
                        <a:rPr lang="zh-CN" altLang="en-US" sz="1600" dirty="0" smtClean="0"/>
                        <a:t>序号</a:t>
                      </a:r>
                      <a:endParaRPr lang="zh-CN" altLang="en-US" sz="1600" dirty="0"/>
                    </a:p>
                  </a:txBody>
                  <a:tcPr anchor="ctr"/>
                </a:tc>
                <a:tc>
                  <a:txBody>
                    <a:bodyPr/>
                    <a:lstStyle/>
                    <a:p>
                      <a:pPr algn="ctr"/>
                      <a:r>
                        <a:rPr lang="zh-CN" altLang="en-US" sz="1600" dirty="0" smtClean="0"/>
                        <a:t>发展会员名称</a:t>
                      </a:r>
                      <a:endParaRPr lang="zh-CN" altLang="en-US" sz="1600" dirty="0"/>
                    </a:p>
                  </a:txBody>
                  <a:tcPr anchor="ctr"/>
                </a:tc>
                <a:tc>
                  <a:txBody>
                    <a:bodyPr/>
                    <a:lstStyle/>
                    <a:p>
                      <a:pPr algn="l"/>
                      <a:r>
                        <a:rPr lang="zh-CN" altLang="en-US" sz="1600" dirty="0" smtClean="0"/>
                        <a:t>备  注</a:t>
                      </a:r>
                      <a:endParaRPr lang="zh-CN" altLang="en-US" sz="1600" dirty="0"/>
                    </a:p>
                  </a:txBody>
                  <a:tcPr anchor="ctr"/>
                </a:tc>
              </a:tr>
              <a:tr h="572558">
                <a:tc>
                  <a:txBody>
                    <a:bodyPr/>
                    <a:lstStyle/>
                    <a:p>
                      <a:pPr algn="ctr"/>
                      <a:r>
                        <a:rPr lang="en-US" altLang="zh-CN" sz="1400" dirty="0" smtClean="0"/>
                        <a:t>6</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广州汽车集团股份有限公司汽车工程研究院</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a:solidFill>
                            <a:srgbClr val="000000"/>
                          </a:solidFill>
                          <a:effectLst/>
                          <a:latin typeface="+mn-ea"/>
                          <a:ea typeface="+mn-ea"/>
                          <a:cs typeface="宋体"/>
                        </a:rPr>
                        <a:t>会员申请表填写中</a:t>
                      </a:r>
                      <a:r>
                        <a:rPr lang="en-US" sz="1200" b="1" kern="100" dirty="0">
                          <a:solidFill>
                            <a:srgbClr val="000000"/>
                          </a:solidFill>
                          <a:effectLst/>
                          <a:latin typeface="+mn-ea"/>
                          <a:ea typeface="+mn-ea"/>
                          <a:cs typeface="宋体"/>
                        </a:rPr>
                        <a:t> </a:t>
                      </a:r>
                      <a:endParaRPr lang="en-US" sz="1200" b="1" kern="100" dirty="0" smtClean="0">
                        <a:solidFill>
                          <a:srgbClr val="000000"/>
                        </a:solidFill>
                        <a:effectLst/>
                        <a:latin typeface="+mn-ea"/>
                        <a:ea typeface="+mn-ea"/>
                        <a:cs typeface="宋体"/>
                      </a:endParaRPr>
                    </a:p>
                    <a:p>
                      <a:pPr algn="l">
                        <a:spcAft>
                          <a:spcPts val="0"/>
                        </a:spcAft>
                      </a:pPr>
                      <a:r>
                        <a:rPr lang="zh-CN" altLang="en-US" sz="1200" kern="100" dirty="0" smtClean="0">
                          <a:effectLst/>
                          <a:latin typeface="+mn-ea"/>
                          <a:ea typeface="+mn-ea"/>
                          <a:cs typeface="Times New Roman"/>
                        </a:rPr>
                        <a:t>广汽研究院</a:t>
                      </a:r>
                      <a:r>
                        <a:rPr lang="en-US" altLang="zh-CN" sz="1200" kern="100" dirty="0" smtClean="0">
                          <a:effectLst/>
                          <a:latin typeface="+mn-ea"/>
                          <a:ea typeface="+mn-ea"/>
                          <a:cs typeface="Times New Roman"/>
                        </a:rPr>
                        <a:t>(</a:t>
                      </a:r>
                      <a:r>
                        <a:rPr lang="zh-CN" altLang="en-US" sz="1200" kern="100" dirty="0" smtClean="0">
                          <a:effectLst/>
                          <a:latin typeface="+mn-ea"/>
                          <a:ea typeface="+mn-ea"/>
                          <a:cs typeface="Times New Roman"/>
                        </a:rPr>
                        <a:t>全称广州汽车集团股份有限公司汽车工程研究院</a:t>
                      </a:r>
                      <a:r>
                        <a:rPr lang="en-US" altLang="zh-CN" sz="1200" kern="100" dirty="0" smtClean="0">
                          <a:effectLst/>
                          <a:latin typeface="+mn-ea"/>
                          <a:ea typeface="+mn-ea"/>
                          <a:cs typeface="Times New Roman"/>
                        </a:rPr>
                        <a:t>)</a:t>
                      </a:r>
                      <a:r>
                        <a:rPr lang="zh-CN" altLang="en-US" sz="1200" kern="100" dirty="0" smtClean="0">
                          <a:effectLst/>
                          <a:latin typeface="+mn-ea"/>
                          <a:ea typeface="+mn-ea"/>
                          <a:cs typeface="Times New Roman"/>
                        </a:rPr>
                        <a:t>成立于</a:t>
                      </a:r>
                      <a:r>
                        <a:rPr lang="en-US" altLang="zh-CN" sz="1200" kern="100" dirty="0" smtClean="0">
                          <a:effectLst/>
                          <a:latin typeface="+mn-ea"/>
                          <a:ea typeface="+mn-ea"/>
                          <a:cs typeface="Times New Roman"/>
                        </a:rPr>
                        <a:t>2006</a:t>
                      </a:r>
                      <a:r>
                        <a:rPr lang="zh-CN" altLang="en-US" sz="1200" kern="100" dirty="0" smtClean="0">
                          <a:effectLst/>
                          <a:latin typeface="+mn-ea"/>
                          <a:ea typeface="+mn-ea"/>
                          <a:cs typeface="Times New Roman"/>
                        </a:rPr>
                        <a:t>年</a:t>
                      </a:r>
                      <a:r>
                        <a:rPr lang="en-US" altLang="zh-CN" sz="1200" kern="100" dirty="0" smtClean="0">
                          <a:effectLst/>
                          <a:latin typeface="+mn-ea"/>
                          <a:ea typeface="+mn-ea"/>
                          <a:cs typeface="Times New Roman"/>
                        </a:rPr>
                        <a:t>7</a:t>
                      </a:r>
                      <a:r>
                        <a:rPr lang="zh-CN" altLang="en-US" sz="1200" kern="100" dirty="0" smtClean="0">
                          <a:effectLst/>
                          <a:latin typeface="+mn-ea"/>
                          <a:ea typeface="+mn-ea"/>
                          <a:cs typeface="Times New Roman"/>
                        </a:rPr>
                        <a:t>月，作为广汽集团的技术管理部门和研发体系枢纽，负责广汽自主品牌广汽传祺和广汽新能源的</a:t>
                      </a:r>
                      <a:r>
                        <a:rPr lang="zh-CN" altLang="en-US" sz="1200" b="1" kern="100" dirty="0" smtClean="0">
                          <a:effectLst/>
                          <a:latin typeface="+mn-ea"/>
                          <a:ea typeface="+mn-ea"/>
                          <a:cs typeface="Times New Roman"/>
                        </a:rPr>
                        <a:t>新产品、新技术的规划和重大研发工作具体实施</a:t>
                      </a:r>
                      <a:r>
                        <a:rPr lang="zh-CN" altLang="en-US" sz="1200" kern="100" dirty="0" smtClean="0">
                          <a:effectLst/>
                          <a:latin typeface="+mn-ea"/>
                          <a:ea typeface="+mn-ea"/>
                          <a:cs typeface="Times New Roman"/>
                        </a:rPr>
                        <a:t>。截至</a:t>
                      </a:r>
                      <a:r>
                        <a:rPr lang="en-US" altLang="zh-CN" sz="1200" kern="100" dirty="0" smtClean="0">
                          <a:effectLst/>
                          <a:latin typeface="+mn-ea"/>
                          <a:ea typeface="+mn-ea"/>
                          <a:cs typeface="Times New Roman"/>
                        </a:rPr>
                        <a:t>2019</a:t>
                      </a:r>
                      <a:r>
                        <a:rPr lang="zh-CN" altLang="en-US" sz="1200" kern="100" dirty="0" smtClean="0">
                          <a:effectLst/>
                          <a:latin typeface="+mn-ea"/>
                          <a:ea typeface="+mn-ea"/>
                          <a:cs typeface="Times New Roman"/>
                        </a:rPr>
                        <a:t>年，广汽研究院构建了以广汽研究院为核心，广汽硅谷研发中心、广汽底特律研发中心、广汽洛杉矶前瞻设计中心、广汽上海前瞻设计工作室为支撑的广汽全球研发网。</a:t>
                      </a:r>
                    </a:p>
                    <a:p>
                      <a:pPr algn="l">
                        <a:spcAft>
                          <a:spcPts val="0"/>
                        </a:spcAft>
                      </a:pPr>
                      <a:r>
                        <a:rPr lang="en-US" altLang="zh-CN" sz="1200" kern="100" dirty="0" smtClean="0">
                          <a:effectLst/>
                          <a:latin typeface="+mn-ea"/>
                          <a:ea typeface="+mn-ea"/>
                          <a:cs typeface="Times New Roman"/>
                        </a:rPr>
                        <a:t>2019</a:t>
                      </a:r>
                      <a:r>
                        <a:rPr lang="zh-CN" altLang="en-US" sz="1200" kern="100" dirty="0" smtClean="0">
                          <a:effectLst/>
                          <a:latin typeface="+mn-ea"/>
                          <a:ea typeface="+mn-ea"/>
                          <a:cs typeface="Times New Roman"/>
                        </a:rPr>
                        <a:t>年</a:t>
                      </a:r>
                      <a:r>
                        <a:rPr lang="en-US" altLang="zh-CN" sz="1200" kern="100" dirty="0" smtClean="0">
                          <a:effectLst/>
                          <a:latin typeface="+mn-ea"/>
                          <a:ea typeface="+mn-ea"/>
                          <a:cs typeface="Times New Roman"/>
                        </a:rPr>
                        <a:t>12</a:t>
                      </a:r>
                      <a:r>
                        <a:rPr lang="zh-CN" altLang="en-US" sz="1200" kern="100" dirty="0" smtClean="0">
                          <a:effectLst/>
                          <a:latin typeface="+mn-ea"/>
                          <a:ea typeface="+mn-ea"/>
                          <a:cs typeface="Times New Roman"/>
                        </a:rPr>
                        <a:t>月，国家发展改革委办公厅发布国家企业技术中心</a:t>
                      </a:r>
                      <a:r>
                        <a:rPr lang="en-US" altLang="zh-CN" sz="1200" kern="100" dirty="0" smtClean="0">
                          <a:effectLst/>
                          <a:latin typeface="+mn-ea"/>
                          <a:ea typeface="+mn-ea"/>
                          <a:cs typeface="Times New Roman"/>
                        </a:rPr>
                        <a:t>2019</a:t>
                      </a:r>
                      <a:r>
                        <a:rPr lang="zh-CN" altLang="en-US" sz="1200" kern="100" dirty="0" smtClean="0">
                          <a:effectLst/>
                          <a:latin typeface="+mn-ea"/>
                          <a:ea typeface="+mn-ea"/>
                          <a:cs typeface="Times New Roman"/>
                        </a:rPr>
                        <a:t>年评价结果，以广汽研究院为核心的广汽集团国家认定企业技术中心被评为</a:t>
                      </a:r>
                      <a:r>
                        <a:rPr lang="en-US" altLang="zh-CN" sz="1200" kern="100" dirty="0" smtClean="0">
                          <a:effectLst/>
                          <a:latin typeface="+mn-ea"/>
                          <a:ea typeface="+mn-ea"/>
                          <a:cs typeface="Times New Roman"/>
                        </a:rPr>
                        <a:t>"</a:t>
                      </a:r>
                      <a:r>
                        <a:rPr lang="zh-CN" altLang="en-US" sz="1200" kern="100" dirty="0" smtClean="0">
                          <a:effectLst/>
                          <a:latin typeface="+mn-ea"/>
                          <a:ea typeface="+mn-ea"/>
                          <a:cs typeface="Times New Roman"/>
                        </a:rPr>
                        <a:t>优秀</a:t>
                      </a:r>
                      <a:r>
                        <a:rPr lang="en-US" altLang="zh-CN" sz="1200" kern="100" dirty="0" smtClean="0">
                          <a:effectLst/>
                          <a:latin typeface="+mn-ea"/>
                          <a:ea typeface="+mn-ea"/>
                          <a:cs typeface="Times New Roman"/>
                        </a:rPr>
                        <a:t>"</a:t>
                      </a:r>
                      <a:r>
                        <a:rPr lang="zh-CN" altLang="en-US" sz="1200" kern="100" dirty="0" smtClean="0">
                          <a:effectLst/>
                          <a:latin typeface="+mn-ea"/>
                          <a:ea typeface="+mn-ea"/>
                          <a:cs typeface="Times New Roman"/>
                        </a:rPr>
                        <a:t>，名列全国第六、汽车行业第一 。</a:t>
                      </a:r>
                      <a:endParaRPr lang="zh-CN" sz="1200" kern="100" dirty="0">
                        <a:effectLst/>
                        <a:latin typeface="+mn-ea"/>
                        <a:ea typeface="+mn-ea"/>
                        <a:cs typeface="Times New Roman"/>
                      </a:endParaRPr>
                    </a:p>
                  </a:txBody>
                  <a:tcPr marL="71755" marR="9525" marT="71755" marB="0" anchor="ctr"/>
                </a:tc>
              </a:tr>
              <a:tr h="572558">
                <a:tc>
                  <a:txBody>
                    <a:bodyPr/>
                    <a:lstStyle/>
                    <a:p>
                      <a:pPr algn="ctr"/>
                      <a:r>
                        <a:rPr lang="en-US" altLang="zh-CN" sz="1400" dirty="0" smtClean="0"/>
                        <a:t>7</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深圳市中承科技有限公司</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a:solidFill>
                            <a:srgbClr val="000000"/>
                          </a:solidFill>
                          <a:effectLst/>
                          <a:latin typeface="+mn-ea"/>
                          <a:ea typeface="+mn-ea"/>
                          <a:cs typeface="宋体"/>
                        </a:rPr>
                        <a:t>会员申请表填写中</a:t>
                      </a:r>
                      <a:r>
                        <a:rPr lang="en-US" sz="1200" kern="100" dirty="0">
                          <a:solidFill>
                            <a:srgbClr val="000000"/>
                          </a:solidFill>
                          <a:effectLst/>
                          <a:latin typeface="+mn-ea"/>
                          <a:ea typeface="+mn-ea"/>
                          <a:cs typeface="宋体"/>
                        </a:rPr>
                        <a:t> </a:t>
                      </a:r>
                      <a:endParaRPr lang="en-US" sz="1200" kern="100" dirty="0" smtClean="0">
                        <a:solidFill>
                          <a:srgbClr val="000000"/>
                        </a:solidFill>
                        <a:effectLst/>
                        <a:latin typeface="+mn-ea"/>
                        <a:ea typeface="+mn-ea"/>
                        <a:cs typeface="宋体"/>
                      </a:endParaRPr>
                    </a:p>
                    <a:p>
                      <a:pPr algn="l">
                        <a:spcAft>
                          <a:spcPts val="0"/>
                        </a:spcAft>
                      </a:pPr>
                      <a:r>
                        <a:rPr lang="zh-CN" altLang="en-US" sz="1200" kern="100" dirty="0" smtClean="0">
                          <a:effectLst/>
                          <a:latin typeface="+mn-ea"/>
                          <a:ea typeface="+mn-ea"/>
                          <a:cs typeface="Times New Roman"/>
                        </a:rPr>
                        <a:t>深圳市中承科技有限公司是由留美硅谷工程师、国家千人计划专家、无线通信及电子测量行业世界顶级专家创立的一家</a:t>
                      </a:r>
                      <a:r>
                        <a:rPr lang="zh-CN" altLang="en-US" sz="1200" b="1" kern="100" dirty="0" smtClean="0">
                          <a:effectLst/>
                          <a:latin typeface="+mn-ea"/>
                          <a:ea typeface="+mn-ea"/>
                          <a:cs typeface="Times New Roman"/>
                        </a:rPr>
                        <a:t>集科研、生产、销售于一体的智能无线检测仪器制造企业</a:t>
                      </a:r>
                      <a:r>
                        <a:rPr lang="zh-CN" altLang="en-US" sz="1200" kern="100" dirty="0" smtClean="0">
                          <a:effectLst/>
                          <a:latin typeface="+mn-ea"/>
                          <a:ea typeface="+mn-ea"/>
                          <a:cs typeface="Times New Roman"/>
                        </a:rPr>
                        <a:t>。</a:t>
                      </a:r>
                    </a:p>
                    <a:p>
                      <a:pPr algn="l">
                        <a:spcAft>
                          <a:spcPts val="0"/>
                        </a:spcAft>
                      </a:pPr>
                      <a:r>
                        <a:rPr lang="zh-CN" altLang="en-US" sz="1200" kern="100" dirty="0" smtClean="0">
                          <a:effectLst/>
                          <a:latin typeface="+mn-ea"/>
                          <a:ea typeface="+mn-ea"/>
                          <a:cs typeface="Times New Roman"/>
                        </a:rPr>
                        <a:t>公司致力于无线测量技术的研发和解决方案的创新，研发新一代自动化、智能化、网络化、平台化的无线通信综合测试仪、相关软件和系统，现已拥有自主品牌和一系列测试仪器的核心专利技术。公司为客户提供世界领先的无线测试仪器、无线测试解决方案、路由器诊断服务及</a:t>
                      </a:r>
                      <a:r>
                        <a:rPr lang="en-US" altLang="zh-CN" sz="1200" kern="100" dirty="0" smtClean="0">
                          <a:effectLst/>
                          <a:latin typeface="+mn-ea"/>
                          <a:ea typeface="+mn-ea"/>
                          <a:cs typeface="Times New Roman"/>
                        </a:rPr>
                        <a:t>Wi-Fi</a:t>
                      </a:r>
                      <a:r>
                        <a:rPr lang="zh-CN" altLang="en-US" sz="1200" kern="100" dirty="0" smtClean="0">
                          <a:effectLst/>
                          <a:latin typeface="+mn-ea"/>
                          <a:ea typeface="+mn-ea"/>
                          <a:cs typeface="Times New Roman"/>
                        </a:rPr>
                        <a:t>网络测试与优化服务，帮助客户提高产品质量、降低生产成本、提升综合竞争力。</a:t>
                      </a:r>
                      <a:endParaRPr lang="zh-CN" sz="1200" kern="100" dirty="0">
                        <a:effectLst/>
                        <a:latin typeface="+mn-ea"/>
                        <a:ea typeface="+mn-ea"/>
                        <a:cs typeface="Times New Roman"/>
                      </a:endParaRPr>
                    </a:p>
                  </a:txBody>
                  <a:tcPr marL="71755" marR="9525" marT="71755" marB="0" anchor="ctr"/>
                </a:tc>
              </a:tr>
              <a:tr h="572558">
                <a:tc>
                  <a:txBody>
                    <a:bodyPr/>
                    <a:lstStyle/>
                    <a:p>
                      <a:pPr algn="ctr"/>
                      <a:r>
                        <a:rPr lang="en-US" altLang="zh-CN" sz="1400" dirty="0" smtClean="0"/>
                        <a:t>8</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四川长虹新网科技有限责任公司</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a:solidFill>
                            <a:srgbClr val="000000"/>
                          </a:solidFill>
                          <a:effectLst/>
                          <a:latin typeface="+mn-ea"/>
                          <a:ea typeface="+mn-ea"/>
                          <a:cs typeface="宋体"/>
                        </a:rPr>
                        <a:t>会员申请表填写</a:t>
                      </a:r>
                      <a:r>
                        <a:rPr lang="zh-CN" sz="1200" b="1" kern="100" dirty="0" smtClean="0">
                          <a:solidFill>
                            <a:srgbClr val="000000"/>
                          </a:solidFill>
                          <a:effectLst/>
                          <a:latin typeface="+mn-ea"/>
                          <a:ea typeface="+mn-ea"/>
                          <a:cs typeface="宋体"/>
                        </a:rPr>
                        <a:t>中</a:t>
                      </a:r>
                      <a:endParaRPr lang="en-US" altLang="zh-CN" sz="1200" b="1" kern="100" dirty="0" smtClean="0">
                        <a:solidFill>
                          <a:srgbClr val="000000"/>
                        </a:solidFill>
                        <a:effectLst/>
                        <a:latin typeface="+mn-ea"/>
                        <a:ea typeface="+mn-ea"/>
                        <a:cs typeface="宋体"/>
                      </a:endParaRPr>
                    </a:p>
                    <a:p>
                      <a:pPr algn="l">
                        <a:spcAft>
                          <a:spcPts val="0"/>
                        </a:spcAft>
                      </a:pPr>
                      <a:r>
                        <a:rPr lang="zh-CN" altLang="en-US" sz="1200" kern="100" dirty="0" smtClean="0">
                          <a:solidFill>
                            <a:srgbClr val="000000"/>
                          </a:solidFill>
                          <a:effectLst/>
                          <a:latin typeface="+mn-ea"/>
                          <a:ea typeface="+mn-ea"/>
                          <a:cs typeface="宋体"/>
                        </a:rPr>
                        <a:t>四川长虹新网科技有限责任公司深耕全球运营商市场二十多年，具备行业领先的软硬件研发、制造、全球化市场营销能力、持续服务国内外</a:t>
                      </a:r>
                      <a:r>
                        <a:rPr lang="en-US" altLang="zh-CN" sz="1200" kern="100" dirty="0" smtClean="0">
                          <a:solidFill>
                            <a:srgbClr val="000000"/>
                          </a:solidFill>
                          <a:effectLst/>
                          <a:latin typeface="+mn-ea"/>
                          <a:ea typeface="+mn-ea"/>
                          <a:cs typeface="宋体"/>
                        </a:rPr>
                        <a:t>200</a:t>
                      </a:r>
                      <a:r>
                        <a:rPr lang="zh-CN" altLang="en-US" sz="1200" kern="100" dirty="0" smtClean="0">
                          <a:solidFill>
                            <a:srgbClr val="000000"/>
                          </a:solidFill>
                          <a:effectLst/>
                          <a:latin typeface="+mn-ea"/>
                          <a:ea typeface="+mn-ea"/>
                          <a:cs typeface="宋体"/>
                        </a:rPr>
                        <a:t>多家主流电信及广电运营商、垂直行业服务商、与合作伙伴共同成长。</a:t>
                      </a:r>
                    </a:p>
                    <a:p>
                      <a:pPr algn="l">
                        <a:spcAft>
                          <a:spcPts val="0"/>
                        </a:spcAft>
                      </a:pPr>
                      <a:r>
                        <a:rPr lang="zh-CN" altLang="en-US" sz="1200" kern="100" dirty="0" smtClean="0">
                          <a:solidFill>
                            <a:srgbClr val="000000"/>
                          </a:solidFill>
                          <a:effectLst/>
                          <a:latin typeface="+mn-ea"/>
                          <a:ea typeface="+mn-ea"/>
                          <a:cs typeface="宋体"/>
                        </a:rPr>
                        <a:t>围绕</a:t>
                      </a:r>
                      <a:r>
                        <a:rPr lang="en-US" altLang="zh-CN" sz="1200" kern="100" dirty="0" smtClean="0">
                          <a:solidFill>
                            <a:srgbClr val="000000"/>
                          </a:solidFill>
                          <a:effectLst/>
                          <a:latin typeface="+mn-ea"/>
                          <a:ea typeface="+mn-ea"/>
                          <a:cs typeface="宋体"/>
                        </a:rPr>
                        <a:t>5G</a:t>
                      </a:r>
                      <a:r>
                        <a:rPr lang="zh-CN" altLang="en-US" sz="1200" kern="100" dirty="0" smtClean="0">
                          <a:solidFill>
                            <a:srgbClr val="000000"/>
                          </a:solidFill>
                          <a:effectLst/>
                          <a:latin typeface="+mn-ea"/>
                          <a:ea typeface="+mn-ea"/>
                          <a:cs typeface="宋体"/>
                        </a:rPr>
                        <a:t>、物联网、超高清视频、人工智能等战略新兴产业，公司聚力为全球合作伙伴提供</a:t>
                      </a:r>
                      <a:r>
                        <a:rPr lang="zh-CN" altLang="en-US" sz="1200" b="1" kern="100" dirty="0" smtClean="0">
                          <a:solidFill>
                            <a:srgbClr val="000000"/>
                          </a:solidFill>
                          <a:effectLst/>
                          <a:latin typeface="+mn-ea"/>
                          <a:ea typeface="+mn-ea"/>
                          <a:cs typeface="宋体"/>
                        </a:rPr>
                        <a:t>“全带宽网络接入与覆盖”、“物联网行业解决方案”、“智慧媒体终端”及“泛智能产品”</a:t>
                      </a:r>
                      <a:r>
                        <a:rPr lang="zh-CN" altLang="en-US" sz="1200" kern="100" dirty="0" smtClean="0">
                          <a:solidFill>
                            <a:srgbClr val="000000"/>
                          </a:solidFill>
                          <a:effectLst/>
                          <a:latin typeface="+mn-ea"/>
                          <a:ea typeface="+mn-ea"/>
                          <a:cs typeface="宋体"/>
                        </a:rPr>
                        <a:t>。</a:t>
                      </a:r>
                    </a:p>
                  </a:txBody>
                  <a:tcPr marL="71755" marR="9525" marT="71755" marB="0" anchor="ctr"/>
                </a:tc>
              </a:tr>
              <a:tr h="517736">
                <a:tc>
                  <a:txBody>
                    <a:bodyPr/>
                    <a:lstStyle/>
                    <a:p>
                      <a:pPr algn="ctr"/>
                      <a:r>
                        <a:rPr lang="en-US" altLang="zh-CN" sz="1400" dirty="0" smtClean="0"/>
                        <a:t>9</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莱特波特（上海）电子技术有限公司</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a:solidFill>
                            <a:srgbClr val="000000"/>
                          </a:solidFill>
                          <a:effectLst/>
                          <a:latin typeface="+mn-ea"/>
                          <a:ea typeface="+mn-ea"/>
                          <a:cs typeface="宋体"/>
                        </a:rPr>
                        <a:t>会员协议签订中</a:t>
                      </a:r>
                      <a:r>
                        <a:rPr lang="en-US" sz="1200" b="1" kern="100" dirty="0">
                          <a:solidFill>
                            <a:srgbClr val="000000"/>
                          </a:solidFill>
                          <a:effectLst/>
                          <a:latin typeface="+mn-ea"/>
                          <a:ea typeface="+mn-ea"/>
                          <a:cs typeface="宋体"/>
                        </a:rPr>
                        <a:t>  </a:t>
                      </a:r>
                      <a:endParaRPr lang="en-US" sz="1200" b="1" kern="100" dirty="0" smtClean="0">
                        <a:solidFill>
                          <a:srgbClr val="000000"/>
                        </a:solidFill>
                        <a:effectLst/>
                        <a:latin typeface="+mn-ea"/>
                        <a:ea typeface="+mn-ea"/>
                        <a:cs typeface="宋体"/>
                      </a:endParaRPr>
                    </a:p>
                    <a:p>
                      <a:pPr algn="l">
                        <a:spcAft>
                          <a:spcPts val="0"/>
                        </a:spcAft>
                      </a:pPr>
                      <a:r>
                        <a:rPr lang="en-US" altLang="zh-CN" sz="1200" kern="100" dirty="0" smtClean="0">
                          <a:effectLst/>
                          <a:latin typeface="+mn-ea"/>
                          <a:ea typeface="+mn-ea"/>
                          <a:cs typeface="Times New Roman"/>
                        </a:rPr>
                        <a:t>2008</a:t>
                      </a:r>
                      <a:r>
                        <a:rPr lang="zh-CN" altLang="en-US" sz="1200" kern="100" dirty="0" smtClean="0">
                          <a:effectLst/>
                          <a:latin typeface="+mn-ea"/>
                          <a:ea typeface="+mn-ea"/>
                          <a:cs typeface="Times New Roman"/>
                        </a:rPr>
                        <a:t>年</a:t>
                      </a:r>
                      <a:r>
                        <a:rPr lang="en-US" altLang="zh-CN" sz="1200" kern="100" dirty="0" smtClean="0">
                          <a:effectLst/>
                          <a:latin typeface="+mn-ea"/>
                          <a:ea typeface="+mn-ea"/>
                          <a:cs typeface="Times New Roman"/>
                        </a:rPr>
                        <a:t>08</a:t>
                      </a:r>
                      <a:r>
                        <a:rPr lang="zh-CN" altLang="en-US" sz="1200" kern="100" dirty="0" smtClean="0">
                          <a:effectLst/>
                          <a:latin typeface="+mn-ea"/>
                          <a:ea typeface="+mn-ea"/>
                          <a:cs typeface="Times New Roman"/>
                        </a:rPr>
                        <a:t>月</a:t>
                      </a:r>
                      <a:r>
                        <a:rPr lang="en-US" altLang="zh-CN" sz="1200" kern="100" dirty="0" smtClean="0">
                          <a:effectLst/>
                          <a:latin typeface="+mn-ea"/>
                          <a:ea typeface="+mn-ea"/>
                          <a:cs typeface="Times New Roman"/>
                        </a:rPr>
                        <a:t>01</a:t>
                      </a:r>
                      <a:r>
                        <a:rPr lang="zh-CN" altLang="en-US" sz="1200" kern="100" dirty="0" smtClean="0">
                          <a:effectLst/>
                          <a:latin typeface="+mn-ea"/>
                          <a:ea typeface="+mn-ea"/>
                          <a:cs typeface="Times New Roman"/>
                        </a:rPr>
                        <a:t>日成立，经营范围包括无线移动终端测试仪器和设备及其零配件和软件的批发</a:t>
                      </a:r>
                      <a:endParaRPr lang="zh-CN" sz="1200" kern="100" dirty="0">
                        <a:effectLst/>
                        <a:latin typeface="+mn-ea"/>
                        <a:ea typeface="+mn-ea"/>
                        <a:cs typeface="Times New Roman"/>
                      </a:endParaRPr>
                    </a:p>
                  </a:txBody>
                  <a:tcPr marL="71755" marR="9525" marT="71755" marB="0" anchor="ctr"/>
                </a:tc>
              </a:tr>
              <a:tr h="572558">
                <a:tc>
                  <a:txBody>
                    <a:bodyPr/>
                    <a:lstStyle/>
                    <a:p>
                      <a:pPr algn="ctr"/>
                      <a:r>
                        <a:rPr lang="en-US" altLang="zh-CN" sz="1400" dirty="0" smtClean="0"/>
                        <a:t>10</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深圳东昇射频技术有限公司</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smtClean="0">
                          <a:solidFill>
                            <a:srgbClr val="000000"/>
                          </a:solidFill>
                          <a:effectLst/>
                          <a:latin typeface="+mn-ea"/>
                          <a:ea typeface="+mn-ea"/>
                          <a:cs typeface="宋体"/>
                        </a:rPr>
                        <a:t>会员申请表填写中</a:t>
                      </a:r>
                      <a:endParaRPr lang="en-US" altLang="zh-CN" sz="1200" b="1" kern="100" dirty="0" smtClean="0">
                        <a:solidFill>
                          <a:srgbClr val="000000"/>
                        </a:solidFill>
                        <a:effectLst/>
                        <a:latin typeface="+mn-ea"/>
                        <a:ea typeface="+mn-ea"/>
                        <a:cs typeface="宋体"/>
                      </a:endParaRPr>
                    </a:p>
                    <a:p>
                      <a:r>
                        <a:rPr lang="zh-CN" altLang="en-US" sz="1200" b="0" i="0" kern="1200" dirty="0" smtClean="0">
                          <a:solidFill>
                            <a:schemeClr val="dk1"/>
                          </a:solidFill>
                          <a:effectLst/>
                          <a:latin typeface="+mn-lt"/>
                          <a:ea typeface="+mn-ea"/>
                          <a:cs typeface="+mn-cs"/>
                        </a:rPr>
                        <a:t>公司研发依托国内一流通信企业实验室经验为技术背景，在射频和电磁兼容测试领域拥有一大批经验丰富的专业技术人才，由多名行业专家及高级工程师等共同构筑了实力雄厚的团队。公司始终聚焦客户需求和行业挑战，并立足于国际国内标准法规技术前沿，自主研发，勇于创新，坚持以系统化解决方案开发为核心，且着眼于未来智能化</a:t>
                      </a:r>
                      <a:r>
                        <a:rPr lang="en-US" altLang="zh-CN" sz="1200" b="0" i="0" kern="1200" dirty="0" smtClean="0">
                          <a:solidFill>
                            <a:schemeClr val="dk1"/>
                          </a:solidFill>
                          <a:effectLst/>
                          <a:latin typeface="+mn-lt"/>
                          <a:ea typeface="+mn-ea"/>
                          <a:cs typeface="+mn-cs"/>
                        </a:rPr>
                        <a:t>LAB</a:t>
                      </a:r>
                      <a:r>
                        <a:rPr lang="zh-CN" altLang="en-US" sz="1200" b="0" i="0" kern="1200" dirty="0" smtClean="0">
                          <a:solidFill>
                            <a:schemeClr val="dk1"/>
                          </a:solidFill>
                          <a:effectLst/>
                          <a:latin typeface="+mn-lt"/>
                          <a:ea typeface="+mn-ea"/>
                          <a:cs typeface="+mn-cs"/>
                        </a:rPr>
                        <a:t>发展方向，致力于打造检测领域“工业</a:t>
                      </a:r>
                      <a:r>
                        <a:rPr lang="en-US" altLang="zh-CN" sz="1200" b="0" i="0" kern="1200" dirty="0" smtClean="0">
                          <a:solidFill>
                            <a:schemeClr val="dk1"/>
                          </a:solidFill>
                          <a:effectLst/>
                          <a:latin typeface="+mn-lt"/>
                          <a:ea typeface="+mn-ea"/>
                          <a:cs typeface="+mn-cs"/>
                        </a:rPr>
                        <a:t>4.0”</a:t>
                      </a:r>
                      <a:r>
                        <a:rPr lang="zh-CN" altLang="en-US" sz="1200" b="0" i="0" kern="1200" dirty="0" smtClean="0">
                          <a:solidFill>
                            <a:schemeClr val="dk1"/>
                          </a:solidFill>
                          <a:effectLst/>
                          <a:latin typeface="+mn-lt"/>
                          <a:ea typeface="+mn-ea"/>
                          <a:cs typeface="+mn-cs"/>
                        </a:rPr>
                        <a:t>。持续与合作伙伴深度合作，共赢发展，在电磁兼容检测领域进一步构筑端到端的系统化方案优势，持续提升用户满意度，为客户创造最大价值，致力成为</a:t>
                      </a:r>
                      <a:r>
                        <a:rPr lang="zh-CN" altLang="en-US" sz="1200" b="1" i="0" kern="1200" dirty="0" smtClean="0">
                          <a:solidFill>
                            <a:schemeClr val="dk1"/>
                          </a:solidFill>
                          <a:effectLst/>
                          <a:latin typeface="+mn-lt"/>
                          <a:ea typeface="+mn-ea"/>
                          <a:cs typeface="+mn-cs"/>
                        </a:rPr>
                        <a:t>行业一流品牌的检测系统解决方案供应商</a:t>
                      </a:r>
                      <a:r>
                        <a:rPr lang="zh-CN" altLang="en-US" sz="1200" b="0" i="0" kern="1200" dirty="0" smtClean="0">
                          <a:solidFill>
                            <a:schemeClr val="dk1"/>
                          </a:solidFill>
                          <a:effectLst/>
                          <a:latin typeface="+mn-lt"/>
                          <a:ea typeface="+mn-ea"/>
                          <a:cs typeface="+mn-cs"/>
                        </a:rPr>
                        <a:t>！公司目前专注做</a:t>
                      </a:r>
                      <a:r>
                        <a:rPr lang="zh-CN" altLang="en-US" sz="1200" b="1" i="0" kern="1200" dirty="0" smtClean="0">
                          <a:solidFill>
                            <a:schemeClr val="dk1"/>
                          </a:solidFill>
                          <a:effectLst/>
                          <a:latin typeface="+mn-lt"/>
                          <a:ea typeface="+mn-ea"/>
                          <a:cs typeface="+mn-cs"/>
                        </a:rPr>
                        <a:t>电磁兼容和微波射频自动化检测系统研究</a:t>
                      </a:r>
                      <a:r>
                        <a:rPr lang="zh-CN" altLang="en-US" sz="1200" b="0" i="0" kern="1200" dirty="0" smtClean="0">
                          <a:solidFill>
                            <a:schemeClr val="dk1"/>
                          </a:solidFill>
                          <a:effectLst/>
                          <a:latin typeface="+mn-lt"/>
                          <a:ea typeface="+mn-ea"/>
                          <a:cs typeface="+mn-cs"/>
                        </a:rPr>
                        <a:t>的科技公司。</a:t>
                      </a:r>
                      <a:endParaRPr lang="en-US" altLang="zh-CN" sz="1200" kern="100" dirty="0" smtClean="0">
                        <a:solidFill>
                          <a:srgbClr val="000000"/>
                        </a:solidFill>
                        <a:effectLst/>
                        <a:latin typeface="+mn-ea"/>
                        <a:ea typeface="+mn-ea"/>
                        <a:cs typeface="宋体"/>
                      </a:endParaRPr>
                    </a:p>
                  </a:txBody>
                  <a:tcPr marL="71755" marR="9525" marT="71755" marB="0" anchor="ctr"/>
                </a:tc>
              </a:tr>
              <a:tr h="572558">
                <a:tc>
                  <a:txBody>
                    <a:bodyPr/>
                    <a:lstStyle/>
                    <a:p>
                      <a:pPr algn="ctr"/>
                      <a:r>
                        <a:rPr lang="en-US" altLang="zh-CN" sz="1400" dirty="0" smtClean="0"/>
                        <a:t>11</a:t>
                      </a:r>
                      <a:endParaRPr lang="zh-CN" altLang="en-US" sz="1400" dirty="0"/>
                    </a:p>
                  </a:txBody>
                  <a:tcPr anchor="ctr"/>
                </a:tc>
                <a:tc>
                  <a:txBody>
                    <a:bodyPr/>
                    <a:lstStyle/>
                    <a:p>
                      <a:pPr algn="ctr">
                        <a:spcAft>
                          <a:spcPts val="0"/>
                        </a:spcAft>
                      </a:pPr>
                      <a:r>
                        <a:rPr lang="zh-CN" sz="1200" kern="100" dirty="0">
                          <a:solidFill>
                            <a:srgbClr val="000000"/>
                          </a:solidFill>
                          <a:effectLst/>
                          <a:latin typeface="+mn-ea"/>
                          <a:ea typeface="+mn-ea"/>
                          <a:cs typeface="宋体"/>
                        </a:rPr>
                        <a:t>紫光展锐（上海）科技有限公司</a:t>
                      </a:r>
                      <a:endParaRPr lang="zh-CN" sz="1200" kern="100" dirty="0">
                        <a:effectLst/>
                        <a:latin typeface="+mn-ea"/>
                        <a:ea typeface="+mn-ea"/>
                        <a:cs typeface="Times New Roman"/>
                      </a:endParaRPr>
                    </a:p>
                  </a:txBody>
                  <a:tcPr marL="71755" marR="9525" marT="71755" marB="0" anchor="ctr"/>
                </a:tc>
                <a:tc>
                  <a:txBody>
                    <a:bodyPr/>
                    <a:lstStyle/>
                    <a:p>
                      <a:pPr algn="l">
                        <a:spcAft>
                          <a:spcPts val="0"/>
                        </a:spcAft>
                      </a:pPr>
                      <a:r>
                        <a:rPr lang="zh-CN" sz="1200" b="1" kern="100" dirty="0">
                          <a:solidFill>
                            <a:srgbClr val="000000"/>
                          </a:solidFill>
                          <a:effectLst/>
                          <a:latin typeface="+mn-ea"/>
                          <a:ea typeface="+mn-ea"/>
                          <a:cs typeface="宋体"/>
                        </a:rPr>
                        <a:t>准备入会沟通</a:t>
                      </a:r>
                      <a:r>
                        <a:rPr lang="zh-CN" sz="1200" b="1" kern="100" dirty="0" smtClean="0">
                          <a:solidFill>
                            <a:srgbClr val="000000"/>
                          </a:solidFill>
                          <a:effectLst/>
                          <a:latin typeface="+mn-ea"/>
                          <a:ea typeface="+mn-ea"/>
                          <a:cs typeface="宋体"/>
                        </a:rPr>
                        <a:t>中</a:t>
                      </a:r>
                      <a:endParaRPr lang="en-US" altLang="zh-CN" sz="1200" b="1" kern="100" dirty="0" smtClean="0">
                        <a:solidFill>
                          <a:srgbClr val="000000"/>
                        </a:solidFill>
                        <a:effectLst/>
                        <a:latin typeface="+mn-ea"/>
                        <a:ea typeface="+mn-ea"/>
                        <a:cs typeface="宋体"/>
                      </a:endParaRPr>
                    </a:p>
                    <a:p>
                      <a:pPr algn="l">
                        <a:spcAft>
                          <a:spcPts val="0"/>
                        </a:spcAft>
                      </a:pPr>
                      <a:r>
                        <a:rPr lang="zh-CN" altLang="en-US" sz="1200" kern="100" dirty="0" smtClean="0">
                          <a:effectLst/>
                          <a:latin typeface="+mn-ea"/>
                          <a:ea typeface="+mn-ea"/>
                          <a:cs typeface="Times New Roman"/>
                        </a:rPr>
                        <a:t>紫光展锐是</a:t>
                      </a:r>
                      <a:r>
                        <a:rPr lang="zh-CN" altLang="en-US" sz="1200" b="1" kern="100" dirty="0" smtClean="0">
                          <a:effectLst/>
                          <a:latin typeface="+mn-ea"/>
                          <a:ea typeface="+mn-ea"/>
                          <a:cs typeface="Times New Roman"/>
                        </a:rPr>
                        <a:t>世界领先的平台型芯片设计企业</a:t>
                      </a:r>
                      <a:r>
                        <a:rPr lang="zh-CN" altLang="en-US" sz="1200" kern="100" dirty="0" smtClean="0">
                          <a:effectLst/>
                          <a:latin typeface="+mn-ea"/>
                          <a:ea typeface="+mn-ea"/>
                          <a:cs typeface="Times New Roman"/>
                        </a:rPr>
                        <a:t>，是全球少数全面掌握</a:t>
                      </a:r>
                      <a:r>
                        <a:rPr lang="en-US" altLang="zh-CN" sz="1200" kern="100" dirty="0" smtClean="0">
                          <a:effectLst/>
                          <a:latin typeface="+mn-ea"/>
                          <a:ea typeface="+mn-ea"/>
                          <a:cs typeface="Times New Roman"/>
                        </a:rPr>
                        <a:t>2G/3G/4G/5G</a:t>
                      </a:r>
                      <a:r>
                        <a:rPr lang="zh-CN" altLang="en-US" sz="1200" kern="100" dirty="0" smtClean="0">
                          <a:effectLst/>
                          <a:latin typeface="+mn-ea"/>
                          <a:ea typeface="+mn-ea"/>
                          <a:cs typeface="Times New Roman"/>
                        </a:rPr>
                        <a:t>、</a:t>
                      </a:r>
                      <a:r>
                        <a:rPr lang="en-US" altLang="zh-CN" sz="1200" kern="100" dirty="0" smtClean="0">
                          <a:effectLst/>
                          <a:latin typeface="+mn-ea"/>
                          <a:ea typeface="+mn-ea"/>
                          <a:cs typeface="Times New Roman"/>
                        </a:rPr>
                        <a:t>Wi-Fi</a:t>
                      </a:r>
                      <a:r>
                        <a:rPr lang="zh-CN" altLang="en-US" sz="1200" kern="100" dirty="0" smtClean="0">
                          <a:effectLst/>
                          <a:latin typeface="+mn-ea"/>
                          <a:ea typeface="+mn-ea"/>
                          <a:cs typeface="Times New Roman"/>
                        </a:rPr>
                        <a:t>、蓝牙、电视调频、卫星通信等全场景通信技术的企业之一。在核心的</a:t>
                      </a:r>
                      <a:r>
                        <a:rPr lang="en-US" altLang="zh-CN" sz="1200" kern="100" dirty="0" smtClean="0">
                          <a:effectLst/>
                          <a:latin typeface="+mn-ea"/>
                          <a:ea typeface="+mn-ea"/>
                          <a:cs typeface="Times New Roman"/>
                        </a:rPr>
                        <a:t>5G</a:t>
                      </a:r>
                      <a:r>
                        <a:rPr lang="zh-CN" altLang="en-US" sz="1200" kern="100" dirty="0" smtClean="0">
                          <a:effectLst/>
                          <a:latin typeface="+mn-ea"/>
                          <a:ea typeface="+mn-ea"/>
                          <a:cs typeface="Times New Roman"/>
                        </a:rPr>
                        <a:t>领域，</a:t>
                      </a:r>
                      <a:r>
                        <a:rPr lang="zh-CN" altLang="en-US" sz="1200" b="1" kern="100" dirty="0" smtClean="0">
                          <a:effectLst/>
                          <a:latin typeface="+mn-ea"/>
                          <a:ea typeface="+mn-ea"/>
                          <a:cs typeface="Times New Roman"/>
                        </a:rPr>
                        <a:t>紫光展锐是全球公开市场</a:t>
                      </a:r>
                      <a:r>
                        <a:rPr lang="en-US" altLang="zh-CN" sz="1200" b="1" kern="100" dirty="0" smtClean="0">
                          <a:effectLst/>
                          <a:latin typeface="+mn-ea"/>
                          <a:ea typeface="+mn-ea"/>
                          <a:cs typeface="Times New Roman"/>
                        </a:rPr>
                        <a:t>3</a:t>
                      </a:r>
                      <a:r>
                        <a:rPr lang="zh-CN" altLang="en-US" sz="1200" b="1" kern="100" dirty="0" smtClean="0">
                          <a:effectLst/>
                          <a:latin typeface="+mn-ea"/>
                          <a:ea typeface="+mn-ea"/>
                          <a:cs typeface="Times New Roman"/>
                        </a:rPr>
                        <a:t>家</a:t>
                      </a:r>
                      <a:r>
                        <a:rPr lang="en-US" altLang="zh-CN" sz="1200" b="1" kern="100" dirty="0" smtClean="0">
                          <a:effectLst/>
                          <a:latin typeface="+mn-ea"/>
                          <a:ea typeface="+mn-ea"/>
                          <a:cs typeface="Times New Roman"/>
                        </a:rPr>
                        <a:t>5G</a:t>
                      </a:r>
                      <a:r>
                        <a:rPr lang="zh-CN" altLang="en-US" sz="1200" b="1" kern="100" dirty="0" smtClean="0">
                          <a:effectLst/>
                          <a:latin typeface="+mn-ea"/>
                          <a:ea typeface="+mn-ea"/>
                          <a:cs typeface="Times New Roman"/>
                        </a:rPr>
                        <a:t>芯片企业之一</a:t>
                      </a:r>
                      <a:r>
                        <a:rPr lang="zh-CN" altLang="en-US" sz="1200" kern="100" dirty="0" smtClean="0">
                          <a:effectLst/>
                          <a:latin typeface="+mn-ea"/>
                          <a:ea typeface="+mn-ea"/>
                          <a:cs typeface="Times New Roman"/>
                        </a:rPr>
                        <a:t>。</a:t>
                      </a:r>
                      <a:endParaRPr lang="zh-CN" sz="1200" kern="100" dirty="0">
                        <a:effectLst/>
                        <a:latin typeface="+mn-ea"/>
                        <a:ea typeface="+mn-ea"/>
                        <a:cs typeface="Times New Roman"/>
                      </a:endParaRPr>
                    </a:p>
                  </a:txBody>
                  <a:tcPr marL="71755" marR="9525" marT="71755" marB="0" anchor="ctr"/>
                </a:tc>
              </a:tr>
            </a:tbl>
          </a:graphicData>
        </a:graphic>
      </p:graphicFrame>
    </p:spTree>
    <p:extLst>
      <p:ext uri="{BB962C8B-B14F-4D97-AF65-F5344CB8AC3E}">
        <p14:creationId xmlns:p14="http://schemas.microsoft.com/office/powerpoint/2010/main" val="42592738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dirty="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smtClean="0"/>
              <a:t>三、目标完成度情况</a:t>
            </a:r>
            <a:endParaRPr lang="zh-CN" alt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216" y="1157359"/>
            <a:ext cx="584835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052005" y="3655026"/>
            <a:ext cx="4532194" cy="2154436"/>
          </a:xfrm>
          <a:prstGeom prst="rect">
            <a:avLst/>
          </a:prstGeom>
          <a:noFill/>
        </p:spPr>
        <p:txBody>
          <a:bodyPr wrap="square" rtlCol="0">
            <a:spAutoFit/>
          </a:bodyPr>
          <a:lstStyle/>
          <a:p>
            <a:pPr>
              <a:lnSpc>
                <a:spcPct val="150000"/>
              </a:lnSpc>
              <a:spcBef>
                <a:spcPts val="600"/>
              </a:spcBef>
              <a:spcAft>
                <a:spcPts val="600"/>
              </a:spcAft>
            </a:pPr>
            <a:r>
              <a:rPr lang="en-US" altLang="zh-CN" sz="2000" b="1" dirty="0" smtClean="0"/>
              <a:t>Q1-2</a:t>
            </a:r>
            <a:r>
              <a:rPr lang="zh-CN" altLang="en-US" sz="2000" b="1" dirty="0" smtClean="0"/>
              <a:t>目标完成度：</a:t>
            </a:r>
            <a:endParaRPr lang="en-US" altLang="zh-CN" sz="2000" b="1" dirty="0" smtClean="0"/>
          </a:p>
          <a:p>
            <a:pPr marL="342900" indent="-342900">
              <a:lnSpc>
                <a:spcPct val="150000"/>
              </a:lnSpc>
              <a:buFont typeface="+mj-lt"/>
              <a:buAutoNum type="arabicPeriod"/>
            </a:pPr>
            <a:r>
              <a:rPr lang="zh-CN" altLang="en-US" sz="1600" b="1" dirty="0" smtClean="0"/>
              <a:t>理事单位会员：新增</a:t>
            </a:r>
            <a:r>
              <a:rPr lang="en-US" altLang="zh-CN" sz="1600" b="1" dirty="0" smtClean="0"/>
              <a:t>2</a:t>
            </a:r>
            <a:r>
              <a:rPr lang="zh-CN" altLang="en-US" sz="1600" b="1" dirty="0" smtClean="0"/>
              <a:t>家，完成度</a:t>
            </a:r>
            <a:r>
              <a:rPr lang="en-US" altLang="zh-CN" sz="1600" b="1" dirty="0" smtClean="0"/>
              <a:t>40%</a:t>
            </a:r>
          </a:p>
          <a:p>
            <a:pPr marL="342900" indent="-342900">
              <a:lnSpc>
                <a:spcPct val="150000"/>
              </a:lnSpc>
              <a:buFont typeface="+mj-lt"/>
              <a:buAutoNum type="arabicPeriod"/>
            </a:pPr>
            <a:r>
              <a:rPr lang="zh-CN" altLang="en-US" sz="1600" b="1" dirty="0" smtClean="0"/>
              <a:t>高级会员：新增</a:t>
            </a:r>
            <a:r>
              <a:rPr lang="en-US" altLang="zh-CN" sz="1600" b="1" dirty="0" smtClean="0"/>
              <a:t>4</a:t>
            </a:r>
            <a:r>
              <a:rPr lang="zh-CN" altLang="en-US" sz="1600" b="1" dirty="0" smtClean="0"/>
              <a:t>家，完成度</a:t>
            </a:r>
            <a:r>
              <a:rPr lang="en-US" altLang="zh-CN" sz="1600" b="1" dirty="0" smtClean="0"/>
              <a:t>20%</a:t>
            </a:r>
          </a:p>
          <a:p>
            <a:pPr marL="342900" indent="-342900">
              <a:lnSpc>
                <a:spcPct val="150000"/>
              </a:lnSpc>
              <a:buFont typeface="+mj-lt"/>
              <a:buAutoNum type="arabicPeriod"/>
            </a:pPr>
            <a:r>
              <a:rPr lang="zh-CN" altLang="en-US" sz="1600" b="1" dirty="0" smtClean="0"/>
              <a:t>普通会员：新增</a:t>
            </a:r>
            <a:r>
              <a:rPr lang="en-US" altLang="zh-CN" sz="1600" b="1" dirty="0"/>
              <a:t>8</a:t>
            </a:r>
            <a:r>
              <a:rPr lang="zh-CN" altLang="en-US" sz="1600" b="1" dirty="0" smtClean="0"/>
              <a:t>家，完成度</a:t>
            </a:r>
            <a:r>
              <a:rPr lang="en-US" altLang="zh-CN" sz="1600" b="1" dirty="0" smtClean="0"/>
              <a:t>16%</a:t>
            </a:r>
          </a:p>
          <a:p>
            <a:pPr marL="342900" indent="-342900">
              <a:lnSpc>
                <a:spcPct val="150000"/>
              </a:lnSpc>
              <a:buFont typeface="+mj-lt"/>
              <a:buAutoNum type="arabicPeriod"/>
            </a:pPr>
            <a:r>
              <a:rPr lang="zh-CN" altLang="en-US" sz="1600" b="1" dirty="0"/>
              <a:t>境外会员：</a:t>
            </a:r>
            <a:r>
              <a:rPr lang="en-US" altLang="zh-CN" sz="1600" b="1" dirty="0"/>
              <a:t>0%</a:t>
            </a:r>
            <a:endParaRPr lang="zh-CN" altLang="en-US" sz="1600" b="1" dirty="0"/>
          </a:p>
        </p:txBody>
      </p:sp>
      <p:sp>
        <p:nvSpPr>
          <p:cNvPr id="6" name="TextBox 5"/>
          <p:cNvSpPr txBox="1"/>
          <p:nvPr/>
        </p:nvSpPr>
        <p:spPr>
          <a:xfrm>
            <a:off x="1162072" y="2823460"/>
            <a:ext cx="3108960" cy="276999"/>
          </a:xfrm>
          <a:prstGeom prst="rect">
            <a:avLst/>
          </a:prstGeom>
          <a:noFill/>
        </p:spPr>
        <p:txBody>
          <a:bodyPr wrap="square" rtlCol="0">
            <a:spAutoFit/>
          </a:bodyPr>
          <a:lstStyle/>
          <a:p>
            <a:r>
              <a:rPr lang="zh-CN" altLang="en-US" sz="1200" b="1" dirty="0" smtClean="0">
                <a:solidFill>
                  <a:schemeClr val="accent1">
                    <a:lumMod val="75000"/>
                  </a:schemeClr>
                </a:solidFill>
                <a:latin typeface="+mn-ea"/>
              </a:rPr>
              <a:t>数据来源：</a:t>
            </a:r>
            <a:r>
              <a:rPr lang="en-US" altLang="zh-CN" sz="1200" b="1" dirty="0" smtClean="0">
                <a:solidFill>
                  <a:schemeClr val="accent1">
                    <a:lumMod val="75000"/>
                  </a:schemeClr>
                </a:solidFill>
                <a:latin typeface="+mn-ea"/>
              </a:rPr>
              <a:t>2023</a:t>
            </a:r>
            <a:r>
              <a:rPr lang="zh-CN" altLang="en-US" sz="1200" b="1" dirty="0" smtClean="0">
                <a:solidFill>
                  <a:schemeClr val="accent1">
                    <a:lumMod val="75000"/>
                  </a:schemeClr>
                </a:solidFill>
                <a:latin typeface="+mn-ea"/>
              </a:rPr>
              <a:t>年</a:t>
            </a:r>
            <a:r>
              <a:rPr lang="en-US" altLang="zh-CN" sz="1200" b="1" dirty="0" smtClean="0">
                <a:solidFill>
                  <a:schemeClr val="accent1">
                    <a:lumMod val="75000"/>
                  </a:schemeClr>
                </a:solidFill>
                <a:latin typeface="+mn-ea"/>
              </a:rPr>
              <a:t>3</a:t>
            </a:r>
            <a:r>
              <a:rPr lang="zh-CN" altLang="en-US" sz="1200" b="1" dirty="0" smtClean="0">
                <a:solidFill>
                  <a:schemeClr val="accent1">
                    <a:lumMod val="75000"/>
                  </a:schemeClr>
                </a:solidFill>
                <a:latin typeface="+mn-ea"/>
              </a:rPr>
              <a:t>月理事会汇报材料</a:t>
            </a:r>
            <a:endParaRPr lang="zh-CN" altLang="en-US" sz="1200" b="1" dirty="0">
              <a:solidFill>
                <a:schemeClr val="accent1">
                  <a:lumMod val="75000"/>
                </a:schemeClr>
              </a:solidFill>
              <a:latin typeface="+mn-ea"/>
            </a:endParaRPr>
          </a:p>
        </p:txBody>
      </p:sp>
    </p:spTree>
    <p:extLst>
      <p:ext uri="{BB962C8B-B14F-4D97-AF65-F5344CB8AC3E}">
        <p14:creationId xmlns:p14="http://schemas.microsoft.com/office/powerpoint/2010/main" val="2457527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963168" y="2545461"/>
            <a:ext cx="8536432" cy="1916472"/>
          </a:xfrm>
        </p:spPr>
        <p:txBody>
          <a:bodyPr>
            <a:noAutofit/>
          </a:bodyPr>
          <a:lstStyle/>
          <a:p>
            <a:pPr>
              <a:lnSpc>
                <a:spcPct val="150000"/>
              </a:lnSpc>
            </a:pPr>
            <a:r>
              <a:rPr lang="en-US" altLang="zh-CN" sz="44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WAA</a:t>
            </a:r>
            <a:r>
              <a:rPr lang="zh-CN" altLang="en-US" sz="44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园区办公性能评测</a:t>
            </a:r>
            <a:r>
              <a:rPr lang="en-US" altLang="zh-CN" sz="44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a:r>
            <a:br>
              <a:rPr lang="en-US" altLang="zh-CN" sz="44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r>
              <a:rPr lang="zh-CN" altLang="en-US" sz="44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标准开发完成里程碑汇报</a:t>
            </a:r>
          </a:p>
        </p:txBody>
      </p:sp>
    </p:spTree>
    <p:custDataLst>
      <p:tags r:id="rId1"/>
    </p:custDataLst>
    <p:extLst>
      <p:ext uri="{BB962C8B-B14F-4D97-AF65-F5344CB8AC3E}">
        <p14:creationId xmlns:p14="http://schemas.microsoft.com/office/powerpoint/2010/main" val="3710522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项目基本信息 </a:t>
            </a:r>
            <a:r>
              <a:rPr lang="en-US" altLang="zh-CN" dirty="0"/>
              <a:t>– </a:t>
            </a:r>
            <a:r>
              <a:rPr lang="zh-CN" altLang="en-US" dirty="0"/>
              <a:t>新华三加入</a:t>
            </a:r>
            <a:r>
              <a:rPr lang="en-US" altLang="zh-CN" dirty="0"/>
              <a:t>-</a:t>
            </a:r>
            <a:r>
              <a:rPr lang="zh-CN" altLang="en-US" dirty="0"/>
              <a:t>其他无变化</a:t>
            </a:r>
          </a:p>
        </p:txBody>
      </p:sp>
      <p:sp>
        <p:nvSpPr>
          <p:cNvPr id="17" name="文本框 16"/>
          <p:cNvSpPr txBox="1"/>
          <p:nvPr/>
        </p:nvSpPr>
        <p:spPr>
          <a:xfrm>
            <a:off x="541218" y="1068638"/>
            <a:ext cx="11228536" cy="5306581"/>
          </a:xfrm>
          <a:prstGeom prst="rect">
            <a:avLst/>
          </a:prstGeom>
          <a:noFill/>
        </p:spPr>
        <p:txBody>
          <a:bodyPr wrap="square">
            <a:spAutoFit/>
          </a:bodyPr>
          <a:lstStyle/>
          <a:p>
            <a:pPr lvl="0">
              <a:lnSpc>
                <a:spcPct val="150000"/>
              </a:lnSpc>
            </a:pPr>
            <a:r>
              <a:rPr lang="zh-CN" altLang="en-US" sz="2000" b="1"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项目名称</a:t>
            </a:r>
            <a:r>
              <a:rPr lang="zh-CN" altLang="en-US" sz="2000"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 园区办公场景性能评测项目</a:t>
            </a:r>
            <a:r>
              <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项目编码： </a:t>
            </a:r>
            <a:r>
              <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P001</a:t>
            </a:r>
          </a:p>
          <a:p>
            <a:pPr lvl="0">
              <a:lnSpc>
                <a:spcPct val="150000"/>
              </a:lnSpc>
              <a:defRPr/>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项目类型： </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测试认证项目</a:t>
            </a:r>
            <a:r>
              <a:rPr lang="en-US" altLang="zh-CN"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
            </a:r>
            <a:br>
              <a:rPr lang="en-US" altLang="zh-CN"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项目边界： </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目标场景：园区办公场景；  目标产品：企业接入路由器产品</a:t>
            </a:r>
            <a:endPar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lvl="0">
              <a:lnSpc>
                <a:spcPct val="150000"/>
              </a:lnSpc>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项目经理单位：</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华为技术有限公司</a:t>
            </a:r>
            <a:endPar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lvl="0">
              <a:lnSpc>
                <a:spcPct val="150000"/>
              </a:lnSpc>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项目经理</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：季晨荷；      </a:t>
            </a: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编辑</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：施文</a:t>
            </a:r>
            <a:r>
              <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吕茂盛</a:t>
            </a:r>
            <a:endPar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成员单位（参与者）</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华为技术有限公司（季晨荷、施文、吕茂盛）、中国信息通信研究院（</a:t>
            </a:r>
            <a:r>
              <a:rPr lang="zh-CN" altLang="en-US" kern="100" dirty="0" smtClean="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陈洁）</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、中兴通讯股份有限公司（</a:t>
            </a:r>
            <a:r>
              <a:rPr lang="zh-CN" altLang="en-US" dirty="0">
                <a:latin typeface="+mn-ea"/>
              </a:rPr>
              <a:t>袁立权</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）、中国电子技术标准化研究院（</a:t>
            </a:r>
            <a:r>
              <a:rPr lang="zh-CN" altLang="en-US" dirty="0">
                <a:latin typeface="+mn-ea"/>
              </a:rPr>
              <a:t>雷根</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）、思博伦通信科技（北京）有限公司（</a:t>
            </a:r>
            <a:r>
              <a:rPr lang="zh-CN" altLang="en-US" dirty="0">
                <a:latin typeface="+mn-ea"/>
              </a:rPr>
              <a:t>马頔、王晓萌、宫洁</a:t>
            </a:r>
            <a:r>
              <a:rPr lang="zh-CN" altLang="en-US"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）、烽火通信科技股份有限公司（江韦）、灿芯技术（深圳）有限公司（曲雅江）、中国质量认证中心（徐子超、王亚斌）、新华三技术有限公司（贾渭东、李中正）、极致汇仪（樊智超）</a:t>
            </a:r>
          </a:p>
          <a:p>
            <a:pPr lvl="0">
              <a:lnSpc>
                <a:spcPct val="150000"/>
              </a:lnSpc>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当前状态</a:t>
            </a:r>
            <a:r>
              <a:rPr lang="zh-CN" altLang="en-US"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：标准开发完成，进入测试床和认证指导书开发</a:t>
            </a:r>
            <a:endParaRPr lang="en-US" altLang="zh-CN" sz="2000"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40000"/>
              </a:lnSpc>
            </a:pPr>
            <a:r>
              <a:rPr lang="zh-CN" altLang="en-US" sz="2000" b="1" kern="1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识别与其他项目的关系：</a:t>
            </a:r>
            <a:r>
              <a:rPr lang="zh-CN" altLang="en-US" b="1" dirty="0"/>
              <a:t>《WAA 园区办公场景性能评测标准</a:t>
            </a:r>
            <a:r>
              <a:rPr lang="en-US" altLang="zh-CN" b="1" dirty="0"/>
              <a:t> </a:t>
            </a:r>
            <a:r>
              <a:rPr lang="zh-CN" altLang="en-US" b="1" dirty="0"/>
              <a:t>》</a:t>
            </a:r>
            <a:r>
              <a:rPr lang="en-US" altLang="zh-CN" b="1" dirty="0"/>
              <a:t> </a:t>
            </a:r>
            <a:r>
              <a:rPr lang="zh-CN" altLang="en-US" b="1" dirty="0"/>
              <a:t>依赖于</a:t>
            </a:r>
            <a:r>
              <a:rPr lang="en-US" altLang="zh-CN" b="1" dirty="0"/>
              <a:t>IEEE802.11</a:t>
            </a:r>
            <a:r>
              <a:rPr lang="zh-CN" altLang="en-US" b="1" dirty="0"/>
              <a:t>标准，</a:t>
            </a:r>
            <a:r>
              <a:rPr lang="zh-CN" altLang="en-US" b="1" dirty="0">
                <a:solidFill>
                  <a:srgbClr val="FF0000"/>
                </a:solidFill>
              </a:rPr>
              <a:t>不依赖</a:t>
            </a:r>
            <a:r>
              <a:rPr lang="en-US" altLang="zh-CN" b="1" dirty="0">
                <a:solidFill>
                  <a:srgbClr val="FF0000"/>
                </a:solidFill>
              </a:rPr>
              <a:t>WFA</a:t>
            </a:r>
          </a:p>
          <a:p>
            <a:pPr marL="742950" lvl="1" indent="-285750">
              <a:lnSpc>
                <a:spcPct val="140000"/>
              </a:lnSpc>
              <a:buFont typeface="Wingdings" panose="05000000000000000000" pitchFamily="2" charset="2"/>
              <a:buChar char="ü"/>
            </a:pPr>
            <a:r>
              <a:rPr lang="zh-CN" altLang="en-US" sz="1600" dirty="0">
                <a:solidFill>
                  <a:srgbClr val="FF0000"/>
                </a:solidFill>
              </a:rPr>
              <a:t>[1].Wireless LAN Medium Access Control (MAC) and Physical Layer (PHY) Specifications (IEEE Std. 802.11-2020)</a:t>
            </a:r>
          </a:p>
        </p:txBody>
      </p:sp>
      <p:sp>
        <p:nvSpPr>
          <p:cNvPr id="4" name="矩形 3">
            <a:extLst>
              <a:ext uri="{FF2B5EF4-FFF2-40B4-BE49-F238E27FC236}">
                <a16:creationId xmlns:a16="http://schemas.microsoft.com/office/drawing/2014/main" xmlns="" id="{1D399A3E-8D1C-4BAC-A876-18E8B9193DA8}"/>
              </a:ext>
            </a:extLst>
          </p:cNvPr>
          <p:cNvSpPr/>
          <p:nvPr/>
        </p:nvSpPr>
        <p:spPr>
          <a:xfrm>
            <a:off x="9422674" y="15307"/>
            <a:ext cx="2769326" cy="32886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本页来自立项汇报</a:t>
            </a:r>
            <a:r>
              <a:rPr lang="en-US" altLang="zh-CN" dirty="0">
                <a:solidFill>
                  <a:schemeClr val="bg1"/>
                </a:solidFill>
              </a:rPr>
              <a:t>+</a:t>
            </a:r>
            <a:r>
              <a:rPr lang="zh-CN" altLang="en-US" dirty="0">
                <a:solidFill>
                  <a:schemeClr val="bg1"/>
                </a:solidFill>
              </a:rPr>
              <a:t>补充</a:t>
            </a:r>
          </a:p>
        </p:txBody>
      </p:sp>
      <p:sp>
        <p:nvSpPr>
          <p:cNvPr id="5" name="日期占位符 1">
            <a:extLst>
              <a:ext uri="{FF2B5EF4-FFF2-40B4-BE49-F238E27FC236}">
                <a16:creationId xmlns:a16="http://schemas.microsoft.com/office/drawing/2014/main" xmlns="" id="{3F7F00BC-DA94-4FED-A713-5EE279F32661}"/>
              </a:ext>
            </a:extLst>
          </p:cNvPr>
          <p:cNvSpPr>
            <a:spLocks noGrp="1"/>
          </p:cNvSpPr>
          <p:nvPr>
            <p:ph type="dt" sz="half" idx="10"/>
          </p:nvPr>
        </p:nvSpPr>
        <p:spPr>
          <a:xfrm>
            <a:off x="612000" y="6314400"/>
            <a:ext cx="2700000" cy="316800"/>
          </a:xfrm>
        </p:spPr>
        <p:txBody>
          <a:bodyPr/>
          <a:lstStyle/>
          <a:p>
            <a:r>
              <a:rPr lang="en-US" altLang="zh-CN" dirty="0"/>
              <a:t>2023/08</a:t>
            </a:r>
            <a:endParaRPr lang="zh-CN" altLang="en-US" dirty="0"/>
          </a:p>
        </p:txBody>
      </p:sp>
      <p:sp>
        <p:nvSpPr>
          <p:cNvPr id="6" name="灯片编号占位符 2">
            <a:extLst>
              <a:ext uri="{FF2B5EF4-FFF2-40B4-BE49-F238E27FC236}">
                <a16:creationId xmlns:a16="http://schemas.microsoft.com/office/drawing/2014/main" xmlns="" id="{4E18B09B-5184-4169-B810-C0B06D20F140}"/>
              </a:ext>
            </a:extLst>
          </p:cNvPr>
          <p:cNvSpPr>
            <a:spLocks noGrp="1"/>
          </p:cNvSpPr>
          <p:nvPr>
            <p:ph type="sldNum" sz="quarter" idx="12"/>
          </p:nvPr>
        </p:nvSpPr>
        <p:spPr>
          <a:xfrm>
            <a:off x="8877600" y="6314400"/>
            <a:ext cx="2700000" cy="316800"/>
          </a:xfrm>
        </p:spPr>
        <p:txBody>
          <a:bodyPr/>
          <a:lstStyle/>
          <a:p>
            <a:fld id="{49AE70B2-8BF9-45C0-BB95-33D1B9D3A854}" type="slidenum">
              <a:rPr lang="zh-CN" altLang="en-US" smtClean="0"/>
              <a:t>20</a:t>
            </a:fld>
            <a:endParaRPr lang="zh-CN" altLang="en-US"/>
          </a:p>
        </p:txBody>
      </p:sp>
      <p:sp>
        <p:nvSpPr>
          <p:cNvPr id="7" name="页脚占位符 5">
            <a:extLst>
              <a:ext uri="{FF2B5EF4-FFF2-40B4-BE49-F238E27FC236}">
                <a16:creationId xmlns:a16="http://schemas.microsoft.com/office/drawing/2014/main" xmlns="" id="{792537D2-2B1F-4960-A817-A0FCC4C48DFB}"/>
              </a:ext>
            </a:extLst>
          </p:cNvPr>
          <p:cNvSpPr>
            <a:spLocks noGrp="1"/>
          </p:cNvSpPr>
          <p:nvPr>
            <p:ph type="ftr" sz="quarter" idx="11"/>
            <p:custDataLst>
              <p:tags r:id="rId1"/>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1513911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476284" y="2601362"/>
            <a:ext cx="2237740" cy="805815"/>
            <a:chOff x="14065" y="4439"/>
            <a:chExt cx="3524" cy="1269"/>
          </a:xfrm>
        </p:grpSpPr>
        <p:sp>
          <p:nvSpPr>
            <p:cNvPr id="17" name="TextBox 24"/>
            <p:cNvSpPr txBox="1"/>
            <p:nvPr/>
          </p:nvSpPr>
          <p:spPr>
            <a:xfrm>
              <a:off x="14065" y="4439"/>
              <a:ext cx="3088" cy="485"/>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2023.04 </a:t>
              </a:r>
              <a:r>
                <a:rPr lang="zh-CN" altLang="en-US" sz="1400" b="1" dirty="0">
                  <a:latin typeface="+mn-ea"/>
                </a:rPr>
                <a:t>第</a:t>
              </a:r>
              <a:r>
                <a:rPr lang="en-US" altLang="zh-CN" sz="1400" b="1" dirty="0">
                  <a:latin typeface="+mn-ea"/>
                </a:rPr>
                <a:t>4</a:t>
              </a:r>
              <a:r>
                <a:rPr lang="zh-CN" altLang="en-US" sz="1400" b="1" dirty="0">
                  <a:latin typeface="+mn-ea"/>
                </a:rPr>
                <a:t>次讨论会</a:t>
              </a:r>
              <a:endParaRPr lang="en-US" altLang="zh-CN" sz="1400" b="1" dirty="0">
                <a:latin typeface="+mn-ea"/>
              </a:endParaRPr>
            </a:p>
          </p:txBody>
        </p:sp>
        <p:sp>
          <p:nvSpPr>
            <p:cNvPr id="18" name="TextBox 23"/>
            <p:cNvSpPr txBox="1"/>
            <p:nvPr/>
          </p:nvSpPr>
          <p:spPr>
            <a:xfrm>
              <a:off x="14065" y="4865"/>
              <a:ext cx="3524" cy="843"/>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zh-CN" altLang="zh-CN" sz="1200" dirty="0"/>
                <a:t>《</a:t>
              </a:r>
              <a:r>
                <a:rPr lang="en-US" altLang="zh-CN" sz="1200" dirty="0"/>
                <a:t>WLAN</a:t>
              </a:r>
              <a:r>
                <a:rPr lang="zh-CN" altLang="zh-CN" sz="1200" dirty="0"/>
                <a:t>企业网络性能体验认证测试规范》</a:t>
              </a:r>
              <a:r>
                <a:rPr lang="zh-CN" altLang="en-US" sz="1200" dirty="0"/>
                <a:t>修正讨论</a:t>
              </a:r>
              <a:endParaRPr lang="zh-CN" altLang="en-US" sz="1200" dirty="0">
                <a:latin typeface="+mn-ea"/>
                <a:cs typeface="+mn-ea"/>
                <a:sym typeface="+mn-lt"/>
              </a:endParaRPr>
            </a:p>
          </p:txBody>
        </p:sp>
      </p:grpSp>
      <p:sp>
        <p:nvSpPr>
          <p:cNvPr id="34" name="任意多边形 33"/>
          <p:cNvSpPr/>
          <p:nvPr/>
        </p:nvSpPr>
        <p:spPr>
          <a:xfrm>
            <a:off x="573405" y="2546985"/>
            <a:ext cx="10972165" cy="2741295"/>
          </a:xfrm>
          <a:custGeom>
            <a:avLst/>
            <a:gdLst>
              <a:gd name="connisteX0" fmla="*/ 9294495 w 9294495"/>
              <a:gd name="connsiteY0" fmla="*/ 0 h 2647934"/>
              <a:gd name="connisteX1" fmla="*/ 3383280 w 9294495"/>
              <a:gd name="connsiteY1" fmla="*/ 785495 h 2647934"/>
              <a:gd name="connisteX2" fmla="*/ 7169785 w 9294495"/>
              <a:gd name="connsiteY2" fmla="*/ 2493645 h 2647934"/>
              <a:gd name="connisteX3" fmla="*/ 0 w 9294495"/>
              <a:gd name="connsiteY3" fmla="*/ 2632710 h 2647934"/>
              <a:gd name="connisteX4" fmla="*/ 520065 w 9294495"/>
              <a:gd name="connsiteY4" fmla="*/ 3533140 h 264793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9294495" h="2647934">
                <a:moveTo>
                  <a:pt x="9294495" y="0"/>
                </a:moveTo>
                <a:cubicBezTo>
                  <a:pt x="8036560" y="123190"/>
                  <a:pt x="3808095" y="287020"/>
                  <a:pt x="3383280" y="785495"/>
                </a:cubicBezTo>
                <a:cubicBezTo>
                  <a:pt x="2958465" y="1283970"/>
                  <a:pt x="7846695" y="2124075"/>
                  <a:pt x="7169785" y="2493645"/>
                </a:cubicBezTo>
                <a:cubicBezTo>
                  <a:pt x="6492875" y="2863215"/>
                  <a:pt x="1329690" y="2425065"/>
                  <a:pt x="0" y="2632710"/>
                </a:cubicBezTo>
              </a:path>
            </a:pathLst>
          </a:custGeom>
          <a:ln w="50800">
            <a:solidFill>
              <a:srgbClr val="9BD3EF"/>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p:txBody>
          <a:bodyPr/>
          <a:lstStyle/>
          <a:p>
            <a:fld id="{49AE70B2-8BF9-45C0-BB95-33D1B9D3A854}" type="slidenum">
              <a:rPr lang="zh-CN" altLang="en-US" smtClean="0"/>
              <a:t>21</a:t>
            </a:fld>
            <a:endParaRPr lang="zh-CN" altLang="en-US" dirty="0"/>
          </a:p>
        </p:txBody>
      </p:sp>
      <p:sp>
        <p:nvSpPr>
          <p:cNvPr id="4" name="标题 3"/>
          <p:cNvSpPr>
            <a:spLocks noGrp="1"/>
          </p:cNvSpPr>
          <p:nvPr>
            <p:ph type="title"/>
          </p:nvPr>
        </p:nvSpPr>
        <p:spPr/>
        <p:txBody>
          <a:bodyPr/>
          <a:lstStyle/>
          <a:p>
            <a:r>
              <a:rPr kumimoji="1" lang="zh-CN" altLang="en-US" dirty="0"/>
              <a:t>项目总体进展情况</a:t>
            </a:r>
          </a:p>
        </p:txBody>
      </p:sp>
      <p:sp>
        <p:nvSpPr>
          <p:cNvPr id="5" name="文本框 4"/>
          <p:cNvSpPr txBox="1"/>
          <p:nvPr/>
        </p:nvSpPr>
        <p:spPr>
          <a:xfrm>
            <a:off x="487679" y="1042086"/>
            <a:ext cx="11253751" cy="707886"/>
          </a:xfrm>
          <a:prstGeom prst="rect">
            <a:avLst/>
          </a:prstGeom>
          <a:noFill/>
        </p:spPr>
        <p:txBody>
          <a:bodyPr wrap="square" rtlCol="0">
            <a:spAutoFit/>
          </a:bodyPr>
          <a:lstStyle/>
          <a:p>
            <a:r>
              <a:rPr lang="en-US" altLang="zh-CN" sz="2000" b="1" dirty="0">
                <a:solidFill>
                  <a:schemeClr val="tx1"/>
                </a:solidFill>
              </a:rPr>
              <a:t>       2022</a:t>
            </a:r>
            <a:r>
              <a:rPr lang="zh-CN" altLang="en-US" sz="2000" b="1" dirty="0">
                <a:solidFill>
                  <a:schemeClr val="tx1"/>
                </a:solidFill>
              </a:rPr>
              <a:t>年</a:t>
            </a:r>
            <a:r>
              <a:rPr lang="en-US" altLang="zh-CN" sz="2000" b="1" dirty="0">
                <a:solidFill>
                  <a:schemeClr val="tx1"/>
                </a:solidFill>
              </a:rPr>
              <a:t>10</a:t>
            </a:r>
            <a:r>
              <a:rPr lang="zh-CN" altLang="en-US" sz="2000" b="1" dirty="0">
                <a:solidFill>
                  <a:schemeClr val="tx1"/>
                </a:solidFill>
              </a:rPr>
              <a:t>月项目立项起，本项目</a:t>
            </a:r>
            <a:r>
              <a:rPr lang="zh-CN" altLang="en-US" sz="2000" b="1" dirty="0"/>
              <a:t>历经</a:t>
            </a:r>
            <a:r>
              <a:rPr lang="zh-CN" altLang="en-US" sz="2000" b="1" dirty="0">
                <a:solidFill>
                  <a:schemeClr val="tx1"/>
                </a:solidFill>
              </a:rPr>
              <a:t>五次会议，围绕园区办公场景、性能核心指标、对应指标测试方案以及测试门限进行了深入的讨论，达成共识并输出性能测试标准和性能测试规范文档。</a:t>
            </a:r>
          </a:p>
        </p:txBody>
      </p:sp>
      <p:sp>
        <p:nvSpPr>
          <p:cNvPr id="7" name="椭圆 94"/>
          <p:cNvSpPr>
            <a:spLocks noChangeArrowheads="1"/>
          </p:cNvSpPr>
          <p:nvPr/>
        </p:nvSpPr>
        <p:spPr bwMode="auto">
          <a:xfrm>
            <a:off x="1200648" y="5024907"/>
            <a:ext cx="365721"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800" b="1" dirty="0">
              <a:ea typeface="微软雅黑 Light" panose="020B0502040204020203" pitchFamily="34" charset="-122"/>
            </a:endParaRPr>
          </a:p>
        </p:txBody>
      </p:sp>
      <p:sp>
        <p:nvSpPr>
          <p:cNvPr id="8" name="椭圆 9"/>
          <p:cNvSpPr>
            <a:spLocks noChangeArrowheads="1"/>
          </p:cNvSpPr>
          <p:nvPr/>
        </p:nvSpPr>
        <p:spPr bwMode="auto">
          <a:xfrm>
            <a:off x="3228284" y="5008256"/>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sp>
        <p:nvSpPr>
          <p:cNvPr id="9" name="椭圆 9"/>
          <p:cNvSpPr>
            <a:spLocks noChangeArrowheads="1"/>
          </p:cNvSpPr>
          <p:nvPr/>
        </p:nvSpPr>
        <p:spPr bwMode="auto">
          <a:xfrm>
            <a:off x="5524465" y="5109362"/>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sp>
        <p:nvSpPr>
          <p:cNvPr id="10" name="椭圆 9"/>
          <p:cNvSpPr>
            <a:spLocks noChangeArrowheads="1"/>
          </p:cNvSpPr>
          <p:nvPr/>
        </p:nvSpPr>
        <p:spPr bwMode="auto">
          <a:xfrm>
            <a:off x="7833643" y="5105870"/>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sp>
        <p:nvSpPr>
          <p:cNvPr id="12" name="椭圆 9"/>
          <p:cNvSpPr>
            <a:spLocks noChangeArrowheads="1"/>
          </p:cNvSpPr>
          <p:nvPr/>
        </p:nvSpPr>
        <p:spPr bwMode="auto">
          <a:xfrm>
            <a:off x="6776837" y="4131612"/>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grpSp>
        <p:nvGrpSpPr>
          <p:cNvPr id="25" name="组合 24"/>
          <p:cNvGrpSpPr/>
          <p:nvPr/>
        </p:nvGrpSpPr>
        <p:grpSpPr>
          <a:xfrm>
            <a:off x="2526192" y="4199340"/>
            <a:ext cx="1769308" cy="805815"/>
            <a:chOff x="4053" y="4535"/>
            <a:chExt cx="3524" cy="1269"/>
          </a:xfrm>
        </p:grpSpPr>
        <p:sp>
          <p:nvSpPr>
            <p:cNvPr id="13" name="TextBox 24"/>
            <p:cNvSpPr txBox="1"/>
            <p:nvPr/>
          </p:nvSpPr>
          <p:spPr>
            <a:xfrm>
              <a:off x="4053" y="4535"/>
              <a:ext cx="1406"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2022.10</a:t>
              </a:r>
            </a:p>
          </p:txBody>
        </p:sp>
        <p:sp>
          <p:nvSpPr>
            <p:cNvPr id="14" name="TextBox 23"/>
            <p:cNvSpPr txBox="1"/>
            <p:nvPr/>
          </p:nvSpPr>
          <p:spPr>
            <a:xfrm>
              <a:off x="4053" y="4961"/>
              <a:ext cx="3524" cy="843"/>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en-US" altLang="zh-CN" sz="1200" dirty="0">
                  <a:latin typeface="+mn-ea"/>
                  <a:cs typeface="+mn-ea"/>
                  <a:sym typeface="+mn-lt"/>
                </a:rPr>
                <a:t>WAA</a:t>
              </a:r>
              <a:r>
                <a:rPr lang="zh-CN" altLang="en-US" sz="1200" dirty="0">
                  <a:latin typeface="+mn-ea"/>
                  <a:cs typeface="+mn-ea"/>
                  <a:sym typeface="+mn-lt"/>
                </a:rPr>
                <a:t>理事会通过园区办公场景项目立项</a:t>
              </a:r>
            </a:p>
          </p:txBody>
        </p:sp>
      </p:grpSp>
      <p:grpSp>
        <p:nvGrpSpPr>
          <p:cNvPr id="38" name="组合 37"/>
          <p:cNvGrpSpPr/>
          <p:nvPr/>
        </p:nvGrpSpPr>
        <p:grpSpPr>
          <a:xfrm>
            <a:off x="7713804" y="5502593"/>
            <a:ext cx="2351405" cy="584200"/>
            <a:chOff x="9060" y="4439"/>
            <a:chExt cx="3703" cy="920"/>
          </a:xfrm>
        </p:grpSpPr>
        <p:sp>
          <p:nvSpPr>
            <p:cNvPr id="15" name="TextBox 24"/>
            <p:cNvSpPr txBox="1"/>
            <p:nvPr/>
          </p:nvSpPr>
          <p:spPr>
            <a:xfrm>
              <a:off x="9060" y="4439"/>
              <a:ext cx="3062"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2022.12 </a:t>
              </a:r>
              <a:r>
                <a:rPr lang="zh-CN" altLang="en-US" sz="1400" b="1" dirty="0">
                  <a:latin typeface="+mn-ea"/>
                </a:rPr>
                <a:t>第</a:t>
              </a:r>
              <a:r>
                <a:rPr lang="en-US" altLang="zh-CN" sz="1400" b="1" dirty="0">
                  <a:latin typeface="+mn-ea"/>
                </a:rPr>
                <a:t>2</a:t>
              </a:r>
              <a:r>
                <a:rPr lang="zh-CN" altLang="en-US" sz="1400" b="1" dirty="0">
                  <a:latin typeface="+mn-ea"/>
                </a:rPr>
                <a:t>次讨论会</a:t>
              </a:r>
            </a:p>
          </p:txBody>
        </p:sp>
        <p:sp>
          <p:nvSpPr>
            <p:cNvPr id="16" name="TextBox 23"/>
            <p:cNvSpPr txBox="1"/>
            <p:nvPr/>
          </p:nvSpPr>
          <p:spPr>
            <a:xfrm>
              <a:off x="9060" y="4865"/>
              <a:ext cx="3703" cy="494"/>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en-US" altLang="zh-CN" sz="1200" dirty="0">
                  <a:latin typeface="+mn-ea"/>
                  <a:cs typeface="+mn-ea"/>
                  <a:sym typeface="+mn-lt"/>
                </a:rPr>
                <a:t>《</a:t>
              </a:r>
              <a:r>
                <a:rPr lang="zh-CN" altLang="en-US" sz="1200" dirty="0">
                  <a:latin typeface="+mn-ea"/>
                  <a:cs typeface="+mn-ea"/>
                  <a:sym typeface="+mn-lt"/>
                </a:rPr>
                <a:t>园区办公子场景</a:t>
              </a:r>
              <a:r>
                <a:rPr lang="en-US" altLang="zh-CN" sz="1200" dirty="0">
                  <a:latin typeface="+mn-ea"/>
                  <a:cs typeface="+mn-ea"/>
                  <a:sym typeface="+mn-lt"/>
                </a:rPr>
                <a:t>》</a:t>
              </a:r>
              <a:r>
                <a:rPr lang="zh-CN" altLang="en-US" sz="1200" dirty="0">
                  <a:latin typeface="+mn-ea"/>
                  <a:cs typeface="+mn-ea"/>
                  <a:sym typeface="+mn-lt"/>
                </a:rPr>
                <a:t>提案分析。</a:t>
              </a:r>
            </a:p>
          </p:txBody>
        </p:sp>
      </p:grpSp>
      <p:grpSp>
        <p:nvGrpSpPr>
          <p:cNvPr id="32" name="组合 31"/>
          <p:cNvGrpSpPr/>
          <p:nvPr/>
        </p:nvGrpSpPr>
        <p:grpSpPr>
          <a:xfrm>
            <a:off x="573405" y="5406390"/>
            <a:ext cx="2237740" cy="833120"/>
            <a:chOff x="1814" y="7236"/>
            <a:chExt cx="3524" cy="1312"/>
          </a:xfrm>
        </p:grpSpPr>
        <p:sp>
          <p:nvSpPr>
            <p:cNvPr id="19" name="TextBox 23"/>
            <p:cNvSpPr txBox="1"/>
            <p:nvPr/>
          </p:nvSpPr>
          <p:spPr>
            <a:xfrm>
              <a:off x="1814" y="7708"/>
              <a:ext cx="3524" cy="840"/>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zh-CN" altLang="en-US" sz="1200" dirty="0">
                  <a:latin typeface="+mn-ea"/>
                  <a:cs typeface="+mn-ea"/>
                  <a:sym typeface="+mn-lt"/>
                </a:rPr>
                <a:t>筹建项目组</a:t>
              </a:r>
              <a:endParaRPr lang="en-US" altLang="zh-CN" sz="1200" dirty="0">
                <a:latin typeface="+mn-ea"/>
                <a:cs typeface="+mn-ea"/>
                <a:sym typeface="+mn-lt"/>
              </a:endParaRPr>
            </a:p>
            <a:p>
              <a:pPr marL="171450" indent="-171450" defTabSz="866775" fontAlgn="base">
                <a:lnSpc>
                  <a:spcPct val="120000"/>
                </a:lnSpc>
                <a:spcBef>
                  <a:spcPct val="0"/>
                </a:spcBef>
                <a:spcAft>
                  <a:spcPct val="0"/>
                </a:spcAft>
                <a:buFont typeface="Wingdings" panose="05000000000000000000" pitchFamily="2" charset="2"/>
                <a:buChar char="n"/>
              </a:pPr>
              <a:r>
                <a:rPr lang="zh-CN" altLang="en-US" sz="1200" dirty="0">
                  <a:latin typeface="+mn-ea"/>
                  <a:cs typeface="+mn-ea"/>
                  <a:sym typeface="+mn-lt"/>
                </a:rPr>
                <a:t>确定项目目标</a:t>
              </a:r>
            </a:p>
          </p:txBody>
        </p:sp>
        <p:sp>
          <p:nvSpPr>
            <p:cNvPr id="20" name="TextBox 24"/>
            <p:cNvSpPr txBox="1"/>
            <p:nvPr/>
          </p:nvSpPr>
          <p:spPr>
            <a:xfrm>
              <a:off x="1814" y="7236"/>
              <a:ext cx="1406"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2022.09</a:t>
              </a:r>
            </a:p>
          </p:txBody>
        </p:sp>
      </p:grpSp>
      <p:grpSp>
        <p:nvGrpSpPr>
          <p:cNvPr id="26" name="组合 25"/>
          <p:cNvGrpSpPr/>
          <p:nvPr/>
        </p:nvGrpSpPr>
        <p:grpSpPr>
          <a:xfrm>
            <a:off x="3994856" y="5572395"/>
            <a:ext cx="2832664" cy="835025"/>
            <a:chOff x="6631" y="7236"/>
            <a:chExt cx="4921" cy="1315"/>
          </a:xfrm>
        </p:grpSpPr>
        <p:sp>
          <p:nvSpPr>
            <p:cNvPr id="21" name="TextBox 24"/>
            <p:cNvSpPr txBox="1"/>
            <p:nvPr/>
          </p:nvSpPr>
          <p:spPr>
            <a:xfrm>
              <a:off x="6631" y="7236"/>
              <a:ext cx="3062"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2022.11 </a:t>
              </a:r>
              <a:r>
                <a:rPr lang="zh-CN" altLang="en-US" sz="1400" b="1" dirty="0">
                  <a:latin typeface="+mn-ea"/>
                </a:rPr>
                <a:t>第</a:t>
              </a:r>
              <a:r>
                <a:rPr lang="en-US" altLang="zh-CN" sz="1400" b="1" dirty="0">
                  <a:latin typeface="+mn-ea"/>
                </a:rPr>
                <a:t>1</a:t>
              </a:r>
              <a:r>
                <a:rPr lang="zh-CN" altLang="en-US" sz="1400" b="1" dirty="0">
                  <a:latin typeface="+mn-ea"/>
                </a:rPr>
                <a:t>次讨论会</a:t>
              </a:r>
            </a:p>
          </p:txBody>
        </p:sp>
        <p:sp>
          <p:nvSpPr>
            <p:cNvPr id="22" name="TextBox 23"/>
            <p:cNvSpPr txBox="1"/>
            <p:nvPr/>
          </p:nvSpPr>
          <p:spPr>
            <a:xfrm>
              <a:off x="6654" y="7708"/>
              <a:ext cx="4898" cy="843"/>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zh-CN" altLang="en-US" sz="1200" dirty="0">
                  <a:latin typeface="+mn-ea"/>
                  <a:cs typeface="+mn-ea"/>
                  <a:sym typeface="+mn-lt"/>
                </a:rPr>
                <a:t>项目组确定项目主要内容和预期路标</a:t>
              </a:r>
              <a:endParaRPr lang="en-US" altLang="zh-CN" sz="1200" dirty="0">
                <a:latin typeface="+mn-ea"/>
                <a:cs typeface="+mn-ea"/>
                <a:sym typeface="+mn-lt"/>
              </a:endParaRPr>
            </a:p>
            <a:p>
              <a:pPr marL="171450" indent="-171450" defTabSz="866775" fontAlgn="base">
                <a:lnSpc>
                  <a:spcPct val="120000"/>
                </a:lnSpc>
                <a:spcBef>
                  <a:spcPct val="0"/>
                </a:spcBef>
                <a:spcAft>
                  <a:spcPct val="0"/>
                </a:spcAft>
                <a:buFont typeface="Wingdings" panose="05000000000000000000" pitchFamily="2" charset="2"/>
                <a:buChar char="n"/>
              </a:pPr>
              <a:r>
                <a:rPr lang="zh-CN" altLang="en-US" sz="1200" dirty="0">
                  <a:latin typeface="+mn-ea"/>
                  <a:cs typeface="+mn-ea"/>
                  <a:sym typeface="+mn-lt"/>
                </a:rPr>
                <a:t>明确园区办公场景核心评测方向。</a:t>
              </a:r>
            </a:p>
          </p:txBody>
        </p:sp>
      </p:grpSp>
      <p:grpSp>
        <p:nvGrpSpPr>
          <p:cNvPr id="39" name="组合 38"/>
          <p:cNvGrpSpPr/>
          <p:nvPr/>
        </p:nvGrpSpPr>
        <p:grpSpPr>
          <a:xfrm>
            <a:off x="7468220" y="3165475"/>
            <a:ext cx="2231864" cy="1278255"/>
            <a:chOff x="11841" y="7236"/>
            <a:chExt cx="3836" cy="2013"/>
          </a:xfrm>
        </p:grpSpPr>
        <p:sp>
          <p:nvSpPr>
            <p:cNvPr id="23" name="TextBox 24"/>
            <p:cNvSpPr txBox="1"/>
            <p:nvPr/>
          </p:nvSpPr>
          <p:spPr>
            <a:xfrm>
              <a:off x="11841" y="7236"/>
              <a:ext cx="3062"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2023.02 </a:t>
              </a:r>
              <a:r>
                <a:rPr lang="zh-CN" altLang="en-US" sz="1400" b="1" dirty="0">
                  <a:latin typeface="+mn-ea"/>
                </a:rPr>
                <a:t>第</a:t>
              </a:r>
              <a:r>
                <a:rPr lang="en-US" altLang="zh-CN" sz="1400" b="1" dirty="0">
                  <a:latin typeface="+mn-ea"/>
                </a:rPr>
                <a:t>3</a:t>
              </a:r>
              <a:r>
                <a:rPr lang="zh-CN" altLang="en-US" sz="1400" b="1" dirty="0">
                  <a:latin typeface="+mn-ea"/>
                </a:rPr>
                <a:t>次讨论会</a:t>
              </a:r>
            </a:p>
          </p:txBody>
        </p:sp>
        <p:sp>
          <p:nvSpPr>
            <p:cNvPr id="24" name="TextBox 23"/>
            <p:cNvSpPr txBox="1"/>
            <p:nvPr/>
          </p:nvSpPr>
          <p:spPr>
            <a:xfrm>
              <a:off x="11841" y="7708"/>
              <a:ext cx="3836" cy="1541"/>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en-US" altLang="zh-CN" sz="1200" dirty="0">
                  <a:latin typeface="+mn-ea"/>
                  <a:cs typeface="+mn-ea"/>
                  <a:sym typeface="+mn-lt"/>
                </a:rPr>
                <a:t>WLAN</a:t>
              </a:r>
              <a:r>
                <a:rPr lang="zh-CN" altLang="en-US" sz="1200" dirty="0">
                  <a:latin typeface="+mn-ea"/>
                  <a:cs typeface="+mn-ea"/>
                  <a:sym typeface="+mn-lt"/>
                </a:rPr>
                <a:t>园区办公场景性能体验认证测试规范讨论</a:t>
              </a:r>
              <a:endParaRPr lang="en-US" altLang="zh-CN" sz="1200" dirty="0">
                <a:latin typeface="+mn-ea"/>
                <a:cs typeface="+mn-ea"/>
                <a:sym typeface="+mn-lt"/>
              </a:endParaRPr>
            </a:p>
            <a:p>
              <a:pPr marL="171450" indent="-171450" defTabSz="866775" fontAlgn="base">
                <a:lnSpc>
                  <a:spcPct val="120000"/>
                </a:lnSpc>
                <a:spcBef>
                  <a:spcPct val="0"/>
                </a:spcBef>
                <a:spcAft>
                  <a:spcPct val="0"/>
                </a:spcAft>
                <a:buFont typeface="Wingdings" panose="05000000000000000000" pitchFamily="2" charset="2"/>
                <a:buChar char="n"/>
              </a:pPr>
              <a:r>
                <a:rPr lang="zh-CN" altLang="en-US" sz="1200" dirty="0">
                  <a:latin typeface="+mn-ea"/>
                  <a:cs typeface="+mn-ea"/>
                  <a:sym typeface="+mn-lt"/>
                </a:rPr>
                <a:t>同意接纳新华三作为新的项目成员单位</a:t>
              </a:r>
            </a:p>
          </p:txBody>
        </p:sp>
      </p:grpSp>
      <p:sp>
        <p:nvSpPr>
          <p:cNvPr id="27" name="椭圆 9"/>
          <p:cNvSpPr>
            <a:spLocks noChangeArrowheads="1"/>
          </p:cNvSpPr>
          <p:nvPr>
            <p:custDataLst>
              <p:tags r:id="rId2"/>
            </p:custDataLst>
          </p:nvPr>
        </p:nvSpPr>
        <p:spPr bwMode="auto">
          <a:xfrm>
            <a:off x="4421329" y="3283737"/>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sp>
        <p:nvSpPr>
          <p:cNvPr id="28" name="椭圆 9"/>
          <p:cNvSpPr>
            <a:spLocks noChangeArrowheads="1"/>
          </p:cNvSpPr>
          <p:nvPr>
            <p:custDataLst>
              <p:tags r:id="rId3"/>
            </p:custDataLst>
          </p:nvPr>
        </p:nvSpPr>
        <p:spPr bwMode="auto">
          <a:xfrm>
            <a:off x="6234254" y="2728112"/>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grpSp>
        <p:nvGrpSpPr>
          <p:cNvPr id="45" name="组合 44"/>
          <p:cNvGrpSpPr/>
          <p:nvPr/>
        </p:nvGrpSpPr>
        <p:grpSpPr>
          <a:xfrm>
            <a:off x="5197299" y="1824037"/>
            <a:ext cx="2435860" cy="835025"/>
            <a:chOff x="11841" y="7236"/>
            <a:chExt cx="3836" cy="1315"/>
          </a:xfrm>
        </p:grpSpPr>
        <p:sp>
          <p:nvSpPr>
            <p:cNvPr id="46" name="TextBox 24"/>
            <p:cNvSpPr txBox="1"/>
            <p:nvPr>
              <p:custDataLst>
                <p:tags r:id="rId7"/>
              </p:custDataLst>
            </p:nvPr>
          </p:nvSpPr>
          <p:spPr>
            <a:xfrm>
              <a:off x="11841" y="7236"/>
              <a:ext cx="3062" cy="483"/>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2023.05 </a:t>
              </a:r>
              <a:r>
                <a:rPr lang="zh-CN" altLang="en-US" sz="1400" b="1" dirty="0">
                  <a:latin typeface="+mn-ea"/>
                </a:rPr>
                <a:t>第</a:t>
              </a:r>
              <a:r>
                <a:rPr lang="en-US" altLang="zh-CN" sz="1400" b="1" dirty="0">
                  <a:latin typeface="+mn-ea"/>
                </a:rPr>
                <a:t>5</a:t>
              </a:r>
              <a:r>
                <a:rPr lang="zh-CN" altLang="en-US" sz="1400" b="1" dirty="0">
                  <a:latin typeface="+mn-ea"/>
                </a:rPr>
                <a:t>次讨论会</a:t>
              </a:r>
            </a:p>
          </p:txBody>
        </p:sp>
        <p:sp>
          <p:nvSpPr>
            <p:cNvPr id="47" name="TextBox 23"/>
            <p:cNvSpPr txBox="1"/>
            <p:nvPr>
              <p:custDataLst>
                <p:tags r:id="rId8"/>
              </p:custDataLst>
            </p:nvPr>
          </p:nvSpPr>
          <p:spPr>
            <a:xfrm>
              <a:off x="11841" y="7708"/>
              <a:ext cx="3836" cy="843"/>
            </a:xfrm>
            <a:prstGeom prst="rect">
              <a:avLst/>
            </a:prstGeom>
            <a:noFill/>
          </p:spPr>
          <p:txBody>
            <a:bodyPr wrap="square" rtlCol="0">
              <a:spAutoFit/>
            </a:bodyPr>
            <a:lstStyle/>
            <a:p>
              <a:pPr marL="171450" indent="-171450" defTabSz="866775" fontAlgn="base">
                <a:lnSpc>
                  <a:spcPct val="120000"/>
                </a:lnSpc>
                <a:spcBef>
                  <a:spcPct val="0"/>
                </a:spcBef>
                <a:spcAft>
                  <a:spcPct val="0"/>
                </a:spcAft>
                <a:buFont typeface="Wingdings" panose="05000000000000000000" pitchFamily="2" charset="2"/>
                <a:buChar char="n"/>
              </a:pPr>
              <a:r>
                <a:rPr lang="en-US" altLang="zh-CN" sz="1200" dirty="0">
                  <a:latin typeface="+mn-ea"/>
                  <a:cs typeface="+mn-ea"/>
                  <a:sym typeface="+mn-lt"/>
                </a:rPr>
                <a:t>《WAA</a:t>
              </a:r>
              <a:r>
                <a:rPr lang="zh-CN" altLang="en-US" sz="1200" dirty="0">
                  <a:latin typeface="+mn-ea"/>
                  <a:cs typeface="+mn-ea"/>
                  <a:sym typeface="+mn-lt"/>
                </a:rPr>
                <a:t>园区办公测试标准</a:t>
              </a:r>
              <a:r>
                <a:rPr lang="en-US" altLang="zh-CN" sz="1200" dirty="0">
                  <a:latin typeface="+mn-ea"/>
                  <a:cs typeface="+mn-ea"/>
                  <a:sym typeface="+mn-lt"/>
                </a:rPr>
                <a:t>》</a:t>
              </a:r>
              <a:r>
                <a:rPr lang="zh-CN" altLang="en-US" sz="1200" dirty="0">
                  <a:latin typeface="+mn-ea"/>
                  <a:cs typeface="+mn-ea"/>
                  <a:sym typeface="+mn-lt"/>
                </a:rPr>
                <a:t>草案稿修正讨论</a:t>
              </a:r>
            </a:p>
          </p:txBody>
        </p:sp>
      </p:grpSp>
      <p:sp>
        <p:nvSpPr>
          <p:cNvPr id="35" name="椭圆 9"/>
          <p:cNvSpPr>
            <a:spLocks noChangeArrowheads="1"/>
          </p:cNvSpPr>
          <p:nvPr>
            <p:custDataLst>
              <p:tags r:id="rId4"/>
            </p:custDataLst>
          </p:nvPr>
        </p:nvSpPr>
        <p:spPr bwMode="auto">
          <a:xfrm>
            <a:off x="9700084" y="2463952"/>
            <a:ext cx="365125" cy="365753"/>
          </a:xfrm>
          <a:prstGeom prst="ellipse">
            <a:avLst/>
          </a:prstGeom>
          <a:solidFill>
            <a:schemeClr val="accent2">
              <a:lumMod val="60000"/>
              <a:lumOff val="40000"/>
            </a:schemeClr>
          </a:solidFill>
          <a:ln w="19050" algn="ctr">
            <a:noFill/>
            <a:round/>
          </a:ln>
        </p:spPr>
        <p:txBody>
          <a:bodyPr lIns="0" tIns="0" rIns="0" bIns="0" anchor="ctr"/>
          <a:lstStyle/>
          <a:p>
            <a:pPr algn="ctr" eaLnBrk="1" hangingPunct="1"/>
            <a:endParaRPr kumimoji="1" lang="zh-CN" altLang="en-US" sz="1000" b="1" dirty="0">
              <a:ea typeface="微软雅黑 Light" panose="020B0502040204020203" pitchFamily="34" charset="-122"/>
            </a:endParaRPr>
          </a:p>
        </p:txBody>
      </p:sp>
      <p:sp>
        <p:nvSpPr>
          <p:cNvPr id="37" name="TextBox 24"/>
          <p:cNvSpPr txBox="1"/>
          <p:nvPr>
            <p:custDataLst>
              <p:tags r:id="rId5"/>
            </p:custDataLst>
          </p:nvPr>
        </p:nvSpPr>
        <p:spPr>
          <a:xfrm>
            <a:off x="9754870" y="1791652"/>
            <a:ext cx="1614170" cy="306705"/>
          </a:xfrm>
          <a:prstGeom prst="rect">
            <a:avLst/>
          </a:prstGeom>
          <a:noFill/>
        </p:spPr>
        <p:txBody>
          <a:bodyPr wrap="none" rtlCol="0">
            <a:spAutoFit/>
          </a:bodyPr>
          <a:lstStyle/>
          <a:p>
            <a:pPr defTabSz="866775" fontAlgn="base">
              <a:spcBef>
                <a:spcPct val="0"/>
              </a:spcBef>
              <a:spcAft>
                <a:spcPct val="0"/>
              </a:spcAft>
            </a:pPr>
            <a:r>
              <a:rPr lang="en-US" altLang="zh-CN" sz="1400" b="1" dirty="0">
                <a:latin typeface="+mn-ea"/>
              </a:rPr>
              <a:t>2023.07</a:t>
            </a:r>
            <a:r>
              <a:rPr lang="zh-CN" altLang="en-US" sz="1400" b="1" dirty="0">
                <a:latin typeface="+mn-ea"/>
              </a:rPr>
              <a:t>项目完成</a:t>
            </a:r>
          </a:p>
        </p:txBody>
      </p:sp>
      <p:pic>
        <p:nvPicPr>
          <p:cNvPr id="40" name="图片 39" descr="20919083"/>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9754870" y="2223670"/>
            <a:ext cx="438150" cy="438150"/>
          </a:xfrm>
          <a:prstGeom prst="rect">
            <a:avLst/>
          </a:prstGeom>
        </p:spPr>
      </p:pic>
      <p:graphicFrame>
        <p:nvGraphicFramePr>
          <p:cNvPr id="6" name="对象 5">
            <a:hlinkClick r:id="" action="ppaction://ole?verb=1"/>
          </p:cNvPr>
          <p:cNvGraphicFramePr>
            <a:graphicFrameLocks noChangeAspect="1"/>
          </p:cNvGraphicFramePr>
          <p:nvPr>
            <p:extLst>
              <p:ext uri="{D42A27DB-BD31-4B8C-83A1-F6EECF244321}">
                <p14:modId xmlns:p14="http://schemas.microsoft.com/office/powerpoint/2010/main" val="2450201643"/>
              </p:ext>
            </p:extLst>
          </p:nvPr>
        </p:nvGraphicFramePr>
        <p:xfrm>
          <a:off x="6599379" y="5773137"/>
          <a:ext cx="1000444" cy="866705"/>
        </p:xfrm>
        <a:graphic>
          <a:graphicData uri="http://schemas.openxmlformats.org/presentationml/2006/ole">
            <mc:AlternateContent xmlns:mc="http://schemas.openxmlformats.org/markup-compatibility/2006">
              <mc:Choice xmlns:v="urn:schemas-microsoft-com:vml" Requires="v">
                <p:oleObj spid="_x0000_s7175" name="文档" showAsIcon="1" r:id="rId13" imgW="914400" imgH="792360" progId="Word.Document.12">
                  <p:embed/>
                </p:oleObj>
              </mc:Choice>
              <mc:Fallback>
                <p:oleObj name="文档" showAsIcon="1" r:id="rId13" imgW="914400" imgH="792360" progId="Word.Document.12">
                  <p:embed/>
                  <p:pic>
                    <p:nvPicPr>
                      <p:cNvPr id="0" name=""/>
                      <p:cNvPicPr/>
                      <p:nvPr/>
                    </p:nvPicPr>
                    <p:blipFill>
                      <a:blip r:embed="rId14"/>
                      <a:stretch>
                        <a:fillRect/>
                      </a:stretch>
                    </p:blipFill>
                    <p:spPr>
                      <a:xfrm>
                        <a:off x="6599379" y="5773137"/>
                        <a:ext cx="1000444" cy="866705"/>
                      </a:xfrm>
                      <a:prstGeom prst="rect">
                        <a:avLst/>
                      </a:prstGeom>
                    </p:spPr>
                  </p:pic>
                </p:oleObj>
              </mc:Fallback>
            </mc:AlternateContent>
          </a:graphicData>
        </a:graphic>
      </p:graphicFrame>
      <p:graphicFrame>
        <p:nvGraphicFramePr>
          <p:cNvPr id="11" name="对象 10">
            <a:hlinkClick r:id="" action="ppaction://ole?verb=1"/>
          </p:cNvPr>
          <p:cNvGraphicFramePr>
            <a:graphicFrameLocks noChangeAspect="1"/>
          </p:cNvGraphicFramePr>
          <p:nvPr>
            <p:extLst>
              <p:ext uri="{D42A27DB-BD31-4B8C-83A1-F6EECF244321}">
                <p14:modId xmlns:p14="http://schemas.microsoft.com/office/powerpoint/2010/main" val="3144370515"/>
              </p:ext>
            </p:extLst>
          </p:nvPr>
        </p:nvGraphicFramePr>
        <p:xfrm>
          <a:off x="10179190" y="6031526"/>
          <a:ext cx="914400" cy="792163"/>
        </p:xfrm>
        <a:graphic>
          <a:graphicData uri="http://schemas.openxmlformats.org/presentationml/2006/ole">
            <mc:AlternateContent xmlns:mc="http://schemas.openxmlformats.org/markup-compatibility/2006">
              <mc:Choice xmlns:v="urn:schemas-microsoft-com:vml" Requires="v">
                <p:oleObj spid="_x0000_s7176" name="文档" showAsIcon="1" r:id="rId15" imgW="914400" imgH="792360" progId="Word.Document.12">
                  <p:embed/>
                </p:oleObj>
              </mc:Choice>
              <mc:Fallback>
                <p:oleObj name="文档" showAsIcon="1" r:id="rId15" imgW="914400" imgH="792360" progId="Word.Document.12">
                  <p:embed/>
                  <p:pic>
                    <p:nvPicPr>
                      <p:cNvPr id="0" name=""/>
                      <p:cNvPicPr/>
                      <p:nvPr/>
                    </p:nvPicPr>
                    <p:blipFill>
                      <a:blip r:embed="rId16"/>
                      <a:stretch>
                        <a:fillRect/>
                      </a:stretch>
                    </p:blipFill>
                    <p:spPr>
                      <a:xfrm>
                        <a:off x="10179190" y="6031526"/>
                        <a:ext cx="914400" cy="792163"/>
                      </a:xfrm>
                      <a:prstGeom prst="rect">
                        <a:avLst/>
                      </a:prstGeom>
                    </p:spPr>
                  </p:pic>
                </p:oleObj>
              </mc:Fallback>
            </mc:AlternateContent>
          </a:graphicData>
        </a:graphic>
      </p:graphicFrame>
      <p:graphicFrame>
        <p:nvGraphicFramePr>
          <p:cNvPr id="29" name="对象 28">
            <a:hlinkClick r:id="" action="ppaction://ole?verb=1"/>
          </p:cNvPr>
          <p:cNvGraphicFramePr>
            <a:graphicFrameLocks noChangeAspect="1"/>
          </p:cNvGraphicFramePr>
          <p:nvPr>
            <p:extLst>
              <p:ext uri="{D42A27DB-BD31-4B8C-83A1-F6EECF244321}">
                <p14:modId xmlns:p14="http://schemas.microsoft.com/office/powerpoint/2010/main" val="3825243755"/>
              </p:ext>
            </p:extLst>
          </p:nvPr>
        </p:nvGraphicFramePr>
        <p:xfrm>
          <a:off x="9700084" y="3407177"/>
          <a:ext cx="914400" cy="792163"/>
        </p:xfrm>
        <a:graphic>
          <a:graphicData uri="http://schemas.openxmlformats.org/presentationml/2006/ole">
            <mc:AlternateContent xmlns:mc="http://schemas.openxmlformats.org/markup-compatibility/2006">
              <mc:Choice xmlns:v="urn:schemas-microsoft-com:vml" Requires="v">
                <p:oleObj spid="_x0000_s7177" name="文档" showAsIcon="1" r:id="rId17" imgW="914400" imgH="792360" progId="Word.Document.12">
                  <p:embed/>
                </p:oleObj>
              </mc:Choice>
              <mc:Fallback>
                <p:oleObj name="文档" showAsIcon="1" r:id="rId17" imgW="914400" imgH="792360" progId="Word.Document.12">
                  <p:embed/>
                  <p:pic>
                    <p:nvPicPr>
                      <p:cNvPr id="0" name=""/>
                      <p:cNvPicPr/>
                      <p:nvPr/>
                    </p:nvPicPr>
                    <p:blipFill>
                      <a:blip r:embed="rId18"/>
                      <a:stretch>
                        <a:fillRect/>
                      </a:stretch>
                    </p:blipFill>
                    <p:spPr>
                      <a:xfrm>
                        <a:off x="9700084" y="3407177"/>
                        <a:ext cx="914400" cy="792163"/>
                      </a:xfrm>
                      <a:prstGeom prst="rect">
                        <a:avLst/>
                      </a:prstGeom>
                    </p:spPr>
                  </p:pic>
                </p:oleObj>
              </mc:Fallback>
            </mc:AlternateContent>
          </a:graphicData>
        </a:graphic>
      </p:graphicFrame>
      <p:graphicFrame>
        <p:nvGraphicFramePr>
          <p:cNvPr id="30" name="对象 29">
            <a:hlinkClick r:id="" action="ppaction://ole?verb=1"/>
          </p:cNvPr>
          <p:cNvGraphicFramePr>
            <a:graphicFrameLocks noChangeAspect="1"/>
          </p:cNvGraphicFramePr>
          <p:nvPr>
            <p:extLst>
              <p:ext uri="{D42A27DB-BD31-4B8C-83A1-F6EECF244321}">
                <p14:modId xmlns:p14="http://schemas.microsoft.com/office/powerpoint/2010/main" val="1901244607"/>
              </p:ext>
            </p:extLst>
          </p:nvPr>
        </p:nvGraphicFramePr>
        <p:xfrm>
          <a:off x="3550895" y="2798880"/>
          <a:ext cx="914400" cy="792163"/>
        </p:xfrm>
        <a:graphic>
          <a:graphicData uri="http://schemas.openxmlformats.org/presentationml/2006/ole">
            <mc:AlternateContent xmlns:mc="http://schemas.openxmlformats.org/markup-compatibility/2006">
              <mc:Choice xmlns:v="urn:schemas-microsoft-com:vml" Requires="v">
                <p:oleObj spid="_x0000_s7178" name="文档" showAsIcon="1" r:id="rId19" imgW="914400" imgH="792360" progId="Word.Document.12">
                  <p:embed/>
                </p:oleObj>
              </mc:Choice>
              <mc:Fallback>
                <p:oleObj name="文档" showAsIcon="1" r:id="rId19" imgW="914400" imgH="792360" progId="Word.Document.12">
                  <p:embed/>
                  <p:pic>
                    <p:nvPicPr>
                      <p:cNvPr id="0" name=""/>
                      <p:cNvPicPr/>
                      <p:nvPr/>
                    </p:nvPicPr>
                    <p:blipFill>
                      <a:blip r:embed="rId20"/>
                      <a:stretch>
                        <a:fillRect/>
                      </a:stretch>
                    </p:blipFill>
                    <p:spPr>
                      <a:xfrm>
                        <a:off x="3550895" y="2798880"/>
                        <a:ext cx="914400" cy="792163"/>
                      </a:xfrm>
                      <a:prstGeom prst="rect">
                        <a:avLst/>
                      </a:prstGeom>
                    </p:spPr>
                  </p:pic>
                </p:oleObj>
              </mc:Fallback>
            </mc:AlternateContent>
          </a:graphicData>
        </a:graphic>
      </p:graphicFrame>
      <p:graphicFrame>
        <p:nvGraphicFramePr>
          <p:cNvPr id="31" name="对象 30">
            <a:hlinkClick r:id="" action="ppaction://ole?verb=1"/>
          </p:cNvPr>
          <p:cNvGraphicFramePr>
            <a:graphicFrameLocks noChangeAspect="1"/>
          </p:cNvGraphicFramePr>
          <p:nvPr>
            <p:extLst>
              <p:ext uri="{D42A27DB-BD31-4B8C-83A1-F6EECF244321}">
                <p14:modId xmlns:p14="http://schemas.microsoft.com/office/powerpoint/2010/main" val="4151016027"/>
              </p:ext>
            </p:extLst>
          </p:nvPr>
        </p:nvGraphicFramePr>
        <p:xfrm>
          <a:off x="7559005" y="1865526"/>
          <a:ext cx="914400" cy="792163"/>
        </p:xfrm>
        <a:graphic>
          <a:graphicData uri="http://schemas.openxmlformats.org/presentationml/2006/ole">
            <mc:AlternateContent xmlns:mc="http://schemas.openxmlformats.org/markup-compatibility/2006">
              <mc:Choice xmlns:v="urn:schemas-microsoft-com:vml" Requires="v">
                <p:oleObj spid="_x0000_s7179" name="文档" showAsIcon="1" r:id="rId21" imgW="914400" imgH="792360" progId="Word.Document.12">
                  <p:embed/>
                </p:oleObj>
              </mc:Choice>
              <mc:Fallback>
                <p:oleObj name="文档" showAsIcon="1" r:id="rId21" imgW="914400" imgH="792360" progId="Word.Document.12">
                  <p:embed/>
                  <p:pic>
                    <p:nvPicPr>
                      <p:cNvPr id="0" name=""/>
                      <p:cNvPicPr/>
                      <p:nvPr/>
                    </p:nvPicPr>
                    <p:blipFill>
                      <a:blip r:embed="rId22"/>
                      <a:stretch>
                        <a:fillRect/>
                      </a:stretch>
                    </p:blipFill>
                    <p:spPr>
                      <a:xfrm>
                        <a:off x="7559005" y="1865526"/>
                        <a:ext cx="914400" cy="792163"/>
                      </a:xfrm>
                      <a:prstGeom prst="rect">
                        <a:avLst/>
                      </a:prstGeom>
                    </p:spPr>
                  </p:pic>
                </p:oleObj>
              </mc:Fallback>
            </mc:AlternateContent>
          </a:graphicData>
        </a:graphic>
      </p:graphicFrame>
      <p:sp>
        <p:nvSpPr>
          <p:cNvPr id="43" name="页脚占位符 5">
            <a:extLst>
              <a:ext uri="{FF2B5EF4-FFF2-40B4-BE49-F238E27FC236}">
                <a16:creationId xmlns:a16="http://schemas.microsoft.com/office/drawing/2014/main" xmlns="" id="{E0B62BA6-4103-4F90-AD93-9A54FF3636EB}"/>
              </a:ext>
            </a:extLst>
          </p:cNvPr>
          <p:cNvSpPr>
            <a:spLocks noGrp="1"/>
          </p:cNvSpPr>
          <p:nvPr>
            <p:ph type="ftr" sz="quarter" idx="11"/>
            <p:custDataLst>
              <p:tags r:id="rId6"/>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15607092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33084" y="3247495"/>
            <a:ext cx="5371327" cy="307643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0000"/>
              </a:lnSpc>
            </a:pPr>
            <a:r>
              <a:rPr lang="en-US" altLang="zh-CN" sz="1600" dirty="0">
                <a:solidFill>
                  <a:schemeClr val="tx1"/>
                </a:solidFill>
                <a:latin typeface="楷体" panose="02010609060101010101" pitchFamily="49" charset="-122"/>
                <a:ea typeface="楷体" panose="02010609060101010101" pitchFamily="49" charset="-122"/>
              </a:rPr>
              <a:t>1</a:t>
            </a:r>
            <a:r>
              <a:rPr lang="zh-CN" altLang="en-US" sz="1600" dirty="0">
                <a:solidFill>
                  <a:schemeClr val="tx1"/>
                </a:solidFill>
                <a:latin typeface="楷体" panose="02010609060101010101" pitchFamily="49" charset="-122"/>
                <a:ea typeface="楷体" panose="02010609060101010101" pitchFamily="49" charset="-122"/>
              </a:rPr>
              <a:t>、园区测试和证书方案建议：</a:t>
            </a:r>
            <a:r>
              <a:rPr lang="zh-CN" altLang="en-US" sz="1600" b="1" dirty="0">
                <a:solidFill>
                  <a:srgbClr val="C00000"/>
                </a:solidFill>
                <a:latin typeface="楷体" panose="02010609060101010101" pitchFamily="49" charset="-122"/>
                <a:ea typeface="楷体" panose="02010609060101010101" pitchFamily="49" charset="-122"/>
              </a:rPr>
              <a:t>采用一个证书，加行业应用场景维度认证结果</a:t>
            </a:r>
            <a:r>
              <a:rPr lang="zh-CN" altLang="en-US" sz="1600" dirty="0">
                <a:solidFill>
                  <a:schemeClr val="tx1"/>
                </a:solidFill>
                <a:latin typeface="楷体" panose="02010609060101010101" pitchFamily="49" charset="-122"/>
                <a:ea typeface="楷体" panose="02010609060101010101" pitchFamily="49" charset="-122"/>
              </a:rPr>
              <a:t>。认证测试按基础测试和场景测试分开；基础测试的结果可以支持灵活组合，适应多种部署环境（高密</a:t>
            </a:r>
            <a:r>
              <a:rPr lang="en-US" altLang="zh-CN" sz="1600" dirty="0">
                <a:solidFill>
                  <a:schemeClr val="tx1"/>
                </a:solidFill>
                <a:latin typeface="楷体" panose="02010609060101010101" pitchFamily="49" charset="-122"/>
                <a:ea typeface="楷体" panose="02010609060101010101" pitchFamily="49" charset="-122"/>
              </a:rPr>
              <a:t>/</a:t>
            </a:r>
            <a:r>
              <a:rPr lang="zh-CN" altLang="en-US" sz="1600" dirty="0">
                <a:solidFill>
                  <a:schemeClr val="tx1"/>
                </a:solidFill>
                <a:latin typeface="楷体" panose="02010609060101010101" pitchFamily="49" charset="-122"/>
                <a:ea typeface="楷体" panose="02010609060101010101" pitchFamily="49" charset="-122"/>
              </a:rPr>
              <a:t>低密办公、会议室等，难以穷举）；场景测试则针对场景的关键用户体验需求，测试结果外露辅助支持用户购买选择（测试报告提供给被测厂商，联盟不发布）。</a:t>
            </a:r>
            <a:endParaRPr lang="en-US" altLang="zh-CN" sz="1600" dirty="0">
              <a:solidFill>
                <a:schemeClr val="tx1"/>
              </a:solidFill>
              <a:latin typeface="楷体" panose="02010609060101010101" pitchFamily="49" charset="-122"/>
              <a:ea typeface="楷体" panose="02010609060101010101" pitchFamily="49" charset="-122"/>
            </a:endParaRPr>
          </a:p>
          <a:p>
            <a:pPr>
              <a:lnSpc>
                <a:spcPct val="110000"/>
              </a:lnSpc>
            </a:pPr>
            <a:r>
              <a:rPr lang="en-US" altLang="zh-CN" sz="1600" dirty="0">
                <a:solidFill>
                  <a:schemeClr val="tx1"/>
                </a:solidFill>
                <a:latin typeface="楷体" panose="02010609060101010101" pitchFamily="49" charset="-122"/>
                <a:ea typeface="楷体" panose="02010609060101010101" pitchFamily="49" charset="-122"/>
              </a:rPr>
              <a:t>2</a:t>
            </a:r>
            <a:r>
              <a:rPr lang="zh-CN" altLang="en-US" sz="1600" dirty="0">
                <a:solidFill>
                  <a:schemeClr val="tx1"/>
                </a:solidFill>
                <a:latin typeface="楷体" panose="02010609060101010101" pitchFamily="49" charset="-122"/>
                <a:ea typeface="楷体" panose="02010609060101010101" pitchFamily="49" charset="-122"/>
              </a:rPr>
              <a:t>、</a:t>
            </a:r>
            <a:r>
              <a:rPr lang="zh-CN" altLang="en-US" sz="1600" b="1" dirty="0">
                <a:solidFill>
                  <a:srgbClr val="C00000"/>
                </a:solidFill>
                <a:latin typeface="楷体" panose="02010609060101010101" pitchFamily="49" charset="-122"/>
                <a:ea typeface="楷体" panose="02010609060101010101" pitchFamily="49" charset="-122"/>
              </a:rPr>
              <a:t>评级是必要的，也是</a:t>
            </a:r>
            <a:r>
              <a:rPr lang="en-US" altLang="zh-CN" sz="1600" b="1" dirty="0">
                <a:solidFill>
                  <a:srgbClr val="C00000"/>
                </a:solidFill>
                <a:latin typeface="楷体" panose="02010609060101010101" pitchFamily="49" charset="-122"/>
                <a:ea typeface="楷体" panose="02010609060101010101" pitchFamily="49" charset="-122"/>
              </a:rPr>
              <a:t>WAA</a:t>
            </a:r>
            <a:r>
              <a:rPr lang="zh-CN" altLang="en-US" sz="1600" b="1" dirty="0">
                <a:solidFill>
                  <a:srgbClr val="C00000"/>
                </a:solidFill>
                <a:latin typeface="楷体" panose="02010609060101010101" pitchFamily="49" charset="-122"/>
                <a:ea typeface="楷体" panose="02010609060101010101" pitchFamily="49" charset="-122"/>
              </a:rPr>
              <a:t>联盟存在的价值</a:t>
            </a:r>
            <a:r>
              <a:rPr lang="zh-CN" altLang="en-US" sz="1600" dirty="0">
                <a:solidFill>
                  <a:schemeClr val="tx1"/>
                </a:solidFill>
                <a:latin typeface="楷体" panose="02010609060101010101" pitchFamily="49" charset="-122"/>
                <a:ea typeface="楷体" panose="02010609060101010101" pitchFamily="49" charset="-122"/>
              </a:rPr>
              <a:t>，开始阶段要选择用户最关心的内容形成差异，</a:t>
            </a:r>
            <a:r>
              <a:rPr lang="zh-CN" altLang="en-US" sz="1600" b="1" dirty="0">
                <a:solidFill>
                  <a:srgbClr val="C00000"/>
                </a:solidFill>
                <a:latin typeface="楷体" panose="02010609060101010101" pitchFamily="49" charset="-122"/>
                <a:ea typeface="楷体" panose="02010609060101010101" pitchFamily="49" charset="-122"/>
              </a:rPr>
              <a:t>级别不宜过多</a:t>
            </a:r>
            <a:r>
              <a:rPr lang="zh-CN" altLang="en-US" sz="1600" dirty="0">
                <a:solidFill>
                  <a:schemeClr val="tx1"/>
                </a:solidFill>
                <a:latin typeface="楷体" panose="02010609060101010101" pitchFamily="49" charset="-122"/>
                <a:ea typeface="楷体" panose="02010609060101010101" pitchFamily="49" charset="-122"/>
              </a:rPr>
              <a:t>，</a:t>
            </a:r>
            <a:r>
              <a:rPr lang="en-US" altLang="zh-CN" sz="1600" dirty="0">
                <a:solidFill>
                  <a:schemeClr val="tx1"/>
                </a:solidFill>
                <a:latin typeface="楷体" panose="02010609060101010101" pitchFamily="49" charset="-122"/>
                <a:ea typeface="楷体" panose="02010609060101010101" pitchFamily="49" charset="-122"/>
              </a:rPr>
              <a:t>5</a:t>
            </a:r>
            <a:r>
              <a:rPr lang="zh-CN" altLang="en-US" sz="1600" dirty="0">
                <a:solidFill>
                  <a:schemeClr val="tx1"/>
                </a:solidFill>
                <a:latin typeface="楷体" panose="02010609060101010101" pitchFamily="49" charset="-122"/>
                <a:ea typeface="楷体" panose="02010609060101010101" pitchFamily="49" charset="-122"/>
              </a:rPr>
              <a:t>星有些多，建议最多</a:t>
            </a:r>
            <a:r>
              <a:rPr lang="en-US" altLang="zh-CN" sz="1600" dirty="0">
                <a:solidFill>
                  <a:schemeClr val="tx1"/>
                </a:solidFill>
                <a:latin typeface="楷体" panose="02010609060101010101" pitchFamily="49" charset="-122"/>
                <a:ea typeface="楷体" panose="02010609060101010101" pitchFamily="49" charset="-122"/>
              </a:rPr>
              <a:t>3</a:t>
            </a:r>
            <a:r>
              <a:rPr lang="zh-CN" altLang="en-US" sz="1600" dirty="0">
                <a:solidFill>
                  <a:schemeClr val="tx1"/>
                </a:solidFill>
                <a:latin typeface="楷体" panose="02010609060101010101" pitchFamily="49" charset="-122"/>
                <a:ea typeface="楷体" panose="02010609060101010101" pitchFamily="49" charset="-122"/>
              </a:rPr>
              <a:t>个等级。</a:t>
            </a:r>
            <a:endParaRPr lang="en-US" altLang="zh-CN" sz="1600" dirty="0">
              <a:solidFill>
                <a:schemeClr val="tx1"/>
              </a:solidFill>
              <a:latin typeface="楷体" panose="02010609060101010101" pitchFamily="49" charset="-122"/>
              <a:ea typeface="楷体" panose="02010609060101010101" pitchFamily="49" charset="-122"/>
            </a:endParaRPr>
          </a:p>
          <a:p>
            <a:pPr>
              <a:lnSpc>
                <a:spcPct val="110000"/>
              </a:lnSpc>
            </a:pPr>
            <a:r>
              <a:rPr lang="en-US" altLang="zh-CN" sz="1600" dirty="0">
                <a:solidFill>
                  <a:schemeClr val="tx1"/>
                </a:solidFill>
                <a:latin typeface="楷体" panose="02010609060101010101" pitchFamily="49" charset="-122"/>
                <a:ea typeface="楷体" panose="02010609060101010101" pitchFamily="49" charset="-122"/>
              </a:rPr>
              <a:t>3</a:t>
            </a:r>
            <a:r>
              <a:rPr lang="zh-CN" altLang="en-US" sz="1600" dirty="0">
                <a:solidFill>
                  <a:schemeClr val="tx1"/>
                </a:solidFill>
                <a:latin typeface="楷体" panose="02010609060101010101" pitchFamily="49" charset="-122"/>
                <a:ea typeface="楷体" panose="02010609060101010101" pitchFamily="49" charset="-122"/>
              </a:rPr>
              <a:t>、</a:t>
            </a:r>
            <a:r>
              <a:rPr lang="zh-CN" altLang="en-US" sz="1600" b="1" dirty="0">
                <a:solidFill>
                  <a:schemeClr val="tx1"/>
                </a:solidFill>
                <a:latin typeface="楷体" panose="02010609060101010101" pitchFamily="49" charset="-122"/>
                <a:ea typeface="楷体" panose="02010609060101010101" pitchFamily="49" charset="-122"/>
              </a:rPr>
              <a:t>项目组推荐：</a:t>
            </a:r>
            <a:r>
              <a:rPr lang="zh-CN" altLang="en-US" sz="1600" b="1" dirty="0">
                <a:solidFill>
                  <a:srgbClr val="C00000"/>
                </a:solidFill>
                <a:latin typeface="楷体" panose="02010609060101010101" pitchFamily="49" charset="-122"/>
                <a:ea typeface="楷体" panose="02010609060101010101" pitchFamily="49" charset="-122"/>
              </a:rPr>
              <a:t>金</a:t>
            </a:r>
            <a:r>
              <a:rPr lang="en-US" altLang="zh-CN" sz="1600" b="1" dirty="0">
                <a:solidFill>
                  <a:srgbClr val="C00000"/>
                </a:solidFill>
                <a:latin typeface="楷体" panose="02010609060101010101" pitchFamily="49" charset="-122"/>
                <a:ea typeface="楷体" panose="02010609060101010101" pitchFamily="49" charset="-122"/>
              </a:rPr>
              <a:t>/</a:t>
            </a:r>
            <a:r>
              <a:rPr lang="zh-CN" altLang="en-US" sz="1600" b="1" dirty="0">
                <a:solidFill>
                  <a:srgbClr val="C00000"/>
                </a:solidFill>
                <a:latin typeface="楷体" panose="02010609060101010101" pitchFamily="49" charset="-122"/>
                <a:ea typeface="楷体" panose="02010609060101010101" pitchFamily="49" charset="-122"/>
              </a:rPr>
              <a:t>银</a:t>
            </a:r>
            <a:r>
              <a:rPr lang="en-US" altLang="zh-CN" sz="1600" b="1" dirty="0">
                <a:solidFill>
                  <a:srgbClr val="C00000"/>
                </a:solidFill>
                <a:latin typeface="楷体" panose="02010609060101010101" pitchFamily="49" charset="-122"/>
                <a:ea typeface="楷体" panose="02010609060101010101" pitchFamily="49" charset="-122"/>
              </a:rPr>
              <a:t>/</a:t>
            </a:r>
            <a:r>
              <a:rPr lang="zh-CN" altLang="en-US" sz="1600" b="1" dirty="0">
                <a:solidFill>
                  <a:srgbClr val="C00000"/>
                </a:solidFill>
                <a:latin typeface="楷体" panose="02010609060101010101" pitchFamily="49" charset="-122"/>
                <a:ea typeface="楷体" panose="02010609060101010101" pitchFamily="49" charset="-122"/>
              </a:rPr>
              <a:t>不通过三个等级</a:t>
            </a:r>
            <a:r>
              <a:rPr lang="zh-CN" altLang="en-US" sz="1600" dirty="0">
                <a:solidFill>
                  <a:schemeClr val="tx1"/>
                </a:solidFill>
                <a:latin typeface="楷体" panose="02010609060101010101" pitchFamily="49" charset="-122"/>
                <a:ea typeface="楷体" panose="02010609060101010101" pitchFamily="49" charset="-122"/>
              </a:rPr>
              <a:t>，不通过起到筛选作用，</a:t>
            </a:r>
            <a:r>
              <a:rPr lang="zh-CN" altLang="en-US" sz="1600" b="1" dirty="0">
                <a:solidFill>
                  <a:srgbClr val="C00000"/>
                </a:solidFill>
                <a:latin typeface="楷体" panose="02010609060101010101" pitchFamily="49" charset="-122"/>
                <a:ea typeface="楷体" panose="02010609060101010101" pitchFamily="49" charset="-122"/>
              </a:rPr>
              <a:t>金</a:t>
            </a:r>
            <a:r>
              <a:rPr lang="en-US" altLang="zh-CN" sz="1600" b="1" dirty="0">
                <a:solidFill>
                  <a:srgbClr val="C00000"/>
                </a:solidFill>
                <a:latin typeface="楷体" panose="02010609060101010101" pitchFamily="49" charset="-122"/>
                <a:ea typeface="楷体" panose="02010609060101010101" pitchFamily="49" charset="-122"/>
              </a:rPr>
              <a:t>/</a:t>
            </a:r>
            <a:r>
              <a:rPr lang="zh-CN" altLang="en-US" sz="1600" b="1" dirty="0">
                <a:solidFill>
                  <a:srgbClr val="C00000"/>
                </a:solidFill>
                <a:latin typeface="楷体" panose="02010609060101010101" pitchFamily="49" charset="-122"/>
                <a:ea typeface="楷体" panose="02010609060101010101" pitchFamily="49" charset="-122"/>
              </a:rPr>
              <a:t>银（各占</a:t>
            </a:r>
            <a:r>
              <a:rPr lang="en-US" altLang="zh-CN" sz="1600" b="1" dirty="0">
                <a:solidFill>
                  <a:srgbClr val="C00000"/>
                </a:solidFill>
                <a:latin typeface="楷体" panose="02010609060101010101" pitchFamily="49" charset="-122"/>
                <a:ea typeface="楷体" panose="02010609060101010101" pitchFamily="49" charset="-122"/>
              </a:rPr>
              <a:t>50%</a:t>
            </a:r>
            <a:r>
              <a:rPr lang="zh-CN" altLang="en-US" sz="1600" b="1" dirty="0">
                <a:solidFill>
                  <a:srgbClr val="C00000"/>
                </a:solidFill>
                <a:latin typeface="楷体" panose="02010609060101010101" pitchFamily="49" charset="-122"/>
                <a:ea typeface="楷体" panose="02010609060101010101" pitchFamily="49" charset="-122"/>
              </a:rPr>
              <a:t>）</a:t>
            </a:r>
            <a:r>
              <a:rPr lang="zh-CN" altLang="en-US" sz="1600" dirty="0">
                <a:solidFill>
                  <a:schemeClr val="tx1"/>
                </a:solidFill>
                <a:latin typeface="楷体" panose="02010609060101010101" pitchFamily="49" charset="-122"/>
                <a:ea typeface="楷体" panose="02010609060101010101" pitchFamily="49" charset="-122"/>
              </a:rPr>
              <a:t>牵引产业向更好体验发展。</a:t>
            </a:r>
          </a:p>
        </p:txBody>
      </p:sp>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p:txBody>
          <a:bodyPr/>
          <a:lstStyle/>
          <a:p>
            <a:fld id="{49AE70B2-8BF9-45C0-BB95-33D1B9D3A854}" type="slidenum">
              <a:rPr lang="zh-CN" altLang="en-US" smtClean="0"/>
              <a:t>22</a:t>
            </a:fld>
            <a:endParaRPr lang="zh-CN" altLang="en-US" dirty="0"/>
          </a:p>
        </p:txBody>
      </p:sp>
      <p:sp>
        <p:nvSpPr>
          <p:cNvPr id="4" name="标题 3"/>
          <p:cNvSpPr>
            <a:spLocks noGrp="1"/>
          </p:cNvSpPr>
          <p:nvPr>
            <p:ph type="title"/>
          </p:nvPr>
        </p:nvSpPr>
        <p:spPr/>
        <p:txBody>
          <a:bodyPr/>
          <a:lstStyle/>
          <a:p>
            <a:r>
              <a:rPr lang="zh-CN" altLang="en-US" dirty="0"/>
              <a:t>项目交付件完成情况和建议</a:t>
            </a:r>
          </a:p>
        </p:txBody>
      </p:sp>
      <p:graphicFrame>
        <p:nvGraphicFramePr>
          <p:cNvPr id="6" name="表格 5"/>
          <p:cNvGraphicFramePr>
            <a:graphicFrameLocks noGrp="1"/>
          </p:cNvGraphicFramePr>
          <p:nvPr>
            <p:extLst>
              <p:ext uri="{D42A27DB-BD31-4B8C-83A1-F6EECF244321}">
                <p14:modId xmlns:p14="http://schemas.microsoft.com/office/powerpoint/2010/main" val="2735606160"/>
              </p:ext>
            </p:extLst>
          </p:nvPr>
        </p:nvGraphicFramePr>
        <p:xfrm>
          <a:off x="533084" y="1060350"/>
          <a:ext cx="9801541" cy="1676400"/>
        </p:xfrm>
        <a:graphic>
          <a:graphicData uri="http://schemas.openxmlformats.org/drawingml/2006/table">
            <a:tbl>
              <a:tblPr firstRow="1" bandRow="1">
                <a:tableStyleId>{5C22544A-7EE6-4342-B048-85BDC9FD1C3A}</a:tableStyleId>
              </a:tblPr>
              <a:tblGrid>
                <a:gridCol w="763468">
                  <a:extLst>
                    <a:ext uri="{9D8B030D-6E8A-4147-A177-3AD203B41FA5}">
                      <a16:colId xmlns:a16="http://schemas.microsoft.com/office/drawing/2014/main" xmlns="" val="20000"/>
                    </a:ext>
                  </a:extLst>
                </a:gridCol>
                <a:gridCol w="3678120">
                  <a:extLst>
                    <a:ext uri="{9D8B030D-6E8A-4147-A177-3AD203B41FA5}">
                      <a16:colId xmlns:a16="http://schemas.microsoft.com/office/drawing/2014/main" xmlns="" val="20001"/>
                    </a:ext>
                  </a:extLst>
                </a:gridCol>
                <a:gridCol w="1188003">
                  <a:extLst>
                    <a:ext uri="{9D8B030D-6E8A-4147-A177-3AD203B41FA5}">
                      <a16:colId xmlns:a16="http://schemas.microsoft.com/office/drawing/2014/main" xmlns="" val="20002"/>
                    </a:ext>
                  </a:extLst>
                </a:gridCol>
                <a:gridCol w="4171950">
                  <a:extLst>
                    <a:ext uri="{9D8B030D-6E8A-4147-A177-3AD203B41FA5}">
                      <a16:colId xmlns:a16="http://schemas.microsoft.com/office/drawing/2014/main" xmlns="" val="20003"/>
                    </a:ext>
                  </a:extLst>
                </a:gridCol>
              </a:tblGrid>
              <a:tr h="185891">
                <a:tc>
                  <a:txBody>
                    <a:bodyPr/>
                    <a:lstStyle/>
                    <a:p>
                      <a:pPr algn="ctr"/>
                      <a:r>
                        <a:rPr lang="zh-CN" altLang="en-US" sz="1600" dirty="0">
                          <a:latin typeface="微软雅黑" panose="020B0503020204020204" pitchFamily="34" charset="-122"/>
                          <a:ea typeface="微软雅黑" panose="020B0503020204020204" pitchFamily="34" charset="-122"/>
                        </a:rPr>
                        <a:t>序号</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latin typeface="微软雅黑" panose="020B0503020204020204" pitchFamily="34" charset="-122"/>
                          <a:ea typeface="微软雅黑" panose="020B0503020204020204" pitchFamily="34" charset="-122"/>
                        </a:rPr>
                        <a:t>立项承诺交付件</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完成度</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说明</a:t>
                      </a:r>
                    </a:p>
                  </a:txBody>
                  <a:tcPr anchor="ctr"/>
                </a:tc>
                <a:extLst>
                  <a:ext uri="{0D108BD9-81ED-4DB2-BD59-A6C34878D82A}">
                    <a16:rowId xmlns:a16="http://schemas.microsoft.com/office/drawing/2014/main" xmlns="" val="10000"/>
                  </a:ext>
                </a:extLst>
              </a:tr>
              <a:tr h="185891">
                <a:tc>
                  <a:txBody>
                    <a:bodyPr/>
                    <a:lstStyle/>
                    <a:p>
                      <a:pPr algn="ct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latin typeface="微软雅黑" panose="020B0503020204020204" pitchFamily="34" charset="-122"/>
                          <a:ea typeface="微软雅黑" panose="020B0503020204020204" pitchFamily="34" charset="-122"/>
                        </a:rPr>
                        <a:t>企业典型场景高品质</a:t>
                      </a:r>
                      <a:r>
                        <a:rPr lang="en-US" altLang="zh-CN" sz="1400" dirty="0">
                          <a:latin typeface="微软雅黑" panose="020B0503020204020204" pitchFamily="34" charset="-122"/>
                          <a:ea typeface="微软雅黑" panose="020B0503020204020204" pitchFamily="34" charset="-122"/>
                        </a:rPr>
                        <a:t>WLAN</a:t>
                      </a:r>
                      <a:r>
                        <a:rPr lang="zh-CN" altLang="en-US" sz="1400" dirty="0">
                          <a:latin typeface="微软雅黑" panose="020B0503020204020204" pitchFamily="34" charset="-122"/>
                          <a:ea typeface="微软雅黑" panose="020B0503020204020204" pitchFamily="34" charset="-122"/>
                        </a:rPr>
                        <a:t>网络建设白皮书</a:t>
                      </a: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rPr>
                        <a:t>已经发布</a:t>
                      </a: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项目场景讨论输出修改后成为联盟白皮书</a:t>
                      </a:r>
                    </a:p>
                  </a:txBody>
                  <a:tcPr anchor="ctr"/>
                </a:tc>
                <a:extLst>
                  <a:ext uri="{0D108BD9-81ED-4DB2-BD59-A6C34878D82A}">
                    <a16:rowId xmlns:a16="http://schemas.microsoft.com/office/drawing/2014/main" xmlns="" val="10004"/>
                  </a:ext>
                </a:extLst>
              </a:tr>
              <a:tr h="253487">
                <a:tc>
                  <a:txBody>
                    <a:bodyPr/>
                    <a:lstStyle/>
                    <a:p>
                      <a:pPr algn="ctr"/>
                      <a:r>
                        <a:rPr lang="en-US" altLang="zh-CN" sz="1400" dirty="0">
                          <a:latin typeface="微软雅黑" panose="020B0503020204020204" pitchFamily="34" charset="-122"/>
                          <a:ea typeface="微软雅黑" panose="020B0503020204020204" pitchFamily="34" charset="-122"/>
                        </a:rPr>
                        <a:t>1</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latin typeface="微软雅黑" panose="020B0503020204020204" pitchFamily="34" charset="-122"/>
                          <a:ea typeface="微软雅黑" panose="020B0503020204020204" pitchFamily="34" charset="-122"/>
                        </a:rPr>
                        <a:t>园区办公场景</a:t>
                      </a:r>
                      <a:r>
                        <a:rPr lang="en-US" altLang="zh-CN" sz="1400" dirty="0">
                          <a:latin typeface="微软雅黑" panose="020B0503020204020204" pitchFamily="34" charset="-122"/>
                          <a:ea typeface="微软雅黑" panose="020B0503020204020204" pitchFamily="34" charset="-122"/>
                        </a:rPr>
                        <a:t>WLAN</a:t>
                      </a:r>
                      <a:r>
                        <a:rPr lang="zh-CN" altLang="en-US" sz="1400" dirty="0">
                          <a:latin typeface="微软雅黑" panose="020B0503020204020204" pitchFamily="34" charset="-122"/>
                          <a:ea typeface="微软雅黑" panose="020B0503020204020204" pitchFamily="34" charset="-122"/>
                        </a:rPr>
                        <a:t>性能测试标准</a:t>
                      </a: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rPr>
                        <a:t>已完成</a:t>
                      </a: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讨论确定了通过门限，</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门限部分会从本文档删除，补充到交付件</a:t>
                      </a: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中。</a:t>
                      </a:r>
                    </a:p>
                  </a:txBody>
                  <a:tcPr anchor="ctr"/>
                </a:tc>
                <a:extLst>
                  <a:ext uri="{0D108BD9-81ED-4DB2-BD59-A6C34878D82A}">
                    <a16:rowId xmlns:a16="http://schemas.microsoft.com/office/drawing/2014/main" xmlns="" val="10001"/>
                  </a:ext>
                </a:extLst>
              </a:tr>
              <a:tr h="185891">
                <a:tc>
                  <a:txBody>
                    <a:bodyPr/>
                    <a:lstStyle/>
                    <a:p>
                      <a:pPr algn="ctr"/>
                      <a:r>
                        <a:rPr lang="en-US" altLang="zh-CN" sz="1400" dirty="0">
                          <a:latin typeface="微软雅黑" panose="020B0503020204020204" pitchFamily="34" charset="-122"/>
                          <a:ea typeface="微软雅黑" panose="020B0503020204020204" pitchFamily="34" charset="-122"/>
                        </a:rPr>
                        <a:t>2</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latin typeface="微软雅黑" panose="020B0503020204020204" pitchFamily="34" charset="-122"/>
                          <a:ea typeface="微软雅黑" panose="020B0503020204020204" pitchFamily="34" charset="-122"/>
                        </a:rPr>
                        <a:t>园区办公场景</a:t>
                      </a:r>
                      <a:r>
                        <a:rPr lang="en-US" altLang="zh-CN" sz="1400" dirty="0">
                          <a:latin typeface="微软雅黑" panose="020B0503020204020204" pitchFamily="34" charset="-122"/>
                          <a:ea typeface="微软雅黑" panose="020B0503020204020204" pitchFamily="34" charset="-122"/>
                        </a:rPr>
                        <a:t>WLAN</a:t>
                      </a:r>
                      <a:r>
                        <a:rPr lang="zh-CN" altLang="en-US" sz="1400" dirty="0">
                          <a:latin typeface="微软雅黑" panose="020B0503020204020204" pitchFamily="34" charset="-122"/>
                          <a:ea typeface="微软雅黑" panose="020B0503020204020204" pitchFamily="34" charset="-122"/>
                        </a:rPr>
                        <a:t>性能测试规范</a:t>
                      </a: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rPr>
                        <a:t>已完成</a:t>
                      </a:r>
                    </a:p>
                  </a:txBody>
                  <a:tcPr anchor="ctr"/>
                </a:tc>
                <a:tc>
                  <a:txBody>
                    <a:bodyPr/>
                    <a:lstStyle/>
                    <a:p>
                      <a:r>
                        <a:rPr lang="zh-CN" altLang="en-US" sz="1100" kern="1200" dirty="0" smtClean="0">
                          <a:solidFill>
                            <a:schemeClr val="dk1"/>
                          </a:solidFill>
                          <a:latin typeface="微软雅黑" panose="020B0503020204020204" pitchFamily="34" charset="-122"/>
                          <a:ea typeface="微软雅黑" panose="020B0503020204020204" pitchFamily="34" charset="-122"/>
                          <a:cs typeface="+mn-cs"/>
                        </a:rPr>
                        <a:t>附件</a:t>
                      </a:r>
                      <a:r>
                        <a:rPr lang="en-US" altLang="zh-CN" sz="1100" kern="1200" dirty="0" smtClean="0">
                          <a:solidFill>
                            <a:schemeClr val="dk1"/>
                          </a:solidFill>
                          <a:latin typeface="微软雅黑" panose="020B0503020204020204" pitchFamily="34" charset="-122"/>
                          <a:ea typeface="微软雅黑" panose="020B0503020204020204" pitchFamily="34" charset="-122"/>
                          <a:cs typeface="+mn-cs"/>
                        </a:rPr>
                        <a:t>1</a:t>
                      </a:r>
                      <a:r>
                        <a:rPr lang="zh-CN" altLang="en-US" sz="1100" kern="1200" dirty="0" smtClean="0">
                          <a:solidFill>
                            <a:schemeClr val="dk1"/>
                          </a:solidFill>
                          <a:latin typeface="微软雅黑" panose="020B0503020204020204" pitchFamily="34" charset="-122"/>
                          <a:ea typeface="微软雅黑" panose="020B0503020204020204" pitchFamily="34" charset="-122"/>
                          <a:cs typeface="+mn-cs"/>
                        </a:rPr>
                        <a:t>：</a:t>
                      </a:r>
                      <a:r>
                        <a:rPr lang="en-US" altLang="zh-CN" sz="1100" kern="1200" dirty="0" smtClean="0">
                          <a:solidFill>
                            <a:schemeClr val="dk1"/>
                          </a:solidFill>
                          <a:latin typeface="微软雅黑" panose="020B0503020204020204" pitchFamily="34" charset="-122"/>
                          <a:ea typeface="微软雅黑" panose="020B0503020204020204" pitchFamily="34" charset="-122"/>
                          <a:cs typeface="+mn-cs"/>
                        </a:rPr>
                        <a:t>《</a:t>
                      </a:r>
                      <a:r>
                        <a:rPr lang="zh-CN" altLang="en-US" sz="1100" kern="1200" dirty="0" smtClean="0">
                          <a:solidFill>
                            <a:schemeClr val="dk1"/>
                          </a:solidFill>
                          <a:latin typeface="微软雅黑" panose="020B0503020204020204" pitchFamily="34" charset="-122"/>
                          <a:ea typeface="微软雅黑" panose="020B0503020204020204" pitchFamily="34" charset="-122"/>
                          <a:cs typeface="+mn-cs"/>
                        </a:rPr>
                        <a:t>园区办公场景</a:t>
                      </a:r>
                      <a:r>
                        <a:rPr lang="en-US" altLang="zh-CN" sz="1100" kern="1200" dirty="0" smtClean="0">
                          <a:solidFill>
                            <a:schemeClr val="dk1"/>
                          </a:solidFill>
                          <a:latin typeface="微软雅黑" panose="020B0503020204020204" pitchFamily="34" charset="-122"/>
                          <a:ea typeface="微软雅黑" panose="020B0503020204020204" pitchFamily="34" charset="-122"/>
                          <a:cs typeface="+mn-cs"/>
                        </a:rPr>
                        <a:t>WLAN</a:t>
                      </a:r>
                      <a:r>
                        <a:rPr lang="zh-CN" altLang="en-US" sz="1100" kern="1200" dirty="0" smtClean="0">
                          <a:solidFill>
                            <a:schemeClr val="dk1"/>
                          </a:solidFill>
                          <a:latin typeface="微软雅黑" panose="020B0503020204020204" pitchFamily="34" charset="-122"/>
                          <a:ea typeface="微软雅黑" panose="020B0503020204020204" pitchFamily="34" charset="-122"/>
                          <a:cs typeface="+mn-cs"/>
                        </a:rPr>
                        <a:t>性能测试漫游路线等效衰减表</a:t>
                      </a:r>
                      <a:r>
                        <a:rPr lang="en-US" altLang="zh-CN" sz="1100" kern="1200" dirty="0" smtClean="0">
                          <a:solidFill>
                            <a:schemeClr val="dk1"/>
                          </a:solidFill>
                          <a:latin typeface="微软雅黑" panose="020B0503020204020204" pitchFamily="34" charset="-122"/>
                          <a:ea typeface="微软雅黑" panose="020B0503020204020204" pitchFamily="34" charset="-122"/>
                          <a:cs typeface="+mn-cs"/>
                        </a:rPr>
                        <a:t>》</a:t>
                      </a:r>
                      <a:endParaRPr lang="zh-CN" altLang="en-US" sz="1100" kern="1200" dirty="0">
                        <a:solidFill>
                          <a:schemeClr val="dk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xmlns="" val="10002"/>
                  </a:ext>
                </a:extLst>
              </a:tr>
              <a:tr h="185891">
                <a:tc>
                  <a:txBody>
                    <a:bodyPr/>
                    <a:lstStyle/>
                    <a:p>
                      <a:pPr algn="ctr"/>
                      <a:r>
                        <a:rPr lang="en-US" altLang="zh-CN" sz="1400" dirty="0">
                          <a:latin typeface="微软雅黑" panose="020B0503020204020204" pitchFamily="34" charset="-122"/>
                          <a:ea typeface="微软雅黑" panose="020B0503020204020204" pitchFamily="34" charset="-122"/>
                        </a:rPr>
                        <a:t>3</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latin typeface="微软雅黑" panose="020B0503020204020204" pitchFamily="34" charset="-122"/>
                          <a:ea typeface="微软雅黑" panose="020B0503020204020204" pitchFamily="34" charset="-122"/>
                        </a:rPr>
                        <a:t>园区办公场景</a:t>
                      </a:r>
                      <a:r>
                        <a:rPr lang="en-US" altLang="zh-CN" sz="1400" dirty="0">
                          <a:latin typeface="微软雅黑" panose="020B0503020204020204" pitchFamily="34" charset="-122"/>
                          <a:ea typeface="微软雅黑" panose="020B0503020204020204" pitchFamily="34" charset="-122"/>
                        </a:rPr>
                        <a:t>WLAN</a:t>
                      </a:r>
                      <a:r>
                        <a:rPr lang="zh-CN" altLang="en-US" sz="1400" dirty="0">
                          <a:latin typeface="微软雅黑" panose="020B0503020204020204" pitchFamily="34" charset="-122"/>
                          <a:ea typeface="微软雅黑" panose="020B0503020204020204" pitchFamily="34" charset="-122"/>
                        </a:rPr>
                        <a:t>认证等级划分说明</a:t>
                      </a: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rPr>
                        <a:t>部分完成</a:t>
                      </a:r>
                    </a:p>
                  </a:txBody>
                  <a:tcPr anchor="ctr"/>
                </a:tc>
                <a:tc>
                  <a:txBody>
                    <a:bodyPr/>
                    <a:lstStyle/>
                    <a:p>
                      <a:pPr algn="ctr"/>
                      <a:r>
                        <a:rPr lang="zh-CN" altLang="en-US" sz="1100" dirty="0">
                          <a:latin typeface="微软雅黑" panose="020B0503020204020204" pitchFamily="34" charset="-122"/>
                          <a:ea typeface="微软雅黑" panose="020B0503020204020204" pitchFamily="34" charset="-122"/>
                        </a:rPr>
                        <a:t>已经定义了通过门限。金银级门限待本次汇报后开发。</a:t>
                      </a:r>
                    </a:p>
                  </a:txBody>
                  <a:tcPr anchor="ctr"/>
                </a:tc>
                <a:extLst>
                  <a:ext uri="{0D108BD9-81ED-4DB2-BD59-A6C34878D82A}">
                    <a16:rowId xmlns:a16="http://schemas.microsoft.com/office/drawing/2014/main" xmlns="" val="10003"/>
                  </a:ext>
                </a:extLst>
              </a:tr>
            </a:tbl>
          </a:graphicData>
        </a:graphic>
      </p:graphicFrame>
      <p:sp>
        <p:nvSpPr>
          <p:cNvPr id="11" name="矩形 10"/>
          <p:cNvSpPr/>
          <p:nvPr/>
        </p:nvSpPr>
        <p:spPr>
          <a:xfrm>
            <a:off x="533084" y="2894997"/>
            <a:ext cx="5371327" cy="34965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认证等级划分讨论和建议</a:t>
            </a:r>
          </a:p>
        </p:txBody>
      </p:sp>
      <p:sp>
        <p:nvSpPr>
          <p:cNvPr id="13" name="矩形 12"/>
          <p:cNvSpPr/>
          <p:nvPr/>
        </p:nvSpPr>
        <p:spPr>
          <a:xfrm>
            <a:off x="6206273" y="2894997"/>
            <a:ext cx="5371327" cy="34965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标准与测试床联动需要考虑的内容</a:t>
            </a:r>
          </a:p>
        </p:txBody>
      </p:sp>
      <p:sp>
        <p:nvSpPr>
          <p:cNvPr id="14" name="矩形 13"/>
          <p:cNvSpPr/>
          <p:nvPr/>
        </p:nvSpPr>
        <p:spPr>
          <a:xfrm>
            <a:off x="6206273" y="3247495"/>
            <a:ext cx="5371327" cy="307643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0000"/>
              </a:lnSpc>
            </a:pPr>
            <a:r>
              <a:rPr lang="en-US" altLang="zh-CN" sz="1600" b="1" dirty="0">
                <a:solidFill>
                  <a:schemeClr val="tx1"/>
                </a:solidFill>
                <a:latin typeface="楷体" panose="02010609060101010101" pitchFamily="49" charset="-122"/>
                <a:ea typeface="楷体" panose="02010609060101010101" pitchFamily="49" charset="-122"/>
              </a:rPr>
              <a:t>1</a:t>
            </a:r>
            <a:r>
              <a:rPr lang="zh-CN" altLang="en-US" sz="1600" b="1" dirty="0">
                <a:solidFill>
                  <a:schemeClr val="tx1"/>
                </a:solidFill>
                <a:latin typeface="楷体" panose="02010609060101010101" pitchFamily="49" charset="-122"/>
                <a:ea typeface="楷体" panose="02010609060101010101" pitchFamily="49" charset="-122"/>
              </a:rPr>
              <a:t>、</a:t>
            </a:r>
            <a:r>
              <a:rPr lang="en-US" altLang="zh-CN" sz="1600" b="1" dirty="0">
                <a:solidFill>
                  <a:schemeClr val="tx1"/>
                </a:solidFill>
                <a:latin typeface="楷体" panose="02010609060101010101" pitchFamily="49" charset="-122"/>
                <a:ea typeface="楷体" panose="02010609060101010101" pitchFamily="49" charset="-122"/>
              </a:rPr>
              <a:t>《</a:t>
            </a:r>
            <a:r>
              <a:rPr lang="zh-CN" altLang="en-US" sz="1600" b="1" dirty="0">
                <a:solidFill>
                  <a:schemeClr val="tx1"/>
                </a:solidFill>
                <a:latin typeface="楷体" panose="02010609060101010101" pitchFamily="49" charset="-122"/>
                <a:ea typeface="楷体" panose="02010609060101010101" pitchFamily="49" charset="-122"/>
              </a:rPr>
              <a:t>园区办公场景</a:t>
            </a:r>
            <a:r>
              <a:rPr lang="en-US" altLang="zh-CN" sz="1600" b="1" dirty="0">
                <a:solidFill>
                  <a:schemeClr val="tx1"/>
                </a:solidFill>
                <a:latin typeface="楷体" panose="02010609060101010101" pitchFamily="49" charset="-122"/>
                <a:ea typeface="楷体" panose="02010609060101010101" pitchFamily="49" charset="-122"/>
              </a:rPr>
              <a:t>WLAN</a:t>
            </a:r>
            <a:r>
              <a:rPr lang="zh-CN" altLang="en-US" sz="1600" b="1" dirty="0">
                <a:solidFill>
                  <a:schemeClr val="tx1"/>
                </a:solidFill>
                <a:latin typeface="楷体" panose="02010609060101010101" pitchFamily="49" charset="-122"/>
                <a:ea typeface="楷体" panose="02010609060101010101" pitchFamily="49" charset="-122"/>
              </a:rPr>
              <a:t>性能测试规范</a:t>
            </a:r>
            <a:r>
              <a:rPr lang="en-US" altLang="zh-CN" sz="1600" b="1" dirty="0">
                <a:solidFill>
                  <a:schemeClr val="tx1"/>
                </a:solidFill>
                <a:latin typeface="楷体" panose="02010609060101010101" pitchFamily="49" charset="-122"/>
                <a:ea typeface="楷体" panose="02010609060101010101" pitchFamily="49" charset="-122"/>
              </a:rPr>
              <a:t>》</a:t>
            </a:r>
            <a:r>
              <a:rPr lang="zh-CN" altLang="en-US" sz="1600" b="1" dirty="0">
                <a:solidFill>
                  <a:schemeClr val="tx1"/>
                </a:solidFill>
                <a:latin typeface="楷体" panose="02010609060101010101" pitchFamily="49" charset="-122"/>
                <a:ea typeface="楷体" panose="02010609060101010101" pitchFamily="49" charset="-122"/>
              </a:rPr>
              <a:t>（简称测试规范）：对照</a:t>
            </a:r>
            <a:r>
              <a:rPr lang="en-US" altLang="zh-CN" sz="1600" b="1" dirty="0">
                <a:solidFill>
                  <a:schemeClr val="tx1"/>
                </a:solidFill>
                <a:latin typeface="楷体" panose="02010609060101010101" pitchFamily="49" charset="-122"/>
                <a:ea typeface="楷体" panose="02010609060101010101" pitchFamily="49" charset="-122"/>
              </a:rPr>
              <a:t>《</a:t>
            </a:r>
            <a:r>
              <a:rPr lang="zh-CN" altLang="en-US" sz="1600" b="1" dirty="0">
                <a:solidFill>
                  <a:schemeClr val="tx1"/>
                </a:solidFill>
                <a:latin typeface="楷体" panose="02010609060101010101" pitchFamily="49" charset="-122"/>
                <a:ea typeface="楷体" panose="02010609060101010101" pitchFamily="49" charset="-122"/>
              </a:rPr>
              <a:t>园区办公场景</a:t>
            </a:r>
            <a:r>
              <a:rPr lang="en-US" altLang="zh-CN" sz="1600" b="1" dirty="0">
                <a:solidFill>
                  <a:schemeClr val="tx1"/>
                </a:solidFill>
                <a:latin typeface="楷体" panose="02010609060101010101" pitchFamily="49" charset="-122"/>
                <a:ea typeface="楷体" panose="02010609060101010101" pitchFamily="49" charset="-122"/>
              </a:rPr>
              <a:t>WLAN</a:t>
            </a:r>
            <a:r>
              <a:rPr lang="zh-CN" altLang="en-US" sz="1600" b="1" dirty="0">
                <a:solidFill>
                  <a:schemeClr val="tx1"/>
                </a:solidFill>
                <a:latin typeface="楷体" panose="02010609060101010101" pitchFamily="49" charset="-122"/>
                <a:ea typeface="楷体" panose="02010609060101010101" pitchFamily="49" charset="-122"/>
              </a:rPr>
              <a:t>性能测试标准</a:t>
            </a:r>
            <a:r>
              <a:rPr lang="en-US" altLang="zh-CN" sz="1600" b="1" dirty="0">
                <a:solidFill>
                  <a:schemeClr val="tx1"/>
                </a:solidFill>
                <a:latin typeface="楷体" panose="02010609060101010101" pitchFamily="49" charset="-122"/>
                <a:ea typeface="楷体" panose="02010609060101010101" pitchFamily="49" charset="-122"/>
              </a:rPr>
              <a:t>》</a:t>
            </a:r>
            <a:r>
              <a:rPr lang="zh-CN" altLang="en-US" sz="1600" dirty="0">
                <a:solidFill>
                  <a:schemeClr val="tx1"/>
                </a:solidFill>
                <a:latin typeface="楷体" panose="02010609060101010101" pitchFamily="49" charset="-122"/>
                <a:ea typeface="楷体" panose="02010609060101010101" pitchFamily="49" charset="-122"/>
              </a:rPr>
              <a:t>（简称测试标准）定义了必须验证的测试用例以及执行方法。</a:t>
            </a:r>
            <a:endParaRPr lang="en-US" altLang="zh-CN" sz="1600" dirty="0">
              <a:solidFill>
                <a:schemeClr val="tx1"/>
              </a:solidFill>
              <a:latin typeface="楷体" panose="02010609060101010101" pitchFamily="49" charset="-122"/>
              <a:ea typeface="楷体" panose="02010609060101010101" pitchFamily="49" charset="-122"/>
            </a:endParaRPr>
          </a:p>
          <a:p>
            <a:pPr>
              <a:lnSpc>
                <a:spcPct val="110000"/>
              </a:lnSpc>
            </a:pPr>
            <a:r>
              <a:rPr lang="en-US" altLang="zh-CN" sz="1600" dirty="0">
                <a:solidFill>
                  <a:schemeClr val="tx1"/>
                </a:solidFill>
                <a:latin typeface="楷体" panose="02010609060101010101" pitchFamily="49" charset="-122"/>
                <a:ea typeface="楷体" panose="02010609060101010101" pitchFamily="49" charset="-122"/>
              </a:rPr>
              <a:t>2</a:t>
            </a:r>
            <a:r>
              <a:rPr lang="zh-CN" altLang="en-US" sz="1600" dirty="0">
                <a:solidFill>
                  <a:schemeClr val="tx1"/>
                </a:solidFill>
                <a:latin typeface="楷体" panose="02010609060101010101" pitchFamily="49" charset="-122"/>
                <a:ea typeface="楷体" panose="02010609060101010101" pitchFamily="49" charset="-122"/>
              </a:rPr>
              <a:t>、</a:t>
            </a:r>
            <a:r>
              <a:rPr lang="zh-CN" altLang="en-US" sz="1600" b="1" dirty="0">
                <a:solidFill>
                  <a:schemeClr val="tx1"/>
                </a:solidFill>
                <a:latin typeface="楷体" panose="02010609060101010101" pitchFamily="49" charset="-122"/>
                <a:ea typeface="楷体" panose="02010609060101010101" pitchFamily="49" charset="-122"/>
              </a:rPr>
              <a:t>测试标准适当降低了通过门槛，</a:t>
            </a:r>
            <a:r>
              <a:rPr lang="zh-CN" altLang="en-US" sz="1600" dirty="0">
                <a:solidFill>
                  <a:schemeClr val="tx1"/>
                </a:solidFill>
                <a:latin typeface="楷体" panose="02010609060101010101" pitchFamily="49" charset="-122"/>
                <a:ea typeface="楷体" panose="02010609060101010101" pitchFamily="49" charset="-122"/>
              </a:rPr>
              <a:t>希望吸引更多的单位参与，达成产业共识。</a:t>
            </a:r>
            <a:r>
              <a:rPr lang="zh-CN" altLang="en-US" sz="1600" b="1" dirty="0">
                <a:solidFill>
                  <a:schemeClr val="tx1"/>
                </a:solidFill>
                <a:latin typeface="楷体" panose="02010609060101010101" pitchFamily="49" charset="-122"/>
                <a:ea typeface="楷体" panose="02010609060101010101" pitchFamily="49" charset="-122"/>
              </a:rPr>
              <a:t>测试规范</a:t>
            </a:r>
            <a:r>
              <a:rPr lang="zh-CN" altLang="en-US" sz="1600" dirty="0">
                <a:solidFill>
                  <a:schemeClr val="tx1"/>
                </a:solidFill>
                <a:latin typeface="楷体" panose="02010609060101010101" pitchFamily="49" charset="-122"/>
                <a:ea typeface="楷体" panose="02010609060101010101" pitchFamily="49" charset="-122"/>
              </a:rPr>
              <a:t>采取</a:t>
            </a:r>
            <a:r>
              <a:rPr lang="zh-CN" altLang="en-US" sz="1600" b="1" dirty="0">
                <a:solidFill>
                  <a:srgbClr val="C00000"/>
                </a:solidFill>
                <a:latin typeface="楷体" panose="02010609060101010101" pitchFamily="49" charset="-122"/>
                <a:ea typeface="楷体" panose="02010609060101010101" pitchFamily="49" charset="-122"/>
              </a:rPr>
              <a:t>简化原则</a:t>
            </a:r>
            <a:r>
              <a:rPr lang="zh-CN" altLang="en-US" sz="1600" dirty="0" smtClean="0">
                <a:solidFill>
                  <a:schemeClr val="tx1"/>
                </a:solidFill>
                <a:latin typeface="楷体" panose="02010609060101010101" pitchFamily="49" charset="-122"/>
                <a:ea typeface="楷体" panose="02010609060101010101" pitchFamily="49" charset="-122"/>
              </a:rPr>
              <a:t>，减少</a:t>
            </a:r>
            <a:r>
              <a:rPr lang="zh-CN" altLang="en-US" sz="1600" dirty="0">
                <a:solidFill>
                  <a:schemeClr val="tx1"/>
                </a:solidFill>
                <a:latin typeface="楷体" panose="02010609060101010101" pitchFamily="49" charset="-122"/>
                <a:ea typeface="楷体" panose="02010609060101010101" pitchFamily="49" charset="-122"/>
              </a:rPr>
              <a:t>对</a:t>
            </a:r>
            <a:r>
              <a:rPr lang="zh-CN" altLang="en-US" sz="1600" dirty="0" smtClean="0">
                <a:solidFill>
                  <a:schemeClr val="tx1"/>
                </a:solidFill>
                <a:latin typeface="楷体" panose="02010609060101010101" pitchFamily="49" charset="-122"/>
                <a:ea typeface="楷体" panose="02010609060101010101" pitchFamily="49" charset="-122"/>
              </a:rPr>
              <a:t>测试</a:t>
            </a:r>
            <a:r>
              <a:rPr lang="zh-CN" altLang="en-US" sz="1600" dirty="0">
                <a:solidFill>
                  <a:schemeClr val="tx1"/>
                </a:solidFill>
                <a:latin typeface="楷体" panose="02010609060101010101" pitchFamily="49" charset="-122"/>
                <a:ea typeface="楷体" panose="02010609060101010101" pitchFamily="49" charset="-122"/>
              </a:rPr>
              <a:t>床要求和测试执行的时间。</a:t>
            </a:r>
            <a:endParaRPr lang="en-US" altLang="zh-CN" sz="1600" dirty="0">
              <a:solidFill>
                <a:schemeClr val="tx1"/>
              </a:solidFill>
              <a:latin typeface="楷体" panose="02010609060101010101" pitchFamily="49" charset="-122"/>
              <a:ea typeface="楷体" panose="02010609060101010101" pitchFamily="49" charset="-122"/>
            </a:endParaRPr>
          </a:p>
          <a:p>
            <a:pPr>
              <a:lnSpc>
                <a:spcPct val="110000"/>
              </a:lnSpc>
            </a:pPr>
            <a:r>
              <a:rPr lang="en-US" altLang="zh-CN" sz="1600" dirty="0">
                <a:solidFill>
                  <a:schemeClr val="tx1"/>
                </a:solidFill>
                <a:latin typeface="楷体" panose="02010609060101010101" pitchFamily="49" charset="-122"/>
                <a:ea typeface="楷体" panose="02010609060101010101" pitchFamily="49" charset="-122"/>
              </a:rPr>
              <a:t>3</a:t>
            </a:r>
            <a:r>
              <a:rPr lang="zh-CN" altLang="en-US" sz="1600" dirty="0">
                <a:solidFill>
                  <a:schemeClr val="tx1"/>
                </a:solidFill>
                <a:latin typeface="楷体" panose="02010609060101010101" pitchFamily="49" charset="-122"/>
                <a:ea typeface="楷体" panose="02010609060101010101" pitchFamily="49" charset="-122"/>
              </a:rPr>
              <a:t>、</a:t>
            </a:r>
            <a:r>
              <a:rPr lang="en-US" altLang="zh-CN" sz="1600" b="1" dirty="0">
                <a:solidFill>
                  <a:schemeClr val="tx1"/>
                </a:solidFill>
                <a:latin typeface="楷体" panose="02010609060101010101" pitchFamily="49" charset="-122"/>
                <a:ea typeface="楷体" panose="02010609060101010101" pitchFamily="49" charset="-122"/>
              </a:rPr>
              <a:t>WAA</a:t>
            </a:r>
            <a:r>
              <a:rPr lang="zh-CN" altLang="en-US" sz="1600" b="1" dirty="0">
                <a:solidFill>
                  <a:schemeClr val="tx1"/>
                </a:solidFill>
                <a:latin typeface="楷体" panose="02010609060101010101" pitchFamily="49" charset="-122"/>
                <a:ea typeface="楷体" panose="02010609060101010101" pitchFamily="49" charset="-122"/>
              </a:rPr>
              <a:t>测试床</a:t>
            </a:r>
            <a:r>
              <a:rPr lang="zh-CN" altLang="en-US" sz="1600" dirty="0">
                <a:solidFill>
                  <a:schemeClr val="tx1"/>
                </a:solidFill>
                <a:latin typeface="楷体" panose="02010609060101010101" pitchFamily="49" charset="-122"/>
                <a:ea typeface="楷体" panose="02010609060101010101" pitchFamily="49" charset="-122"/>
              </a:rPr>
              <a:t>目前有</a:t>
            </a:r>
            <a:r>
              <a:rPr lang="en-US" altLang="zh-CN" sz="1600" dirty="0">
                <a:solidFill>
                  <a:schemeClr val="tx1"/>
                </a:solidFill>
                <a:latin typeface="楷体" panose="02010609060101010101" pitchFamily="49" charset="-122"/>
                <a:ea typeface="楷体" panose="02010609060101010101" pitchFamily="49" charset="-122"/>
              </a:rPr>
              <a:t>3</a:t>
            </a:r>
            <a:r>
              <a:rPr lang="zh-CN" altLang="en-US" sz="1600" dirty="0">
                <a:solidFill>
                  <a:schemeClr val="tx1"/>
                </a:solidFill>
                <a:latin typeface="楷体" panose="02010609060101010101" pitchFamily="49" charset="-122"/>
                <a:ea typeface="楷体" panose="02010609060101010101" pitchFamily="49" charset="-122"/>
              </a:rPr>
              <a:t>家测试仪厂商参与，园区</a:t>
            </a:r>
            <a:r>
              <a:rPr lang="en-US" altLang="zh-CN" sz="1600" dirty="0">
                <a:solidFill>
                  <a:schemeClr val="tx1"/>
                </a:solidFill>
                <a:latin typeface="楷体" panose="02010609060101010101" pitchFamily="49" charset="-122"/>
                <a:ea typeface="楷体" panose="02010609060101010101" pitchFamily="49" charset="-122"/>
              </a:rPr>
              <a:t>+</a:t>
            </a:r>
            <a:r>
              <a:rPr lang="zh-CN" altLang="en-US" sz="1600" dirty="0">
                <a:solidFill>
                  <a:schemeClr val="tx1"/>
                </a:solidFill>
                <a:latin typeface="楷体" panose="02010609060101010101" pitchFamily="49" charset="-122"/>
                <a:ea typeface="楷体" panose="02010609060101010101" pitchFamily="49" charset="-122"/>
              </a:rPr>
              <a:t>办公测试规范各取</a:t>
            </a:r>
            <a:r>
              <a:rPr lang="en-US" altLang="zh-CN" sz="1600" dirty="0">
                <a:solidFill>
                  <a:schemeClr val="tx1"/>
                </a:solidFill>
                <a:latin typeface="楷体" panose="02010609060101010101" pitchFamily="49" charset="-122"/>
                <a:ea typeface="楷体" panose="02010609060101010101" pitchFamily="49" charset="-122"/>
              </a:rPr>
              <a:t>50%</a:t>
            </a:r>
            <a:r>
              <a:rPr lang="zh-CN" altLang="en-US" sz="1600" dirty="0">
                <a:solidFill>
                  <a:schemeClr val="tx1"/>
                </a:solidFill>
                <a:latin typeface="楷体" panose="02010609060101010101" pitchFamily="49" charset="-122"/>
                <a:ea typeface="楷体" panose="02010609060101010101" pitchFamily="49" charset="-122"/>
              </a:rPr>
              <a:t>用例，开展摸底验证，其中两家已经完成</a:t>
            </a:r>
            <a:r>
              <a:rPr lang="en-US" altLang="zh-CN" sz="1600" dirty="0">
                <a:solidFill>
                  <a:schemeClr val="tx1"/>
                </a:solidFill>
                <a:latin typeface="楷体" panose="02010609060101010101" pitchFamily="49" charset="-122"/>
                <a:ea typeface="楷体" panose="02010609060101010101" pitchFamily="49" charset="-122"/>
              </a:rPr>
              <a:t>100%</a:t>
            </a:r>
            <a:r>
              <a:rPr lang="zh-CN" altLang="en-US" sz="1600" dirty="0">
                <a:solidFill>
                  <a:schemeClr val="tx1"/>
                </a:solidFill>
                <a:latin typeface="楷体" panose="02010609060101010101" pitchFamily="49" charset="-122"/>
                <a:ea typeface="楷体" panose="02010609060101010101" pitchFamily="49" charset="-122"/>
              </a:rPr>
              <a:t>。</a:t>
            </a:r>
            <a:endParaRPr lang="en-US" altLang="zh-CN" sz="1600" dirty="0">
              <a:solidFill>
                <a:schemeClr val="tx1"/>
              </a:solidFill>
              <a:latin typeface="楷体" panose="02010609060101010101" pitchFamily="49" charset="-122"/>
              <a:ea typeface="楷体" panose="02010609060101010101" pitchFamily="49" charset="-122"/>
            </a:endParaRPr>
          </a:p>
          <a:p>
            <a:pPr>
              <a:lnSpc>
                <a:spcPct val="110000"/>
              </a:lnSpc>
            </a:pPr>
            <a:r>
              <a:rPr lang="en-US" altLang="zh-CN" sz="1600" dirty="0">
                <a:solidFill>
                  <a:schemeClr val="tx1"/>
                </a:solidFill>
                <a:latin typeface="楷体" panose="02010609060101010101" pitchFamily="49" charset="-122"/>
                <a:ea typeface="楷体" panose="02010609060101010101" pitchFamily="49" charset="-122"/>
              </a:rPr>
              <a:t>4</a:t>
            </a:r>
            <a:r>
              <a:rPr lang="zh-CN" altLang="en-US" sz="1600" dirty="0">
                <a:solidFill>
                  <a:schemeClr val="tx1"/>
                </a:solidFill>
                <a:latin typeface="楷体" panose="02010609060101010101" pitchFamily="49" charset="-122"/>
                <a:ea typeface="楷体" panose="02010609060101010101" pitchFamily="49" charset="-122"/>
              </a:rPr>
              <a:t>、</a:t>
            </a:r>
            <a:r>
              <a:rPr lang="zh-CN" altLang="en-US" sz="1600" b="1" dirty="0">
                <a:solidFill>
                  <a:srgbClr val="C00000"/>
                </a:solidFill>
                <a:latin typeface="楷体" panose="02010609060101010101" pitchFamily="49" charset="-122"/>
                <a:ea typeface="楷体" panose="02010609060101010101" pitchFamily="49" charset="-122"/>
              </a:rPr>
              <a:t>部分联盟会员建议在测试床摸底自家产品后更新通过门槛，项目组建议同意。暂不发布（认证等级划分）文稿。</a:t>
            </a:r>
            <a:endParaRPr lang="en-US" altLang="zh-CN" sz="1600" b="1" dirty="0">
              <a:solidFill>
                <a:srgbClr val="C00000"/>
              </a:solidFill>
              <a:latin typeface="楷体" panose="02010609060101010101" pitchFamily="49" charset="-122"/>
              <a:ea typeface="楷体" panose="02010609060101010101" pitchFamily="49" charset="-122"/>
            </a:endParaRPr>
          </a:p>
          <a:p>
            <a:pPr>
              <a:lnSpc>
                <a:spcPct val="110000"/>
              </a:lnSpc>
            </a:pPr>
            <a:r>
              <a:rPr lang="en-US" altLang="zh-CN" sz="1600" b="1" dirty="0">
                <a:solidFill>
                  <a:srgbClr val="C00000"/>
                </a:solidFill>
                <a:latin typeface="楷体" panose="02010609060101010101" pitchFamily="49" charset="-122"/>
                <a:ea typeface="楷体" panose="02010609060101010101" pitchFamily="49" charset="-122"/>
              </a:rPr>
              <a:t>5</a:t>
            </a:r>
            <a:r>
              <a:rPr lang="zh-CN" altLang="en-US" sz="1600" b="1" dirty="0">
                <a:solidFill>
                  <a:srgbClr val="C00000"/>
                </a:solidFill>
                <a:latin typeface="楷体" panose="02010609060101010101" pitchFamily="49" charset="-122"/>
                <a:ea typeface="楷体" panose="02010609060101010101" pitchFamily="49" charset="-122"/>
              </a:rPr>
              <a:t>、认证等级划分文档建议在联盟内部公开，不对外公开。</a:t>
            </a:r>
          </a:p>
        </p:txBody>
      </p:sp>
      <p:graphicFrame>
        <p:nvGraphicFramePr>
          <p:cNvPr id="15" name="对象 14"/>
          <p:cNvGraphicFramePr>
            <a:graphicFrameLocks noChangeAspect="1"/>
          </p:cNvGraphicFramePr>
          <p:nvPr>
            <p:extLst>
              <p:ext uri="{D42A27DB-BD31-4B8C-83A1-F6EECF244321}">
                <p14:modId xmlns:p14="http://schemas.microsoft.com/office/powerpoint/2010/main" val="1225882338"/>
              </p:ext>
            </p:extLst>
          </p:nvPr>
        </p:nvGraphicFramePr>
        <p:xfrm>
          <a:off x="10132350" y="1149773"/>
          <a:ext cx="1887039" cy="809737"/>
        </p:xfrm>
        <a:graphic>
          <a:graphicData uri="http://schemas.openxmlformats.org/presentationml/2006/ole">
            <mc:AlternateContent xmlns:mc="http://schemas.openxmlformats.org/markup-compatibility/2006">
              <mc:Choice xmlns:v="urn:schemas-microsoft-com:vml" Requires="v">
                <p:oleObj spid="_x0000_s8195" name="文档" showAsIcon="1" r:id="rId5" imgW="914400" imgH="828720" progId="Word.Document.12">
                  <p:embed/>
                </p:oleObj>
              </mc:Choice>
              <mc:Fallback>
                <p:oleObj name="文档" showAsIcon="1" r:id="rId5" imgW="914400" imgH="828720" progId="Word.Document.12">
                  <p:embed/>
                  <p:pic>
                    <p:nvPicPr>
                      <p:cNvPr id="0" name=""/>
                      <p:cNvPicPr/>
                      <p:nvPr/>
                    </p:nvPicPr>
                    <p:blipFill>
                      <a:blip r:embed="rId6"/>
                      <a:stretch>
                        <a:fillRect/>
                      </a:stretch>
                    </p:blipFill>
                    <p:spPr>
                      <a:xfrm>
                        <a:off x="10132350" y="1149773"/>
                        <a:ext cx="1887039" cy="809737"/>
                      </a:xfrm>
                      <a:prstGeom prst="rect">
                        <a:avLst/>
                      </a:prstGeom>
                    </p:spPr>
                  </p:pic>
                </p:oleObj>
              </mc:Fallback>
            </mc:AlternateContent>
          </a:graphicData>
        </a:graphic>
      </p:graphicFrame>
      <p:sp>
        <p:nvSpPr>
          <p:cNvPr id="12" name="页脚占位符 5">
            <a:extLst>
              <a:ext uri="{FF2B5EF4-FFF2-40B4-BE49-F238E27FC236}">
                <a16:creationId xmlns:a16="http://schemas.microsoft.com/office/drawing/2014/main" xmlns="" id="{D9719940-5C9E-445F-9E8B-C8E5F2AFE692}"/>
              </a:ext>
            </a:extLst>
          </p:cNvPr>
          <p:cNvSpPr>
            <a:spLocks noGrp="1"/>
          </p:cNvSpPr>
          <p:nvPr>
            <p:ph type="ftr" sz="quarter" idx="11"/>
            <p:custDataLst>
              <p:tags r:id="rId2"/>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22212931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70560" y="1323159"/>
            <a:ext cx="10907040" cy="3801291"/>
          </a:xfrm>
          <a:prstGeom prst="rect">
            <a:avLst/>
          </a:prstGeom>
          <a:solidFill>
            <a:schemeClr val="accent4">
              <a:lumMod val="20000"/>
              <a:lumOff val="8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p:txBody>
          <a:bodyPr/>
          <a:lstStyle/>
          <a:p>
            <a:fld id="{49AE70B2-8BF9-45C0-BB95-33D1B9D3A854}" type="slidenum">
              <a:rPr lang="zh-CN" altLang="en-US" smtClean="0"/>
              <a:t>23</a:t>
            </a:fld>
            <a:endParaRPr lang="zh-CN" altLang="en-US" dirty="0"/>
          </a:p>
        </p:txBody>
      </p:sp>
      <p:sp>
        <p:nvSpPr>
          <p:cNvPr id="4" name="标题 3"/>
          <p:cNvSpPr>
            <a:spLocks noGrp="1"/>
          </p:cNvSpPr>
          <p:nvPr>
            <p:ph type="title"/>
          </p:nvPr>
        </p:nvSpPr>
        <p:spPr/>
        <p:txBody>
          <a:bodyPr>
            <a:normAutofit/>
          </a:bodyPr>
          <a:lstStyle/>
          <a:p>
            <a:r>
              <a:rPr lang="zh-CN" altLang="en-US" dirty="0"/>
              <a:t>园区场景网络设备性能评测</a:t>
            </a:r>
            <a:r>
              <a:rPr lang="zh-CN" altLang="en-US" dirty="0">
                <a:solidFill>
                  <a:srgbClr val="C00000"/>
                </a:solidFill>
              </a:rPr>
              <a:t>系列</a:t>
            </a:r>
            <a:r>
              <a:rPr lang="zh-CN" altLang="en-US" dirty="0"/>
              <a:t>标准设想</a:t>
            </a:r>
          </a:p>
        </p:txBody>
      </p:sp>
      <p:sp>
        <p:nvSpPr>
          <p:cNvPr id="6" name="矩形 5"/>
          <p:cNvSpPr/>
          <p:nvPr/>
        </p:nvSpPr>
        <p:spPr>
          <a:xfrm>
            <a:off x="670560" y="5283381"/>
            <a:ext cx="10907040" cy="844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园区场景网络设备基础性能认证测试</a:t>
            </a:r>
            <a:r>
              <a:rPr lang="zh-CN" altLang="en-US" b="1" dirty="0">
                <a:solidFill>
                  <a:srgbClr val="C00000"/>
                </a:solidFill>
              </a:rPr>
              <a:t>（本次完成开发）</a:t>
            </a:r>
            <a:endParaRPr lang="en-US" altLang="zh-CN" b="1" dirty="0">
              <a:solidFill>
                <a:srgbClr val="C00000"/>
              </a:solidFill>
            </a:endParaRPr>
          </a:p>
          <a:p>
            <a:pPr algn="ctr"/>
            <a:r>
              <a:rPr lang="zh-CN" altLang="en-US" b="1" dirty="0">
                <a:solidFill>
                  <a:schemeClr val="tx1"/>
                </a:solidFill>
              </a:rPr>
              <a:t>带宽、连接、覆盖、漫游、时延、安全六边形网络关键性能测试</a:t>
            </a:r>
          </a:p>
        </p:txBody>
      </p:sp>
      <p:sp>
        <p:nvSpPr>
          <p:cNvPr id="9" name="矩形 8"/>
          <p:cNvSpPr/>
          <p:nvPr/>
        </p:nvSpPr>
        <p:spPr>
          <a:xfrm>
            <a:off x="842010" y="1433076"/>
            <a:ext cx="2151017" cy="82159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b="1" dirty="0">
                <a:solidFill>
                  <a:schemeClr val="tx1"/>
                </a:solidFill>
              </a:rPr>
              <a:t>园区办公典型场景性能认证测试用例</a:t>
            </a:r>
            <a:endParaRPr lang="en-US" altLang="zh-CN" b="1" dirty="0">
              <a:solidFill>
                <a:schemeClr val="tx1"/>
              </a:solidFill>
            </a:endParaRPr>
          </a:p>
          <a:p>
            <a:pPr lvl="0" algn="ctr"/>
            <a:r>
              <a:rPr lang="zh-CN" altLang="en-US" sz="1600" b="1" dirty="0">
                <a:solidFill>
                  <a:srgbClr val="C00000"/>
                </a:solidFill>
              </a:rPr>
              <a:t>（本次完成开发）</a:t>
            </a:r>
            <a:endParaRPr lang="en-US" altLang="zh-CN" sz="1600" b="1" dirty="0">
              <a:solidFill>
                <a:srgbClr val="C00000"/>
              </a:solidFill>
            </a:endParaRPr>
          </a:p>
        </p:txBody>
      </p:sp>
      <p:sp>
        <p:nvSpPr>
          <p:cNvPr id="10" name="矩形 9"/>
          <p:cNvSpPr/>
          <p:nvPr/>
        </p:nvSpPr>
        <p:spPr>
          <a:xfrm>
            <a:off x="6421225" y="2893739"/>
            <a:ext cx="1274975" cy="2135232"/>
          </a:xfrm>
          <a:prstGeom prst="rect">
            <a:avLst/>
          </a:prstGeom>
          <a:solidFill>
            <a:schemeClr val="accent4">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b="1" dirty="0">
                <a:solidFill>
                  <a:schemeClr val="tx1"/>
                </a:solidFill>
              </a:rPr>
              <a:t>医疗</a:t>
            </a:r>
            <a:endParaRPr lang="en-US" altLang="zh-CN" b="1" dirty="0">
              <a:solidFill>
                <a:schemeClr val="tx1"/>
              </a:solidFill>
            </a:endParaRPr>
          </a:p>
          <a:p>
            <a:pPr algn="ctr"/>
            <a:r>
              <a:rPr lang="zh-CN" altLang="en-US" dirty="0">
                <a:solidFill>
                  <a:srgbClr val="C00000"/>
                </a:solidFill>
              </a:rPr>
              <a:t>（待讨论）</a:t>
            </a:r>
            <a:endParaRPr lang="zh-CN" altLang="en-US" b="1" dirty="0">
              <a:solidFill>
                <a:schemeClr val="tx1"/>
              </a:solidFill>
            </a:endParaRPr>
          </a:p>
        </p:txBody>
      </p:sp>
      <p:sp>
        <p:nvSpPr>
          <p:cNvPr id="11" name="矩形 10"/>
          <p:cNvSpPr/>
          <p:nvPr/>
        </p:nvSpPr>
        <p:spPr>
          <a:xfrm>
            <a:off x="5001987" y="2891155"/>
            <a:ext cx="1301386" cy="2135232"/>
          </a:xfrm>
          <a:prstGeom prst="rect">
            <a:avLst/>
          </a:prstGeom>
          <a:solidFill>
            <a:schemeClr val="accent4">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b="1" dirty="0">
                <a:solidFill>
                  <a:schemeClr val="tx1"/>
                </a:solidFill>
              </a:rPr>
              <a:t>教育</a:t>
            </a:r>
            <a:endParaRPr lang="en-US" altLang="zh-CN" b="1" dirty="0">
              <a:solidFill>
                <a:schemeClr val="tx1"/>
              </a:solidFill>
            </a:endParaRPr>
          </a:p>
          <a:p>
            <a:pPr algn="ctr"/>
            <a:r>
              <a:rPr lang="zh-CN" altLang="en-US" dirty="0">
                <a:solidFill>
                  <a:srgbClr val="C00000"/>
                </a:solidFill>
              </a:rPr>
              <a:t>（待讨论）</a:t>
            </a:r>
          </a:p>
        </p:txBody>
      </p:sp>
      <p:graphicFrame>
        <p:nvGraphicFramePr>
          <p:cNvPr id="7" name="表格 6"/>
          <p:cNvGraphicFramePr>
            <a:graphicFrameLocks noGrp="1"/>
          </p:cNvGraphicFramePr>
          <p:nvPr>
            <p:extLst>
              <p:ext uri="{D42A27DB-BD31-4B8C-83A1-F6EECF244321}">
                <p14:modId xmlns:p14="http://schemas.microsoft.com/office/powerpoint/2010/main" val="116930147"/>
              </p:ext>
            </p:extLst>
          </p:nvPr>
        </p:nvGraphicFramePr>
        <p:xfrm>
          <a:off x="842010" y="2282063"/>
          <a:ext cx="2151017" cy="2892330"/>
        </p:xfrm>
        <a:graphic>
          <a:graphicData uri="http://schemas.openxmlformats.org/drawingml/2006/table">
            <a:tbl>
              <a:tblPr>
                <a:tableStyleId>{5C22544A-7EE6-4342-B048-85BDC9FD1C3A}</a:tableStyleId>
              </a:tblPr>
              <a:tblGrid>
                <a:gridCol w="393552">
                  <a:extLst>
                    <a:ext uri="{9D8B030D-6E8A-4147-A177-3AD203B41FA5}">
                      <a16:colId xmlns:a16="http://schemas.microsoft.com/office/drawing/2014/main" xmlns="" val="20000"/>
                    </a:ext>
                  </a:extLst>
                </a:gridCol>
                <a:gridCol w="1757465">
                  <a:extLst>
                    <a:ext uri="{9D8B030D-6E8A-4147-A177-3AD203B41FA5}">
                      <a16:colId xmlns:a16="http://schemas.microsoft.com/office/drawing/2014/main" xmlns="" val="20001"/>
                    </a:ext>
                  </a:extLst>
                </a:gridCol>
              </a:tblGrid>
              <a:tr h="218541">
                <a:tc>
                  <a:txBody>
                    <a:bodyPr/>
                    <a:lstStyle/>
                    <a:p>
                      <a:pPr marL="0" indent="0" algn="ctr">
                        <a:lnSpc>
                          <a:spcPct val="150000"/>
                        </a:lnSpc>
                      </a:pPr>
                      <a:r>
                        <a:rPr lang="en-US" altLang="zh-CN" sz="1050" dirty="0">
                          <a:effectLst/>
                        </a:rPr>
                        <a:t>5.1.1</a:t>
                      </a:r>
                      <a:endParaRPr lang="zh-CN" altLang="en-US" sz="1050" dirty="0">
                        <a:effectLst/>
                        <a:latin typeface="Times New Roman" panose="02020603050405020304" pitchFamily="18" charset="0"/>
                      </a:endParaRPr>
                    </a:p>
                  </a:txBody>
                  <a:tcPr marL="0" marR="0" marT="36000" marB="0"/>
                </a:tc>
                <a:tc>
                  <a:txBody>
                    <a:bodyPr/>
                    <a:lstStyle/>
                    <a:p>
                      <a:pPr marL="0" indent="0">
                        <a:lnSpc>
                          <a:spcPct val="150000"/>
                        </a:lnSpc>
                      </a:pPr>
                      <a:r>
                        <a:rPr lang="en-US" altLang="zh-CN" sz="1050">
                          <a:effectLst/>
                        </a:rPr>
                        <a:t>3</a:t>
                      </a:r>
                      <a:r>
                        <a:rPr lang="zh-CN" altLang="en-US" sz="1050">
                          <a:effectLst/>
                        </a:rPr>
                        <a:t>个用户</a:t>
                      </a:r>
                      <a:r>
                        <a:rPr lang="en-US" altLang="zh-CN" sz="1050">
                          <a:effectLst/>
                        </a:rPr>
                        <a:t>FTP</a:t>
                      </a:r>
                      <a:r>
                        <a:rPr lang="zh-CN" altLang="en-US" sz="1050">
                          <a:effectLst/>
                        </a:rPr>
                        <a:t>下载性能</a:t>
                      </a:r>
                      <a:endParaRPr lang="zh-CN" altLang="en-US" sz="1050">
                        <a:effectLst/>
                        <a:latin typeface="Times New Roman" panose="02020603050405020304" pitchFamily="18" charset="0"/>
                      </a:endParaRPr>
                    </a:p>
                  </a:txBody>
                  <a:tcPr marL="0" marR="0" marT="36000" marB="0"/>
                </a:tc>
                <a:extLst>
                  <a:ext uri="{0D108BD9-81ED-4DB2-BD59-A6C34878D82A}">
                    <a16:rowId xmlns:a16="http://schemas.microsoft.com/office/drawing/2014/main" xmlns="" val="10000"/>
                  </a:ext>
                </a:extLst>
              </a:tr>
              <a:tr h="408579">
                <a:tc>
                  <a:txBody>
                    <a:bodyPr/>
                    <a:lstStyle/>
                    <a:p>
                      <a:pPr marL="0" indent="0" algn="ctr">
                        <a:lnSpc>
                          <a:spcPct val="150000"/>
                        </a:lnSpc>
                      </a:pPr>
                      <a:r>
                        <a:rPr lang="en-US" altLang="zh-CN" sz="1050" dirty="0">
                          <a:effectLst/>
                        </a:rPr>
                        <a:t>5.1.2</a:t>
                      </a:r>
                      <a:endParaRPr lang="zh-CN" altLang="en-US" sz="1050" dirty="0">
                        <a:effectLst/>
                        <a:latin typeface="Times New Roman" panose="02020603050405020304" pitchFamily="18" charset="0"/>
                      </a:endParaRPr>
                    </a:p>
                  </a:txBody>
                  <a:tcPr marL="0" marR="0" marT="36000" marB="0"/>
                </a:tc>
                <a:tc>
                  <a:txBody>
                    <a:bodyPr/>
                    <a:lstStyle/>
                    <a:p>
                      <a:pPr marL="0" indent="0">
                        <a:lnSpc>
                          <a:spcPct val="150000"/>
                        </a:lnSpc>
                      </a:pPr>
                      <a:r>
                        <a:rPr lang="en-US" altLang="zh-CN" sz="1050" dirty="0">
                          <a:effectLst/>
                        </a:rPr>
                        <a:t>15</a:t>
                      </a:r>
                      <a:r>
                        <a:rPr lang="zh-CN" altLang="en-US" sz="1050" dirty="0">
                          <a:effectLst/>
                        </a:rPr>
                        <a:t>个用户视频会议</a:t>
                      </a:r>
                      <a:r>
                        <a:rPr lang="en-US" altLang="zh-CN" sz="1050" dirty="0">
                          <a:effectLst/>
                        </a:rPr>
                        <a:t>+3</a:t>
                      </a:r>
                      <a:r>
                        <a:rPr lang="zh-CN" altLang="en-US" sz="1050" dirty="0">
                          <a:effectLst/>
                        </a:rPr>
                        <a:t>个用户</a:t>
                      </a:r>
                      <a:r>
                        <a:rPr lang="en-US" altLang="zh-CN" sz="1050" dirty="0">
                          <a:effectLst/>
                        </a:rPr>
                        <a:t>FTP</a:t>
                      </a:r>
                      <a:r>
                        <a:rPr lang="zh-CN" altLang="en-US" sz="1050" dirty="0">
                          <a:effectLst/>
                        </a:rPr>
                        <a:t>下载</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1"/>
                  </a:ext>
                </a:extLst>
              </a:tr>
              <a:tr h="218541">
                <a:tc>
                  <a:txBody>
                    <a:bodyPr/>
                    <a:lstStyle/>
                    <a:p>
                      <a:pPr marL="0" indent="0" algn="ctr">
                        <a:lnSpc>
                          <a:spcPct val="150000"/>
                        </a:lnSpc>
                      </a:pPr>
                      <a:r>
                        <a:rPr lang="en-US" altLang="zh-CN" sz="1050">
                          <a:effectLst/>
                        </a:rPr>
                        <a:t>5.1.3</a:t>
                      </a:r>
                      <a:endParaRPr lang="zh-CN" altLang="en-US" sz="1050">
                        <a:effectLst/>
                        <a:latin typeface="Times New Roman" panose="02020603050405020304" pitchFamily="18" charset="0"/>
                      </a:endParaRPr>
                    </a:p>
                  </a:txBody>
                  <a:tcPr marL="0" marR="0" marT="36000" marB="0"/>
                </a:tc>
                <a:tc>
                  <a:txBody>
                    <a:bodyPr/>
                    <a:lstStyle/>
                    <a:p>
                      <a:pPr marL="0" indent="0">
                        <a:lnSpc>
                          <a:spcPct val="150000"/>
                        </a:lnSpc>
                      </a:pPr>
                      <a:r>
                        <a:rPr lang="en-US" altLang="zh-CN" sz="1050" dirty="0">
                          <a:effectLst/>
                        </a:rPr>
                        <a:t>10</a:t>
                      </a:r>
                      <a:r>
                        <a:rPr lang="zh-CN" altLang="en-US" sz="1050" dirty="0">
                          <a:effectLst/>
                        </a:rPr>
                        <a:t>个用户</a:t>
                      </a:r>
                      <a:r>
                        <a:rPr lang="en-US" altLang="zh-CN" sz="1050" dirty="0">
                          <a:effectLst/>
                        </a:rPr>
                        <a:t>FTP</a:t>
                      </a:r>
                      <a:r>
                        <a:rPr lang="zh-CN" altLang="en-US" sz="1050" dirty="0">
                          <a:effectLst/>
                        </a:rPr>
                        <a:t>下载性能</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2"/>
                  </a:ext>
                </a:extLst>
              </a:tr>
              <a:tr h="408579">
                <a:tc>
                  <a:txBody>
                    <a:bodyPr/>
                    <a:lstStyle/>
                    <a:p>
                      <a:pPr marL="0" indent="0" algn="ctr">
                        <a:lnSpc>
                          <a:spcPct val="150000"/>
                        </a:lnSpc>
                      </a:pPr>
                      <a:r>
                        <a:rPr lang="en-US" altLang="zh-CN" sz="1050" dirty="0">
                          <a:effectLst/>
                        </a:rPr>
                        <a:t>5.1.4</a:t>
                      </a:r>
                      <a:endParaRPr lang="zh-CN" altLang="en-US" sz="1050" dirty="0">
                        <a:effectLst/>
                        <a:latin typeface="Times New Roman" panose="02020603050405020304" pitchFamily="18" charset="0"/>
                      </a:endParaRPr>
                    </a:p>
                  </a:txBody>
                  <a:tcPr marL="0" marR="0" marT="36000" marB="0"/>
                </a:tc>
                <a:tc>
                  <a:txBody>
                    <a:bodyPr/>
                    <a:lstStyle/>
                    <a:p>
                      <a:pPr marL="0" indent="0">
                        <a:lnSpc>
                          <a:spcPct val="150000"/>
                        </a:lnSpc>
                      </a:pPr>
                      <a:r>
                        <a:rPr lang="en-US" altLang="zh-CN" sz="1050" dirty="0">
                          <a:effectLst/>
                        </a:rPr>
                        <a:t>30</a:t>
                      </a:r>
                      <a:r>
                        <a:rPr lang="zh-CN" altLang="en-US" sz="1050" dirty="0">
                          <a:effectLst/>
                        </a:rPr>
                        <a:t>个用户视频会议</a:t>
                      </a:r>
                      <a:r>
                        <a:rPr lang="en-US" altLang="zh-CN" sz="1050" dirty="0">
                          <a:effectLst/>
                        </a:rPr>
                        <a:t>+3</a:t>
                      </a:r>
                      <a:r>
                        <a:rPr lang="zh-CN" altLang="en-US" sz="1050" dirty="0">
                          <a:effectLst/>
                        </a:rPr>
                        <a:t>个用户</a:t>
                      </a:r>
                      <a:r>
                        <a:rPr lang="en-US" altLang="zh-CN" sz="1050" dirty="0">
                          <a:effectLst/>
                        </a:rPr>
                        <a:t>FTP</a:t>
                      </a:r>
                      <a:r>
                        <a:rPr lang="zh-CN" altLang="en-US" sz="1050" dirty="0">
                          <a:effectLst/>
                        </a:rPr>
                        <a:t>下载</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3"/>
                  </a:ext>
                </a:extLst>
              </a:tr>
              <a:tr h="408579">
                <a:tc>
                  <a:txBody>
                    <a:bodyPr/>
                    <a:lstStyle/>
                    <a:p>
                      <a:pPr marL="0" indent="0" algn="ctr">
                        <a:lnSpc>
                          <a:spcPct val="150000"/>
                        </a:lnSpc>
                      </a:pPr>
                      <a:r>
                        <a:rPr lang="en-US" altLang="zh-CN" sz="1050">
                          <a:effectLst/>
                        </a:rPr>
                        <a:t>5.1.5</a:t>
                      </a:r>
                      <a:endParaRPr lang="zh-CN" altLang="en-US" sz="1050">
                        <a:effectLst/>
                        <a:latin typeface="Times New Roman" panose="02020603050405020304" pitchFamily="18" charset="0"/>
                      </a:endParaRPr>
                    </a:p>
                  </a:txBody>
                  <a:tcPr marL="0" marR="0" marT="36000" marB="0"/>
                </a:tc>
                <a:tc>
                  <a:txBody>
                    <a:bodyPr/>
                    <a:lstStyle/>
                    <a:p>
                      <a:pPr marL="0" indent="0">
                        <a:lnSpc>
                          <a:spcPct val="150000"/>
                        </a:lnSpc>
                      </a:pPr>
                      <a:r>
                        <a:rPr lang="zh-CN" altLang="en-US" sz="1050" dirty="0">
                          <a:effectLst/>
                        </a:rPr>
                        <a:t>同频组网性能：两</a:t>
                      </a:r>
                      <a:r>
                        <a:rPr lang="en-US" altLang="zh-CN" sz="1050" dirty="0">
                          <a:effectLst/>
                        </a:rPr>
                        <a:t>AP</a:t>
                      </a:r>
                      <a:r>
                        <a:rPr lang="zh-CN" altLang="en-US" sz="1050" dirty="0">
                          <a:effectLst/>
                        </a:rPr>
                        <a:t>同频每</a:t>
                      </a:r>
                      <a:r>
                        <a:rPr lang="en-US" altLang="zh-CN" sz="1050" dirty="0">
                          <a:effectLst/>
                        </a:rPr>
                        <a:t>AP7</a:t>
                      </a:r>
                      <a:r>
                        <a:rPr lang="zh-CN" altLang="en-US" sz="1050" dirty="0">
                          <a:effectLst/>
                        </a:rPr>
                        <a:t>个视频直播</a:t>
                      </a:r>
                      <a:r>
                        <a:rPr lang="en-US" altLang="zh-CN" sz="1050" dirty="0">
                          <a:effectLst/>
                        </a:rPr>
                        <a:t>+3</a:t>
                      </a:r>
                      <a:r>
                        <a:rPr lang="zh-CN" altLang="en-US" sz="1050" dirty="0">
                          <a:effectLst/>
                        </a:rPr>
                        <a:t>个</a:t>
                      </a:r>
                      <a:r>
                        <a:rPr lang="en-US" altLang="zh-CN" sz="1050" dirty="0">
                          <a:effectLst/>
                        </a:rPr>
                        <a:t>FTP</a:t>
                      </a:r>
                      <a:r>
                        <a:rPr lang="zh-CN" altLang="en-US" sz="1050" dirty="0">
                          <a:effectLst/>
                        </a:rPr>
                        <a:t>下载</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4"/>
                  </a:ext>
                </a:extLst>
              </a:tr>
              <a:tr h="408579">
                <a:tc>
                  <a:txBody>
                    <a:bodyPr/>
                    <a:lstStyle/>
                    <a:p>
                      <a:pPr marL="0" indent="0" algn="ctr">
                        <a:lnSpc>
                          <a:spcPct val="150000"/>
                        </a:lnSpc>
                      </a:pPr>
                      <a:r>
                        <a:rPr lang="en-US" altLang="zh-CN" sz="1050">
                          <a:effectLst/>
                        </a:rPr>
                        <a:t>5.2.1</a:t>
                      </a:r>
                      <a:endParaRPr lang="zh-CN" altLang="en-US" sz="1050">
                        <a:effectLst/>
                        <a:latin typeface="Times New Roman" panose="02020603050405020304" pitchFamily="18" charset="0"/>
                      </a:endParaRPr>
                    </a:p>
                  </a:txBody>
                  <a:tcPr marL="0" marR="0" marT="36000" marB="0"/>
                </a:tc>
                <a:tc>
                  <a:txBody>
                    <a:bodyPr/>
                    <a:lstStyle/>
                    <a:p>
                      <a:pPr marL="0" indent="0">
                        <a:lnSpc>
                          <a:spcPct val="150000"/>
                        </a:lnSpc>
                      </a:pPr>
                      <a:r>
                        <a:rPr lang="zh-CN" altLang="en-US" sz="1050" dirty="0">
                          <a:effectLst/>
                        </a:rPr>
                        <a:t>两</a:t>
                      </a:r>
                      <a:r>
                        <a:rPr lang="en-US" altLang="zh-CN" sz="1050" dirty="0">
                          <a:effectLst/>
                        </a:rPr>
                        <a:t>AP</a:t>
                      </a:r>
                      <a:r>
                        <a:rPr lang="zh-CN" altLang="en-US" sz="1050" dirty="0">
                          <a:effectLst/>
                        </a:rPr>
                        <a:t>各</a:t>
                      </a:r>
                      <a:r>
                        <a:rPr lang="en-US" altLang="zh-CN" sz="1050" dirty="0">
                          <a:effectLst/>
                        </a:rPr>
                        <a:t>15</a:t>
                      </a:r>
                      <a:r>
                        <a:rPr lang="zh-CN" altLang="en-US" sz="1050" dirty="0">
                          <a:effectLst/>
                        </a:rPr>
                        <a:t>个用户视频会议</a:t>
                      </a:r>
                      <a:r>
                        <a:rPr lang="en-US" altLang="zh-CN" sz="1050" dirty="0">
                          <a:effectLst/>
                        </a:rPr>
                        <a:t>+1</a:t>
                      </a:r>
                      <a:r>
                        <a:rPr lang="zh-CN" altLang="en-US" sz="1050" dirty="0">
                          <a:effectLst/>
                        </a:rPr>
                        <a:t>个用户下载</a:t>
                      </a:r>
                      <a:r>
                        <a:rPr lang="en-US" altLang="zh-CN" sz="1050" dirty="0">
                          <a:effectLst/>
                        </a:rPr>
                        <a:t>+</a:t>
                      </a:r>
                      <a:r>
                        <a:rPr lang="zh-CN" altLang="en-US" sz="1050" dirty="0">
                          <a:effectLst/>
                        </a:rPr>
                        <a:t>漫游</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5"/>
                  </a:ext>
                </a:extLst>
              </a:tr>
              <a:tr h="218541">
                <a:tc>
                  <a:txBody>
                    <a:bodyPr/>
                    <a:lstStyle/>
                    <a:p>
                      <a:pPr marL="0" indent="0" algn="ctr">
                        <a:lnSpc>
                          <a:spcPct val="150000"/>
                        </a:lnSpc>
                      </a:pPr>
                      <a:r>
                        <a:rPr lang="en-US" altLang="zh-CN" sz="1050">
                          <a:effectLst/>
                        </a:rPr>
                        <a:t>5.3.1</a:t>
                      </a:r>
                      <a:endParaRPr lang="zh-CN" altLang="en-US" sz="1050">
                        <a:effectLst/>
                        <a:latin typeface="Times New Roman" panose="02020603050405020304" pitchFamily="18" charset="0"/>
                      </a:endParaRPr>
                    </a:p>
                  </a:txBody>
                  <a:tcPr marL="0" marR="0" marT="36000" marB="0"/>
                </a:tc>
                <a:tc>
                  <a:txBody>
                    <a:bodyPr/>
                    <a:lstStyle/>
                    <a:p>
                      <a:pPr marL="0" indent="0">
                        <a:lnSpc>
                          <a:spcPct val="150000"/>
                        </a:lnSpc>
                      </a:pPr>
                      <a:r>
                        <a:rPr lang="zh-CN" altLang="en-US" sz="1050" dirty="0">
                          <a:effectLst/>
                        </a:rPr>
                        <a:t>视频直播业务接入容量测试</a:t>
                      </a:r>
                      <a:endParaRPr lang="zh-CN" altLang="en-US" sz="1050" dirty="0">
                        <a:effectLst/>
                        <a:latin typeface="Times New Roman" panose="02020603050405020304" pitchFamily="18" charset="0"/>
                      </a:endParaRPr>
                    </a:p>
                  </a:txBody>
                  <a:tcPr marL="0" marR="0" marT="36000" marB="0"/>
                </a:tc>
                <a:extLst>
                  <a:ext uri="{0D108BD9-81ED-4DB2-BD59-A6C34878D82A}">
                    <a16:rowId xmlns:a16="http://schemas.microsoft.com/office/drawing/2014/main" xmlns="" val="10006"/>
                  </a:ext>
                </a:extLst>
              </a:tr>
            </a:tbl>
          </a:graphicData>
        </a:graphic>
      </p:graphicFrame>
      <p:sp>
        <p:nvSpPr>
          <p:cNvPr id="13" name="矩形 12"/>
          <p:cNvSpPr/>
          <p:nvPr/>
        </p:nvSpPr>
        <p:spPr>
          <a:xfrm>
            <a:off x="9781373" y="2889907"/>
            <a:ext cx="1568087" cy="2135232"/>
          </a:xfrm>
          <a:prstGeom prst="rect">
            <a:avLst/>
          </a:prstGeom>
          <a:solidFill>
            <a:schemeClr val="accent4">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dirty="0">
                <a:solidFill>
                  <a:schemeClr val="tx1"/>
                </a:solidFill>
              </a:rPr>
              <a:t>… …</a:t>
            </a:r>
            <a:endParaRPr lang="zh-CN" altLang="en-US" dirty="0">
              <a:solidFill>
                <a:schemeClr val="tx1"/>
              </a:solidFill>
            </a:endParaRPr>
          </a:p>
        </p:txBody>
      </p:sp>
      <p:sp>
        <p:nvSpPr>
          <p:cNvPr id="14" name="文本框 13"/>
          <p:cNvSpPr txBox="1"/>
          <p:nvPr/>
        </p:nvSpPr>
        <p:spPr>
          <a:xfrm>
            <a:off x="4008528" y="1463783"/>
            <a:ext cx="6427017" cy="1015663"/>
          </a:xfrm>
          <a:prstGeom prst="rect">
            <a:avLst/>
          </a:prstGeom>
          <a:noFill/>
        </p:spPr>
        <p:txBody>
          <a:bodyPr wrap="none" rtlCol="0">
            <a:spAutoFit/>
          </a:bodyPr>
          <a:lstStyle/>
          <a:p>
            <a:pPr algn="ctr"/>
            <a:r>
              <a:rPr lang="zh-CN" altLang="en-US" sz="2000" b="1" dirty="0"/>
              <a:t>场景增值测试，排序不分先后，鼓励更多单位参与</a:t>
            </a:r>
            <a:endParaRPr lang="en-US" altLang="zh-CN" sz="2000" b="1" dirty="0"/>
          </a:p>
          <a:p>
            <a:pPr algn="ctr"/>
            <a:r>
              <a:rPr lang="zh-CN" altLang="en-US" sz="2000" b="1" dirty="0"/>
              <a:t>一个证书，</a:t>
            </a:r>
            <a:r>
              <a:rPr lang="en-US" altLang="zh-CN" sz="2000" b="1" dirty="0"/>
              <a:t>WAA</a:t>
            </a:r>
            <a:r>
              <a:rPr lang="zh-CN" altLang="en-US" sz="2000" b="1" dirty="0"/>
              <a:t>网站</a:t>
            </a:r>
            <a:r>
              <a:rPr lang="zh-CN" altLang="en-US" sz="2000" b="1" dirty="0" smtClean="0"/>
              <a:t>公开测试设备的增值</a:t>
            </a:r>
            <a:r>
              <a:rPr lang="zh-CN" altLang="en-US" sz="2000" b="1" dirty="0"/>
              <a:t>特性认证状态</a:t>
            </a:r>
            <a:endParaRPr lang="en-US" altLang="zh-CN" sz="2000" b="1" dirty="0"/>
          </a:p>
          <a:p>
            <a:pPr algn="ctr"/>
            <a:r>
              <a:rPr lang="zh-CN" altLang="en-US" sz="2000" b="1" dirty="0"/>
              <a:t>一套测试床，持续开发自动化测试用例</a:t>
            </a:r>
            <a:endParaRPr lang="en-US" altLang="zh-CN" sz="2000" b="1" dirty="0"/>
          </a:p>
        </p:txBody>
      </p:sp>
      <p:sp>
        <p:nvSpPr>
          <p:cNvPr id="16" name="矩形 15"/>
          <p:cNvSpPr/>
          <p:nvPr/>
        </p:nvSpPr>
        <p:spPr>
          <a:xfrm>
            <a:off x="3288840" y="2889907"/>
            <a:ext cx="1539241" cy="2135232"/>
          </a:xfrm>
          <a:prstGeom prst="rect">
            <a:avLst/>
          </a:prstGeom>
          <a:solidFill>
            <a:schemeClr val="accent4">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b="1" dirty="0">
                <a:solidFill>
                  <a:schemeClr val="tx1"/>
                </a:solidFill>
              </a:rPr>
              <a:t>工业</a:t>
            </a:r>
            <a:endParaRPr lang="en-US" altLang="zh-CN" b="1" dirty="0">
              <a:solidFill>
                <a:schemeClr val="tx1"/>
              </a:solidFill>
            </a:endParaRPr>
          </a:p>
          <a:p>
            <a:pPr algn="ctr"/>
            <a:r>
              <a:rPr lang="en-US" altLang="zh-CN" sz="1600" dirty="0">
                <a:solidFill>
                  <a:srgbClr val="C00000"/>
                </a:solidFill>
              </a:rPr>
              <a:t>(</a:t>
            </a:r>
            <a:r>
              <a:rPr lang="zh-CN" altLang="en-US" sz="1600" dirty="0">
                <a:solidFill>
                  <a:srgbClr val="C00000"/>
                </a:solidFill>
              </a:rPr>
              <a:t>已经立项</a:t>
            </a:r>
            <a:r>
              <a:rPr lang="en-US" altLang="zh-CN" sz="1600" dirty="0">
                <a:solidFill>
                  <a:srgbClr val="C00000"/>
                </a:solidFill>
              </a:rPr>
              <a:t>)</a:t>
            </a:r>
          </a:p>
          <a:p>
            <a:pPr algn="ctr"/>
            <a:r>
              <a:rPr lang="zh-CN" altLang="en-US" sz="1600" dirty="0">
                <a:solidFill>
                  <a:srgbClr val="C00000"/>
                </a:solidFill>
              </a:rPr>
              <a:t>（待讨论开发</a:t>
            </a:r>
            <a:r>
              <a:rPr lang="zh-CN" altLang="en-US" dirty="0">
                <a:solidFill>
                  <a:srgbClr val="C00000"/>
                </a:solidFill>
              </a:rPr>
              <a:t>）</a:t>
            </a:r>
          </a:p>
        </p:txBody>
      </p:sp>
      <p:sp>
        <p:nvSpPr>
          <p:cNvPr id="17" name="矩形 16"/>
          <p:cNvSpPr/>
          <p:nvPr/>
        </p:nvSpPr>
        <p:spPr>
          <a:xfrm>
            <a:off x="7814052" y="2899432"/>
            <a:ext cx="1324777" cy="2135232"/>
          </a:xfrm>
          <a:prstGeom prst="rect">
            <a:avLst/>
          </a:prstGeom>
          <a:solidFill>
            <a:schemeClr val="accent4">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b="1" dirty="0">
                <a:solidFill>
                  <a:schemeClr val="tx1"/>
                </a:solidFill>
              </a:rPr>
              <a:t>IPv6</a:t>
            </a:r>
          </a:p>
          <a:p>
            <a:pPr algn="ctr"/>
            <a:r>
              <a:rPr lang="zh-CN" altLang="en-US" dirty="0">
                <a:solidFill>
                  <a:srgbClr val="C00000"/>
                </a:solidFill>
              </a:rPr>
              <a:t>（待讨论）</a:t>
            </a:r>
            <a:endParaRPr lang="zh-CN" altLang="en-US" b="1" dirty="0">
              <a:solidFill>
                <a:schemeClr val="tx1"/>
              </a:solidFill>
            </a:endParaRPr>
          </a:p>
        </p:txBody>
      </p:sp>
      <p:sp>
        <p:nvSpPr>
          <p:cNvPr id="15" name="页脚占位符 5">
            <a:extLst>
              <a:ext uri="{FF2B5EF4-FFF2-40B4-BE49-F238E27FC236}">
                <a16:creationId xmlns:a16="http://schemas.microsoft.com/office/drawing/2014/main" xmlns="" id="{8AA01257-0070-47C6-B56B-B0103D5A307F}"/>
              </a:ext>
            </a:extLst>
          </p:cNvPr>
          <p:cNvSpPr>
            <a:spLocks noGrp="1"/>
          </p:cNvSpPr>
          <p:nvPr>
            <p:ph type="ftr" sz="quarter" idx="11"/>
            <p:custDataLst>
              <p:tags r:id="rId1"/>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27299455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a:extLst>
              <a:ext uri="{FF2B5EF4-FFF2-40B4-BE49-F238E27FC236}">
                <a16:creationId xmlns:a16="http://schemas.microsoft.com/office/drawing/2014/main" xmlns="" id="{66498C4F-BC76-A8B3-0478-9171EF1CCBB2}"/>
              </a:ext>
            </a:extLst>
          </p:cNvPr>
          <p:cNvSpPr/>
          <p:nvPr/>
        </p:nvSpPr>
        <p:spPr>
          <a:xfrm>
            <a:off x="1447653" y="3418384"/>
            <a:ext cx="200172" cy="20822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a:xfrm>
            <a:off x="8912870" y="6314400"/>
            <a:ext cx="2700000" cy="316800"/>
          </a:xfrm>
        </p:spPr>
        <p:txBody>
          <a:bodyPr/>
          <a:lstStyle/>
          <a:p>
            <a:fld id="{49AE70B2-8BF9-45C0-BB95-33D1B9D3A854}" type="slidenum">
              <a:rPr lang="zh-CN" altLang="en-US" smtClean="0"/>
              <a:t>24</a:t>
            </a:fld>
            <a:endParaRPr lang="zh-CN" altLang="en-US" dirty="0"/>
          </a:p>
        </p:txBody>
      </p:sp>
      <p:sp>
        <p:nvSpPr>
          <p:cNvPr id="4" name="标题 3"/>
          <p:cNvSpPr>
            <a:spLocks noGrp="1"/>
          </p:cNvSpPr>
          <p:nvPr>
            <p:ph type="title"/>
          </p:nvPr>
        </p:nvSpPr>
        <p:spPr/>
        <p:txBody>
          <a:bodyPr/>
          <a:lstStyle/>
          <a:p>
            <a:r>
              <a:rPr lang="zh-CN" altLang="en-US" dirty="0"/>
              <a:t>联盟测试认证和实验室（含测试床）建设进展</a:t>
            </a:r>
          </a:p>
        </p:txBody>
      </p:sp>
      <p:cxnSp>
        <p:nvCxnSpPr>
          <p:cNvPr id="6" name="直接箭头连接符 5">
            <a:extLst>
              <a:ext uri="{FF2B5EF4-FFF2-40B4-BE49-F238E27FC236}">
                <a16:creationId xmlns:a16="http://schemas.microsoft.com/office/drawing/2014/main" xmlns="" id="{811BF793-04DC-AB08-9FB4-26E656BA7FA7}"/>
              </a:ext>
            </a:extLst>
          </p:cNvPr>
          <p:cNvCxnSpPr/>
          <p:nvPr/>
        </p:nvCxnSpPr>
        <p:spPr>
          <a:xfrm flipV="1">
            <a:off x="1523146" y="3442085"/>
            <a:ext cx="10162095" cy="75415"/>
          </a:xfrm>
          <a:prstGeom prst="straightConnector1">
            <a:avLst/>
          </a:prstGeom>
          <a:ln w="38100">
            <a:solidFill>
              <a:schemeClr val="bg1"/>
            </a:solidFill>
            <a:prstDash val="lgDashDotDot"/>
            <a:tailEnd type="triangle"/>
          </a:ln>
        </p:spPr>
        <p:style>
          <a:lnRef idx="1">
            <a:schemeClr val="accent6"/>
          </a:lnRef>
          <a:fillRef idx="0">
            <a:schemeClr val="accent6"/>
          </a:fillRef>
          <a:effectRef idx="0">
            <a:schemeClr val="accent6"/>
          </a:effectRef>
          <a:fontRef idx="minor">
            <a:schemeClr val="tx1"/>
          </a:fontRef>
        </p:style>
      </p:cxnSp>
      <p:sp>
        <p:nvSpPr>
          <p:cNvPr id="7" name="椭圆 6">
            <a:extLst>
              <a:ext uri="{FF2B5EF4-FFF2-40B4-BE49-F238E27FC236}">
                <a16:creationId xmlns:a16="http://schemas.microsoft.com/office/drawing/2014/main" xmlns="" id="{18FAF176-5985-F456-82DB-346B2269BD9B}"/>
              </a:ext>
            </a:extLst>
          </p:cNvPr>
          <p:cNvSpPr/>
          <p:nvPr/>
        </p:nvSpPr>
        <p:spPr>
          <a:xfrm>
            <a:off x="3089370" y="3427442"/>
            <a:ext cx="188536" cy="18011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xmlns="" id="{D53D7C13-96AC-8FA5-B30F-1BB3D24DA27B}"/>
              </a:ext>
            </a:extLst>
          </p:cNvPr>
          <p:cNvSpPr/>
          <p:nvPr/>
        </p:nvSpPr>
        <p:spPr>
          <a:xfrm>
            <a:off x="6588052" y="3389734"/>
            <a:ext cx="188536" cy="18011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solidFill>
              <a:effectLst/>
              <a:uLnTx/>
              <a:uFillTx/>
              <a:latin typeface="Arial"/>
              <a:ea typeface="微软雅黑"/>
              <a:cs typeface="+mn-cs"/>
            </a:endParaRPr>
          </a:p>
        </p:txBody>
      </p:sp>
      <p:sp>
        <p:nvSpPr>
          <p:cNvPr id="10" name="椭圆 9">
            <a:extLst>
              <a:ext uri="{FF2B5EF4-FFF2-40B4-BE49-F238E27FC236}">
                <a16:creationId xmlns:a16="http://schemas.microsoft.com/office/drawing/2014/main" xmlns="" id="{4B231B46-8D2F-6BDF-C9A0-636657A85EE2}"/>
              </a:ext>
            </a:extLst>
          </p:cNvPr>
          <p:cNvSpPr/>
          <p:nvPr/>
        </p:nvSpPr>
        <p:spPr>
          <a:xfrm>
            <a:off x="9775617" y="3380306"/>
            <a:ext cx="138728" cy="16126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sp>
        <p:nvSpPr>
          <p:cNvPr id="11" name="文本框 10">
            <a:extLst>
              <a:ext uri="{FF2B5EF4-FFF2-40B4-BE49-F238E27FC236}">
                <a16:creationId xmlns:a16="http://schemas.microsoft.com/office/drawing/2014/main" xmlns="" id="{B3935FDB-3671-9CF9-C09B-D81DAC59CB02}"/>
              </a:ext>
            </a:extLst>
          </p:cNvPr>
          <p:cNvSpPr txBox="1"/>
          <p:nvPr/>
        </p:nvSpPr>
        <p:spPr>
          <a:xfrm>
            <a:off x="1532488" y="4261958"/>
            <a:ext cx="1849390" cy="64633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联盟参考实验室一期建设</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12" name="文本框 11">
            <a:extLst>
              <a:ext uri="{FF2B5EF4-FFF2-40B4-BE49-F238E27FC236}">
                <a16:creationId xmlns:a16="http://schemas.microsoft.com/office/drawing/2014/main" xmlns="" id="{D7A0F93B-9485-22A6-3C21-587E3DEA5059}"/>
              </a:ext>
            </a:extLst>
          </p:cNvPr>
          <p:cNvSpPr txBox="1"/>
          <p:nvPr/>
        </p:nvSpPr>
        <p:spPr>
          <a:xfrm>
            <a:off x="2718591" y="3135568"/>
            <a:ext cx="10310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Arial"/>
                <a:ea typeface="微软雅黑"/>
              </a:rPr>
              <a:t>9</a:t>
            </a:r>
            <a:r>
              <a:rPr kumimoji="0" lang="zh-CN" altLang="en-US" sz="1800" b="0" i="0" u="none" strike="noStrike" kern="1200" cap="none" spc="0" normalizeH="0" baseline="0" noProof="0" dirty="0">
                <a:ln>
                  <a:noFill/>
                </a:ln>
                <a:effectLst/>
                <a:uLnTx/>
                <a:uFillTx/>
                <a:latin typeface="Arial"/>
                <a:ea typeface="微软雅黑"/>
                <a:cs typeface="+mn-cs"/>
              </a:rPr>
              <a:t>月</a:t>
            </a:r>
            <a:r>
              <a:rPr lang="en-US" altLang="zh-CN" dirty="0">
                <a:latin typeface="Arial"/>
                <a:ea typeface="微软雅黑"/>
              </a:rPr>
              <a:t>15</a:t>
            </a:r>
            <a:r>
              <a:rPr kumimoji="0" lang="zh-CN" altLang="en-US" sz="1800" b="0" i="0" u="none" strike="noStrike" kern="1200" cap="none" spc="0" normalizeH="0" baseline="0" noProof="0" dirty="0">
                <a:ln>
                  <a:noFill/>
                </a:ln>
                <a:effectLst/>
                <a:uLnTx/>
                <a:uFillTx/>
                <a:latin typeface="Arial"/>
                <a:ea typeface="微软雅黑"/>
                <a:cs typeface="+mn-cs"/>
              </a:rPr>
              <a:t>日</a:t>
            </a:r>
          </a:p>
        </p:txBody>
      </p:sp>
      <p:sp>
        <p:nvSpPr>
          <p:cNvPr id="13" name="文本框 12">
            <a:extLst>
              <a:ext uri="{FF2B5EF4-FFF2-40B4-BE49-F238E27FC236}">
                <a16:creationId xmlns:a16="http://schemas.microsoft.com/office/drawing/2014/main" xmlns="" id="{16674BB2-6994-3231-68AB-A8CD58C1F268}"/>
              </a:ext>
            </a:extLst>
          </p:cNvPr>
          <p:cNvSpPr txBox="1"/>
          <p:nvPr/>
        </p:nvSpPr>
        <p:spPr>
          <a:xfrm>
            <a:off x="6261062" y="3541571"/>
            <a:ext cx="11421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Arial"/>
                <a:ea typeface="微软雅黑"/>
              </a:rPr>
              <a:t>11</a:t>
            </a:r>
            <a:r>
              <a:rPr kumimoji="0" lang="zh-CN" altLang="en-US" sz="1800" b="0" i="0" u="none" strike="noStrike" kern="1200" cap="none" spc="0" normalizeH="0" baseline="0" noProof="0" dirty="0">
                <a:ln>
                  <a:noFill/>
                </a:ln>
                <a:effectLst/>
                <a:uLnTx/>
                <a:uFillTx/>
                <a:latin typeface="Arial"/>
                <a:ea typeface="微软雅黑"/>
                <a:cs typeface="+mn-cs"/>
              </a:rPr>
              <a:t>月</a:t>
            </a:r>
            <a:r>
              <a:rPr kumimoji="0" lang="en-US" altLang="zh-CN" sz="1800" b="0" i="0" u="none" strike="noStrike" kern="1200" cap="none" spc="0" normalizeH="0" baseline="0" noProof="0" dirty="0">
                <a:ln>
                  <a:noFill/>
                </a:ln>
                <a:effectLst/>
                <a:uLnTx/>
                <a:uFillTx/>
                <a:latin typeface="Arial"/>
                <a:ea typeface="微软雅黑"/>
                <a:cs typeface="+mn-cs"/>
              </a:rPr>
              <a:t>10</a:t>
            </a:r>
            <a:r>
              <a:rPr kumimoji="0" lang="zh-CN" altLang="en-US" sz="1800" b="0" i="0" u="none" strike="noStrike" kern="1200" cap="none" spc="0" normalizeH="0" baseline="0" noProof="0" dirty="0">
                <a:ln>
                  <a:noFill/>
                </a:ln>
                <a:effectLst/>
                <a:uLnTx/>
                <a:uFillTx/>
                <a:latin typeface="Arial"/>
                <a:ea typeface="微软雅黑"/>
                <a:cs typeface="+mn-cs"/>
              </a:rPr>
              <a:t>日</a:t>
            </a:r>
          </a:p>
        </p:txBody>
      </p:sp>
      <p:sp>
        <p:nvSpPr>
          <p:cNvPr id="14" name="文本框 13">
            <a:extLst>
              <a:ext uri="{FF2B5EF4-FFF2-40B4-BE49-F238E27FC236}">
                <a16:creationId xmlns:a16="http://schemas.microsoft.com/office/drawing/2014/main" xmlns="" id="{7A8323C6-BB05-F479-C996-696C4928F2E5}"/>
              </a:ext>
            </a:extLst>
          </p:cNvPr>
          <p:cNvSpPr txBox="1"/>
          <p:nvPr/>
        </p:nvSpPr>
        <p:spPr>
          <a:xfrm>
            <a:off x="5158807" y="1724036"/>
            <a:ext cx="3254609"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发布测试</a:t>
            </a:r>
            <a:r>
              <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&amp;</a:t>
            </a: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认证体系文件</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测试平台最终名单</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确定发证机构</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家庭标准确定发布</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15" name="文本框 14">
            <a:extLst>
              <a:ext uri="{FF2B5EF4-FFF2-40B4-BE49-F238E27FC236}">
                <a16:creationId xmlns:a16="http://schemas.microsoft.com/office/drawing/2014/main" xmlns="" id="{BA77878C-09F8-3C15-A115-99AE02846A81}"/>
              </a:ext>
            </a:extLst>
          </p:cNvPr>
          <p:cNvSpPr txBox="1"/>
          <p:nvPr/>
        </p:nvSpPr>
        <p:spPr>
          <a:xfrm>
            <a:off x="9287699" y="3089084"/>
            <a:ext cx="11421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effectLst/>
                <a:uLnTx/>
                <a:uFillTx/>
                <a:latin typeface="Arial"/>
                <a:ea typeface="微软雅黑"/>
                <a:cs typeface="+mn-cs"/>
              </a:rPr>
              <a:t>11</a:t>
            </a:r>
            <a:r>
              <a:rPr kumimoji="0" lang="zh-CN" altLang="en-US" sz="1800" b="0" i="0" u="none" strike="noStrike" kern="1200" cap="none" spc="0" normalizeH="0" baseline="0" noProof="0" dirty="0">
                <a:ln>
                  <a:noFill/>
                </a:ln>
                <a:effectLst/>
                <a:uLnTx/>
                <a:uFillTx/>
                <a:latin typeface="Arial"/>
                <a:ea typeface="微软雅黑"/>
                <a:cs typeface="+mn-cs"/>
              </a:rPr>
              <a:t>月</a:t>
            </a:r>
            <a:r>
              <a:rPr kumimoji="0" lang="en-US" altLang="zh-CN" sz="1800" b="0" i="0" u="none" strike="noStrike" kern="1200" cap="none" spc="0" normalizeH="0" baseline="0" noProof="0" dirty="0">
                <a:ln>
                  <a:noFill/>
                </a:ln>
                <a:effectLst/>
                <a:uLnTx/>
                <a:uFillTx/>
                <a:latin typeface="Arial"/>
                <a:ea typeface="微软雅黑"/>
                <a:cs typeface="+mn-cs"/>
              </a:rPr>
              <a:t>30</a:t>
            </a:r>
            <a:r>
              <a:rPr kumimoji="0" lang="zh-CN" altLang="en-US" sz="1800" b="0" i="0" u="none" strike="noStrike" kern="1200" cap="none" spc="0" normalizeH="0" baseline="0" noProof="0" dirty="0">
                <a:ln>
                  <a:noFill/>
                </a:ln>
                <a:effectLst/>
                <a:uLnTx/>
                <a:uFillTx/>
                <a:latin typeface="Arial"/>
                <a:ea typeface="微软雅黑"/>
                <a:cs typeface="+mn-cs"/>
              </a:rPr>
              <a:t>日</a:t>
            </a:r>
          </a:p>
        </p:txBody>
      </p:sp>
      <p:sp>
        <p:nvSpPr>
          <p:cNvPr id="16" name="文本框 15">
            <a:extLst>
              <a:ext uri="{FF2B5EF4-FFF2-40B4-BE49-F238E27FC236}">
                <a16:creationId xmlns:a16="http://schemas.microsoft.com/office/drawing/2014/main" xmlns="" id="{E7E90B6A-4C45-F27D-7E95-EA606E86E1FC}"/>
              </a:ext>
            </a:extLst>
          </p:cNvPr>
          <p:cNvSpPr txBox="1"/>
          <p:nvPr/>
        </p:nvSpPr>
        <p:spPr>
          <a:xfrm>
            <a:off x="8593917" y="4331736"/>
            <a:ext cx="3166735" cy="36933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授权实验室测试能力构建</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17" name="文本框 16">
            <a:extLst>
              <a:ext uri="{FF2B5EF4-FFF2-40B4-BE49-F238E27FC236}">
                <a16:creationId xmlns:a16="http://schemas.microsoft.com/office/drawing/2014/main" xmlns="" id="{6C2DA1FC-B185-40D6-9329-DC3E0DEFE569}"/>
              </a:ext>
            </a:extLst>
          </p:cNvPr>
          <p:cNvSpPr txBox="1"/>
          <p:nvPr/>
        </p:nvSpPr>
        <p:spPr>
          <a:xfrm>
            <a:off x="1647825" y="1724037"/>
            <a:ext cx="3163997" cy="1200329"/>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发布测试</a:t>
            </a:r>
            <a:r>
              <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&amp;</a:t>
            </a: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认证体系框架</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测试平台长名单确认</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网端协同、园区技术标准发布</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18" name="文本框 17">
            <a:extLst>
              <a:ext uri="{FF2B5EF4-FFF2-40B4-BE49-F238E27FC236}">
                <a16:creationId xmlns:a16="http://schemas.microsoft.com/office/drawing/2014/main" xmlns="" id="{C7D4965D-89BB-4089-B5DB-0E81882D7EBD}"/>
              </a:ext>
            </a:extLst>
          </p:cNvPr>
          <p:cNvSpPr txBox="1"/>
          <p:nvPr/>
        </p:nvSpPr>
        <p:spPr>
          <a:xfrm>
            <a:off x="5047777" y="4261958"/>
            <a:ext cx="3254609" cy="64633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联盟参考实验室二期建设</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确定授权实验室</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19" name="文本框 18">
            <a:extLst>
              <a:ext uri="{FF2B5EF4-FFF2-40B4-BE49-F238E27FC236}">
                <a16:creationId xmlns:a16="http://schemas.microsoft.com/office/drawing/2014/main" xmlns="" id="{9050DA7A-5C13-44AD-A6B4-22B7435D085E}"/>
              </a:ext>
            </a:extLst>
          </p:cNvPr>
          <p:cNvSpPr txBox="1"/>
          <p:nvPr/>
        </p:nvSpPr>
        <p:spPr>
          <a:xfrm>
            <a:off x="8603442" y="1717966"/>
            <a:ext cx="3166735" cy="923330"/>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测试</a:t>
            </a:r>
            <a:r>
              <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&amp;</a:t>
            </a: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认证</a:t>
            </a:r>
            <a:r>
              <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IT</a:t>
            </a: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建设</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发证机构发证准备</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具备测试</a:t>
            </a:r>
            <a:r>
              <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&amp;</a:t>
            </a:r>
            <a:r>
              <a:rPr kumimoji="0" lang="zh-CN" altLang="en-US"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rPr>
              <a:t>认证能力</a:t>
            </a:r>
            <a:endParaRPr kumimoji="0" lang="en-US" altLang="zh-CN" sz="1800" b="0" i="0" u="none" strike="noStrike" kern="100" cap="none" spc="0" normalizeH="0" baseline="0" noProof="0" dirty="0">
              <a:ln>
                <a:noFill/>
              </a:ln>
              <a:effectLst/>
              <a:uLnTx/>
              <a:uFillTx/>
              <a:latin typeface="楷体" panose="02010609060101010101" pitchFamily="49" charset="-122"/>
              <a:ea typeface="楷体" panose="02010609060101010101" pitchFamily="49" charset="-122"/>
              <a:cs typeface="Times New Roman" panose="02020603050405020304" pitchFamily="18" charset="0"/>
            </a:endParaRPr>
          </a:p>
        </p:txBody>
      </p:sp>
      <p:sp>
        <p:nvSpPr>
          <p:cNvPr id="20" name="标题 1">
            <a:extLst>
              <a:ext uri="{FF2B5EF4-FFF2-40B4-BE49-F238E27FC236}">
                <a16:creationId xmlns:a16="http://schemas.microsoft.com/office/drawing/2014/main" xmlns="" id="{F2AB1D10-9DC7-4796-BA88-03DE19982CE3}"/>
              </a:ext>
            </a:extLst>
          </p:cNvPr>
          <p:cNvSpPr txBox="1">
            <a:spLocks/>
          </p:cNvSpPr>
          <p:nvPr/>
        </p:nvSpPr>
        <p:spPr>
          <a:xfrm>
            <a:off x="412901" y="1778146"/>
            <a:ext cx="873764" cy="1310938"/>
          </a:xfrm>
          <a:prstGeom prst="rect">
            <a:avLst/>
          </a:prstGeom>
        </p:spPr>
        <p:txBody>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chemeClr val="tx1"/>
                </a:solidFill>
                <a:effectLst/>
                <a:uLnTx/>
                <a:uFillTx/>
                <a:latin typeface="Arial"/>
                <a:ea typeface="微软雅黑"/>
                <a:cs typeface="+mj-cs"/>
              </a:rPr>
              <a:t>测试</a:t>
            </a:r>
            <a:endParaRPr kumimoji="0" lang="en-US" altLang="zh-CN" sz="2400" b="1" i="0" u="none" strike="noStrike" kern="1200" cap="none" spc="300" normalizeH="0" baseline="0" noProof="0" dirty="0">
              <a:ln>
                <a:noFill/>
              </a:ln>
              <a:solidFill>
                <a:schemeClr val="tx1"/>
              </a:solidFill>
              <a:effectLst/>
              <a:uLnTx/>
              <a:uFillTx/>
              <a:latin typeface="Arial"/>
              <a:ea typeface="微软雅黑"/>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chemeClr val="tx1"/>
                </a:solidFill>
                <a:effectLst/>
                <a:uLnTx/>
                <a:uFillTx/>
                <a:latin typeface="Arial"/>
                <a:ea typeface="微软雅黑"/>
                <a:cs typeface="+mj-cs"/>
              </a:rPr>
              <a:t>认证</a:t>
            </a:r>
            <a:endParaRPr kumimoji="0" lang="en-US" altLang="zh-CN" sz="2400" b="1" i="0" u="none" strike="noStrike" kern="1200" cap="none" spc="300" normalizeH="0" baseline="0" noProof="0" dirty="0">
              <a:ln>
                <a:noFill/>
              </a:ln>
              <a:solidFill>
                <a:schemeClr val="tx1"/>
              </a:solidFill>
              <a:effectLst/>
              <a:uLnTx/>
              <a:uFillTx/>
              <a:latin typeface="Arial"/>
              <a:ea typeface="微软雅黑"/>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sz="2400" dirty="0">
                <a:solidFill>
                  <a:schemeClr val="tx1"/>
                </a:solidFill>
                <a:latin typeface="Arial"/>
                <a:ea typeface="微软雅黑"/>
              </a:rPr>
              <a:t>建设</a:t>
            </a:r>
            <a:endParaRPr kumimoji="0" lang="zh-CN" altLang="en-US" sz="2400" b="1" i="0" u="none" strike="noStrike" kern="1200" cap="none" spc="300" normalizeH="0" baseline="0" noProof="0" dirty="0">
              <a:ln>
                <a:noFill/>
              </a:ln>
              <a:solidFill>
                <a:schemeClr val="tx1"/>
              </a:solidFill>
              <a:effectLst/>
              <a:uLnTx/>
              <a:uFillTx/>
              <a:latin typeface="Arial"/>
              <a:ea typeface="微软雅黑"/>
              <a:cs typeface="+mj-cs"/>
            </a:endParaRPr>
          </a:p>
        </p:txBody>
      </p:sp>
      <p:sp>
        <p:nvSpPr>
          <p:cNvPr id="21" name="标题 1">
            <a:extLst>
              <a:ext uri="{FF2B5EF4-FFF2-40B4-BE49-F238E27FC236}">
                <a16:creationId xmlns:a16="http://schemas.microsoft.com/office/drawing/2014/main" xmlns="" id="{41E26C10-5B65-4C78-99C7-5E7F7FA2AD7C}"/>
              </a:ext>
            </a:extLst>
          </p:cNvPr>
          <p:cNvSpPr txBox="1">
            <a:spLocks/>
          </p:cNvSpPr>
          <p:nvPr/>
        </p:nvSpPr>
        <p:spPr>
          <a:xfrm>
            <a:off x="126361" y="4168272"/>
            <a:ext cx="1446845" cy="1315350"/>
          </a:xfrm>
          <a:prstGeom prst="rect">
            <a:avLst/>
          </a:prstGeom>
        </p:spPr>
        <p:txBody>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chemeClr val="tx1"/>
                </a:solidFill>
                <a:effectLst/>
                <a:uLnTx/>
                <a:uFillTx/>
                <a:latin typeface="Arial"/>
                <a:ea typeface="微软雅黑"/>
                <a:cs typeface="+mj-cs"/>
              </a:rPr>
              <a:t>实验室</a:t>
            </a:r>
            <a:endParaRPr kumimoji="0" lang="en-US" altLang="zh-CN" sz="2400" b="1" i="0" u="none" strike="noStrike" kern="1200" cap="none" spc="300" normalizeH="0" baseline="0" noProof="0" dirty="0">
              <a:ln>
                <a:noFill/>
              </a:ln>
              <a:solidFill>
                <a:schemeClr val="tx1"/>
              </a:solidFill>
              <a:effectLst/>
              <a:uLnTx/>
              <a:uFillTx/>
              <a:latin typeface="Arial"/>
              <a:ea typeface="微软雅黑"/>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zh-CN" altLang="en-US" sz="2400" dirty="0">
                <a:solidFill>
                  <a:schemeClr val="tx1"/>
                </a:solidFill>
                <a:latin typeface="Arial"/>
                <a:ea typeface="微软雅黑"/>
              </a:rPr>
              <a:t>建设</a:t>
            </a:r>
            <a:endParaRPr kumimoji="0" lang="zh-CN" altLang="en-US" sz="2400" b="1" i="0" u="none" strike="noStrike" kern="1200" cap="none" spc="300" normalizeH="0" baseline="0" noProof="0" dirty="0">
              <a:ln>
                <a:noFill/>
              </a:ln>
              <a:solidFill>
                <a:schemeClr val="tx1"/>
              </a:solidFill>
              <a:effectLst/>
              <a:uLnTx/>
              <a:uFillTx/>
              <a:latin typeface="Arial"/>
              <a:ea typeface="微软雅黑"/>
              <a:cs typeface="+mj-cs"/>
            </a:endParaRPr>
          </a:p>
        </p:txBody>
      </p:sp>
      <p:sp>
        <p:nvSpPr>
          <p:cNvPr id="22" name="标题 1">
            <a:extLst>
              <a:ext uri="{FF2B5EF4-FFF2-40B4-BE49-F238E27FC236}">
                <a16:creationId xmlns:a16="http://schemas.microsoft.com/office/drawing/2014/main" xmlns="" id="{0D0923E1-CC4A-456A-BDBC-C1959AD1E13E}"/>
              </a:ext>
            </a:extLst>
          </p:cNvPr>
          <p:cNvSpPr txBox="1">
            <a:spLocks/>
          </p:cNvSpPr>
          <p:nvPr/>
        </p:nvSpPr>
        <p:spPr>
          <a:xfrm>
            <a:off x="1532671" y="5140854"/>
            <a:ext cx="1849391" cy="646331"/>
          </a:xfrm>
          <a:prstGeom prst="rect">
            <a:avLst/>
          </a:prstGeom>
          <a:solidFill>
            <a:schemeClr val="accent1">
              <a:lumMod val="60000"/>
              <a:lumOff val="40000"/>
            </a:schemeClr>
          </a:solidFill>
        </p:spPr>
        <p:txBody>
          <a:bodyPr anchor="ct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300" normalizeH="0" baseline="0" noProof="0" dirty="0">
                <a:ln>
                  <a:noFill/>
                </a:ln>
                <a:solidFill>
                  <a:schemeClr val="tx1"/>
                </a:solidFill>
                <a:effectLst/>
                <a:uLnTx/>
                <a:uFillTx/>
                <a:latin typeface="Arial"/>
                <a:ea typeface="微软雅黑"/>
                <a:cs typeface="+mj-cs"/>
              </a:rPr>
              <a:t>0      1</a:t>
            </a:r>
            <a:endParaRPr kumimoji="0" lang="zh-CN" altLang="en-US" sz="3600" b="1" i="0" u="none" strike="noStrike" kern="1200" cap="none" spc="300" normalizeH="0" baseline="0" noProof="0" dirty="0">
              <a:ln>
                <a:noFill/>
              </a:ln>
              <a:solidFill>
                <a:schemeClr val="tx1"/>
              </a:solidFill>
              <a:effectLst/>
              <a:uLnTx/>
              <a:uFillTx/>
              <a:latin typeface="Arial"/>
              <a:ea typeface="微软雅黑"/>
              <a:cs typeface="+mj-cs"/>
            </a:endParaRPr>
          </a:p>
        </p:txBody>
      </p:sp>
      <p:sp>
        <p:nvSpPr>
          <p:cNvPr id="23" name="标题 1">
            <a:extLst>
              <a:ext uri="{FF2B5EF4-FFF2-40B4-BE49-F238E27FC236}">
                <a16:creationId xmlns:a16="http://schemas.microsoft.com/office/drawing/2014/main" xmlns="" id="{91D1BA35-EFA6-49A3-B68A-0E307DBC636D}"/>
              </a:ext>
            </a:extLst>
          </p:cNvPr>
          <p:cNvSpPr txBox="1">
            <a:spLocks/>
          </p:cNvSpPr>
          <p:nvPr/>
        </p:nvSpPr>
        <p:spPr>
          <a:xfrm>
            <a:off x="3579938" y="5140853"/>
            <a:ext cx="8114828" cy="646331"/>
          </a:xfrm>
          <a:prstGeom prst="rect">
            <a:avLst/>
          </a:prstGeom>
          <a:solidFill>
            <a:schemeClr val="accent1">
              <a:lumMod val="60000"/>
              <a:lumOff val="40000"/>
            </a:schemeClr>
          </a:solidFill>
        </p:spPr>
        <p:txBody>
          <a:bodyPr anchor="ct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300" normalizeH="0" baseline="0" noProof="0" dirty="0">
                <a:ln>
                  <a:noFill/>
                </a:ln>
                <a:solidFill>
                  <a:schemeClr val="tx1"/>
                </a:solidFill>
                <a:effectLst/>
                <a:uLnTx/>
                <a:uFillTx/>
                <a:latin typeface="Arial"/>
                <a:ea typeface="微软雅黑"/>
                <a:cs typeface="+mj-cs"/>
              </a:rPr>
              <a:t>1      N</a:t>
            </a:r>
            <a:endParaRPr kumimoji="0" lang="zh-CN" altLang="en-US" sz="3600" b="1" i="0" u="none" strike="noStrike" kern="1200" cap="none" spc="300" normalizeH="0" baseline="0" noProof="0" dirty="0">
              <a:ln>
                <a:noFill/>
              </a:ln>
              <a:solidFill>
                <a:schemeClr val="tx1"/>
              </a:solidFill>
              <a:effectLst/>
              <a:uLnTx/>
              <a:uFillTx/>
              <a:latin typeface="Arial"/>
              <a:ea typeface="微软雅黑"/>
              <a:cs typeface="+mj-cs"/>
            </a:endParaRPr>
          </a:p>
        </p:txBody>
      </p:sp>
      <p:sp>
        <p:nvSpPr>
          <p:cNvPr id="24" name="箭头: 燕尾形 1">
            <a:extLst>
              <a:ext uri="{FF2B5EF4-FFF2-40B4-BE49-F238E27FC236}">
                <a16:creationId xmlns:a16="http://schemas.microsoft.com/office/drawing/2014/main" xmlns="" id="{6348F0F4-F918-F543-85D2-A84ABAF0146B}"/>
              </a:ext>
            </a:extLst>
          </p:cNvPr>
          <p:cNvSpPr/>
          <p:nvPr/>
        </p:nvSpPr>
        <p:spPr>
          <a:xfrm>
            <a:off x="2206050" y="5304699"/>
            <a:ext cx="562494" cy="357847"/>
          </a:xfrm>
          <a:prstGeom prst="notchedRightArrow">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sp>
        <p:nvSpPr>
          <p:cNvPr id="25" name="箭头: 燕尾形 2">
            <a:extLst>
              <a:ext uri="{FF2B5EF4-FFF2-40B4-BE49-F238E27FC236}">
                <a16:creationId xmlns:a16="http://schemas.microsoft.com/office/drawing/2014/main" xmlns="" id="{47DABC53-2D6C-9D67-54CD-CE1462203F56}"/>
              </a:ext>
            </a:extLst>
          </p:cNvPr>
          <p:cNvSpPr/>
          <p:nvPr/>
        </p:nvSpPr>
        <p:spPr>
          <a:xfrm>
            <a:off x="7267985" y="5285094"/>
            <a:ext cx="562494" cy="357847"/>
          </a:xfrm>
          <a:prstGeom prst="notchedRightArrow">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cxnSp>
        <p:nvCxnSpPr>
          <p:cNvPr id="26" name="直接箭头连接符 25">
            <a:extLst>
              <a:ext uri="{FF2B5EF4-FFF2-40B4-BE49-F238E27FC236}">
                <a16:creationId xmlns:a16="http://schemas.microsoft.com/office/drawing/2014/main" xmlns="" id="{95606477-6522-CE8D-842F-247228C5FFCF}"/>
              </a:ext>
            </a:extLst>
          </p:cNvPr>
          <p:cNvCxnSpPr/>
          <p:nvPr/>
        </p:nvCxnSpPr>
        <p:spPr>
          <a:xfrm flipV="1">
            <a:off x="1523146" y="3449475"/>
            <a:ext cx="10162095" cy="75415"/>
          </a:xfrm>
          <a:prstGeom prst="straightConnector1">
            <a:avLst/>
          </a:prstGeom>
          <a:ln w="38100">
            <a:solidFill>
              <a:schemeClr val="tx1"/>
            </a:solidFill>
            <a:prstDash val="lgDashDotDot"/>
            <a:tailEnd type="triangle"/>
          </a:ln>
        </p:spPr>
        <p:style>
          <a:lnRef idx="1">
            <a:schemeClr val="accent6"/>
          </a:lnRef>
          <a:fillRef idx="0">
            <a:schemeClr val="accent6"/>
          </a:fillRef>
          <a:effectRef idx="0">
            <a:schemeClr val="accent6"/>
          </a:effectRef>
          <a:fontRef idx="minor">
            <a:schemeClr val="tx1"/>
          </a:fontRef>
        </p:style>
      </p:cxnSp>
      <p:sp>
        <p:nvSpPr>
          <p:cNvPr id="28" name="文本框 27">
            <a:extLst>
              <a:ext uri="{FF2B5EF4-FFF2-40B4-BE49-F238E27FC236}">
                <a16:creationId xmlns:a16="http://schemas.microsoft.com/office/drawing/2014/main" xmlns="" id="{1195B21A-2D73-4125-EBA3-7F8C9A1D9B8A}"/>
              </a:ext>
            </a:extLst>
          </p:cNvPr>
          <p:cNvSpPr txBox="1"/>
          <p:nvPr/>
        </p:nvSpPr>
        <p:spPr>
          <a:xfrm rot="10800000" flipV="1">
            <a:off x="1092460" y="3572789"/>
            <a:ext cx="10632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Arial"/>
                <a:ea typeface="微软雅黑"/>
              </a:rPr>
              <a:t>8</a:t>
            </a:r>
            <a:r>
              <a:rPr kumimoji="0" lang="zh-CN" altLang="en-US" sz="1800" b="0" i="0" u="none" strike="noStrike" kern="1200" cap="none" spc="0" normalizeH="0" baseline="0" noProof="0" dirty="0">
                <a:ln>
                  <a:noFill/>
                </a:ln>
                <a:effectLst/>
                <a:uLnTx/>
                <a:uFillTx/>
                <a:latin typeface="Arial"/>
                <a:ea typeface="微软雅黑"/>
                <a:cs typeface="+mn-cs"/>
              </a:rPr>
              <a:t>月</a:t>
            </a:r>
            <a:r>
              <a:rPr kumimoji="0" lang="en-US" altLang="zh-CN" sz="1800" b="0" i="0" u="none" strike="noStrike" kern="1200" cap="none" spc="0" normalizeH="0" baseline="0" noProof="0" dirty="0">
                <a:ln>
                  <a:noFill/>
                </a:ln>
                <a:effectLst/>
                <a:uLnTx/>
                <a:uFillTx/>
                <a:latin typeface="Arial"/>
                <a:ea typeface="微软雅黑"/>
                <a:cs typeface="+mn-cs"/>
              </a:rPr>
              <a:t>15</a:t>
            </a:r>
            <a:r>
              <a:rPr kumimoji="0" lang="zh-CN" altLang="en-US" sz="1800" b="0" i="0" u="none" strike="noStrike" kern="1200" cap="none" spc="0" normalizeH="0" baseline="0" noProof="0" dirty="0">
                <a:ln>
                  <a:noFill/>
                </a:ln>
                <a:effectLst/>
                <a:uLnTx/>
                <a:uFillTx/>
                <a:latin typeface="Arial"/>
                <a:ea typeface="微软雅黑"/>
                <a:cs typeface="+mn-cs"/>
              </a:rPr>
              <a:t>日</a:t>
            </a:r>
          </a:p>
        </p:txBody>
      </p:sp>
      <p:sp>
        <p:nvSpPr>
          <p:cNvPr id="29" name="页脚占位符 5">
            <a:extLst>
              <a:ext uri="{FF2B5EF4-FFF2-40B4-BE49-F238E27FC236}">
                <a16:creationId xmlns:a16="http://schemas.microsoft.com/office/drawing/2014/main" xmlns="" id="{6FC9A775-A818-4A5D-B15D-58E70C1E8D6F}"/>
              </a:ext>
            </a:extLst>
          </p:cNvPr>
          <p:cNvSpPr>
            <a:spLocks noGrp="1"/>
          </p:cNvSpPr>
          <p:nvPr>
            <p:ph type="ftr" sz="quarter" idx="11"/>
            <p:custDataLst>
              <p:tags r:id="rId1"/>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35384586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p:txBody>
          <a:bodyPr/>
          <a:lstStyle/>
          <a:p>
            <a:fld id="{49AE70B2-8BF9-45C0-BB95-33D1B9D3A854}" type="slidenum">
              <a:rPr lang="zh-CN" altLang="en-US" smtClean="0"/>
              <a:t>25</a:t>
            </a:fld>
            <a:endParaRPr lang="zh-CN" altLang="en-US"/>
          </a:p>
        </p:txBody>
      </p:sp>
      <p:sp>
        <p:nvSpPr>
          <p:cNvPr id="4" name="标题 3"/>
          <p:cNvSpPr>
            <a:spLocks noGrp="1"/>
          </p:cNvSpPr>
          <p:nvPr>
            <p:ph type="title"/>
          </p:nvPr>
        </p:nvSpPr>
        <p:spPr>
          <a:xfrm>
            <a:off x="325331" y="202988"/>
            <a:ext cx="9654540" cy="705485"/>
          </a:xfrm>
        </p:spPr>
        <p:txBody>
          <a:bodyPr>
            <a:normAutofit/>
          </a:bodyPr>
          <a:lstStyle/>
          <a:p>
            <a:r>
              <a:rPr kumimoji="1" lang="en-US" altLang="zh-CN" dirty="0"/>
              <a:t>《</a:t>
            </a:r>
            <a:r>
              <a:rPr kumimoji="1" lang="zh-CN" altLang="en-US" dirty="0"/>
              <a:t>园区办公场景性能评测项目</a:t>
            </a:r>
            <a:r>
              <a:rPr kumimoji="1" lang="en-US" altLang="zh-CN" dirty="0"/>
              <a:t>》</a:t>
            </a:r>
            <a:r>
              <a:rPr kumimoji="1" lang="zh-CN" altLang="en-US" dirty="0"/>
              <a:t>：认证开发工作计划</a:t>
            </a:r>
          </a:p>
        </p:txBody>
      </p:sp>
      <p:sp>
        <p:nvSpPr>
          <p:cNvPr id="7" name="矩形 6"/>
          <p:cNvSpPr/>
          <p:nvPr/>
        </p:nvSpPr>
        <p:spPr>
          <a:xfrm>
            <a:off x="868045" y="1334305"/>
            <a:ext cx="1429173" cy="521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项目立项</a:t>
            </a:r>
          </a:p>
        </p:txBody>
      </p:sp>
      <p:sp>
        <p:nvSpPr>
          <p:cNvPr id="8" name="矩形 7"/>
          <p:cNvSpPr/>
          <p:nvPr/>
        </p:nvSpPr>
        <p:spPr>
          <a:xfrm>
            <a:off x="3876534" y="1334305"/>
            <a:ext cx="1429173" cy="521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标准开发</a:t>
            </a:r>
          </a:p>
        </p:txBody>
      </p:sp>
      <p:sp>
        <p:nvSpPr>
          <p:cNvPr id="9" name="矩形 8"/>
          <p:cNvSpPr/>
          <p:nvPr/>
        </p:nvSpPr>
        <p:spPr>
          <a:xfrm>
            <a:off x="6885023" y="1334305"/>
            <a:ext cx="1429173" cy="521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认证开发</a:t>
            </a:r>
          </a:p>
        </p:txBody>
      </p:sp>
      <p:sp>
        <p:nvSpPr>
          <p:cNvPr id="10" name="矩形 9"/>
          <p:cNvSpPr/>
          <p:nvPr/>
        </p:nvSpPr>
        <p:spPr>
          <a:xfrm>
            <a:off x="9893511" y="1334305"/>
            <a:ext cx="1429173" cy="521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项目结项</a:t>
            </a:r>
          </a:p>
        </p:txBody>
      </p:sp>
      <p:sp>
        <p:nvSpPr>
          <p:cNvPr id="11" name="右箭头 10"/>
          <p:cNvSpPr/>
          <p:nvPr/>
        </p:nvSpPr>
        <p:spPr>
          <a:xfrm>
            <a:off x="2605969" y="1459612"/>
            <a:ext cx="961813"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8622947" y="1459612"/>
            <a:ext cx="961813"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a:off x="5614458" y="1459612"/>
            <a:ext cx="961813"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cxnSpLocks/>
          </p:cNvCxnSpPr>
          <p:nvPr/>
        </p:nvCxnSpPr>
        <p:spPr>
          <a:xfrm flipH="1">
            <a:off x="741680" y="1855852"/>
            <a:ext cx="6143344" cy="4258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a:cxnSpLocks/>
          </p:cNvCxnSpPr>
          <p:nvPr/>
        </p:nvCxnSpPr>
        <p:spPr>
          <a:xfrm flipH="1" flipV="1">
            <a:off x="8314198" y="1855854"/>
            <a:ext cx="3156442" cy="42583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5" name="表格 14">
            <a:extLst>
              <a:ext uri="{FF2B5EF4-FFF2-40B4-BE49-F238E27FC236}">
                <a16:creationId xmlns:a16="http://schemas.microsoft.com/office/drawing/2014/main" xmlns="" id="{C9F13C05-2786-44A1-B336-671EF77FD7DA}"/>
              </a:ext>
            </a:extLst>
          </p:cNvPr>
          <p:cNvGraphicFramePr>
            <a:graphicFrameLocks noGrp="1"/>
          </p:cNvGraphicFramePr>
          <p:nvPr>
            <p:extLst>
              <p:ext uri="{D42A27DB-BD31-4B8C-83A1-F6EECF244321}">
                <p14:modId xmlns:p14="http://schemas.microsoft.com/office/powerpoint/2010/main" val="489759097"/>
              </p:ext>
            </p:extLst>
          </p:nvPr>
        </p:nvGraphicFramePr>
        <p:xfrm>
          <a:off x="741680" y="2281684"/>
          <a:ext cx="10728960" cy="3722878"/>
        </p:xfrm>
        <a:graphic>
          <a:graphicData uri="http://schemas.openxmlformats.org/drawingml/2006/table">
            <a:tbl>
              <a:tblPr firstRow="1" bandRow="1">
                <a:tableStyleId>{5C22544A-7EE6-4342-B048-85BDC9FD1C3A}</a:tableStyleId>
              </a:tblPr>
              <a:tblGrid>
                <a:gridCol w="579120">
                  <a:extLst>
                    <a:ext uri="{9D8B030D-6E8A-4147-A177-3AD203B41FA5}">
                      <a16:colId xmlns:a16="http://schemas.microsoft.com/office/drawing/2014/main" xmlns="" val="20000"/>
                    </a:ext>
                  </a:extLst>
                </a:gridCol>
                <a:gridCol w="5242560">
                  <a:extLst>
                    <a:ext uri="{9D8B030D-6E8A-4147-A177-3AD203B41FA5}">
                      <a16:colId xmlns:a16="http://schemas.microsoft.com/office/drawing/2014/main" xmlns="" val="20001"/>
                    </a:ext>
                  </a:extLst>
                </a:gridCol>
                <a:gridCol w="3015507">
                  <a:extLst>
                    <a:ext uri="{9D8B030D-6E8A-4147-A177-3AD203B41FA5}">
                      <a16:colId xmlns:a16="http://schemas.microsoft.com/office/drawing/2014/main" xmlns="" val="2498911120"/>
                    </a:ext>
                  </a:extLst>
                </a:gridCol>
                <a:gridCol w="980099">
                  <a:extLst>
                    <a:ext uri="{9D8B030D-6E8A-4147-A177-3AD203B41FA5}">
                      <a16:colId xmlns:a16="http://schemas.microsoft.com/office/drawing/2014/main" xmlns="" val="20002"/>
                    </a:ext>
                  </a:extLst>
                </a:gridCol>
                <a:gridCol w="911674">
                  <a:extLst>
                    <a:ext uri="{9D8B030D-6E8A-4147-A177-3AD203B41FA5}">
                      <a16:colId xmlns:a16="http://schemas.microsoft.com/office/drawing/2014/main" xmlns="" val="20003"/>
                    </a:ext>
                  </a:extLst>
                </a:gridCol>
              </a:tblGrid>
              <a:tr h="365997">
                <a:tc>
                  <a:txBody>
                    <a:bodyPr/>
                    <a:lstStyle/>
                    <a:p>
                      <a:pPr algn="ctr"/>
                      <a:r>
                        <a:rPr lang="zh-CN" altLang="en-US" sz="1600" dirty="0">
                          <a:latin typeface="+mn-ea"/>
                          <a:ea typeface="+mn-ea"/>
                        </a:rPr>
                        <a:t>序号</a:t>
                      </a:r>
                    </a:p>
                  </a:txBody>
                  <a:tcPr marL="36000" marR="36000" marT="36000" marB="36000" anchor="ctr"/>
                </a:tc>
                <a:tc>
                  <a:txBody>
                    <a:bodyPr/>
                    <a:lstStyle/>
                    <a:p>
                      <a:pPr algn="ctr"/>
                      <a:r>
                        <a:rPr lang="zh-CN" altLang="en-US" sz="1600" dirty="0">
                          <a:latin typeface="+mn-ea"/>
                          <a:ea typeface="+mn-ea"/>
                        </a:rPr>
                        <a:t>任务</a:t>
                      </a:r>
                    </a:p>
                  </a:txBody>
                  <a:tcPr marL="36000" marR="36000" marT="36000" marB="36000" anchor="ctr"/>
                </a:tc>
                <a:tc>
                  <a:txBody>
                    <a:bodyPr/>
                    <a:lstStyle/>
                    <a:p>
                      <a:pPr algn="ctr"/>
                      <a:r>
                        <a:rPr lang="zh-CN" altLang="en-US" sz="1600" dirty="0">
                          <a:latin typeface="+mn-ea"/>
                          <a:ea typeface="+mn-ea"/>
                        </a:rPr>
                        <a:t>交付件</a:t>
                      </a:r>
                    </a:p>
                  </a:txBody>
                  <a:tcPr marL="36000" marR="36000" marT="36000" marB="36000" anchor="ctr"/>
                </a:tc>
                <a:tc>
                  <a:txBody>
                    <a:bodyPr/>
                    <a:lstStyle/>
                    <a:p>
                      <a:pPr algn="ctr"/>
                      <a:r>
                        <a:rPr lang="zh-CN" altLang="en-US" sz="1600" dirty="0">
                          <a:latin typeface="+mn-ea"/>
                          <a:ea typeface="+mn-ea"/>
                        </a:rPr>
                        <a:t>开始日期</a:t>
                      </a:r>
                    </a:p>
                  </a:txBody>
                  <a:tcPr marL="36000" marR="36000" marT="36000" marB="36000" anchor="ctr"/>
                </a:tc>
                <a:tc>
                  <a:txBody>
                    <a:bodyPr/>
                    <a:lstStyle/>
                    <a:p>
                      <a:pPr algn="ctr"/>
                      <a:r>
                        <a:rPr lang="zh-CN" altLang="en-US" sz="1600" dirty="0">
                          <a:latin typeface="+mn-ea"/>
                          <a:ea typeface="+mn-ea"/>
                        </a:rPr>
                        <a:t>结束日期</a:t>
                      </a:r>
                    </a:p>
                  </a:txBody>
                  <a:tcPr marL="36000" marR="36000" marT="36000" marB="36000" anchor="ctr"/>
                </a:tc>
                <a:extLst>
                  <a:ext uri="{0D108BD9-81ED-4DB2-BD59-A6C34878D82A}">
                    <a16:rowId xmlns:a16="http://schemas.microsoft.com/office/drawing/2014/main" xmlns="" val="10000"/>
                  </a:ext>
                </a:extLst>
              </a:tr>
              <a:tr h="365997">
                <a:tc>
                  <a:txBody>
                    <a:bodyPr/>
                    <a:lstStyle/>
                    <a:p>
                      <a:pPr algn="ctr"/>
                      <a:r>
                        <a:rPr lang="en-US" altLang="zh-CN" sz="1600" b="1" dirty="0">
                          <a:latin typeface="+mn-ea"/>
                          <a:ea typeface="+mn-ea"/>
                        </a:rPr>
                        <a:t>1</a:t>
                      </a:r>
                      <a:endParaRPr lang="zh-CN" altLang="en-US" sz="1600" b="1"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1" kern="1200" dirty="0">
                          <a:solidFill>
                            <a:schemeClr val="dk1"/>
                          </a:solidFill>
                          <a:latin typeface="+mn-ea"/>
                          <a:ea typeface="+mn-ea"/>
                          <a:cs typeface="+mn-cs"/>
                        </a:rPr>
                        <a:t>测试床落地测试用例，完成</a:t>
                      </a:r>
                      <a:r>
                        <a:rPr lang="en-US" altLang="zh-CN" sz="1600" b="1" kern="1200" dirty="0">
                          <a:solidFill>
                            <a:schemeClr val="dk1"/>
                          </a:solidFill>
                          <a:latin typeface="+mn-ea"/>
                          <a:ea typeface="+mn-ea"/>
                          <a:cs typeface="+mn-cs"/>
                        </a:rPr>
                        <a:t>6</a:t>
                      </a:r>
                      <a:r>
                        <a:rPr lang="zh-CN" altLang="en-US" sz="1600" b="1" kern="1200" dirty="0">
                          <a:solidFill>
                            <a:schemeClr val="dk1"/>
                          </a:solidFill>
                          <a:latin typeface="+mn-ea"/>
                          <a:ea typeface="+mn-ea"/>
                          <a:cs typeface="+mn-cs"/>
                        </a:rPr>
                        <a:t>款</a:t>
                      </a:r>
                      <a:r>
                        <a:rPr lang="en-US" altLang="zh-CN" sz="1600" b="1" kern="1200" dirty="0">
                          <a:solidFill>
                            <a:schemeClr val="dk1"/>
                          </a:solidFill>
                          <a:latin typeface="+mn-ea"/>
                          <a:ea typeface="+mn-ea"/>
                          <a:cs typeface="+mn-cs"/>
                        </a:rPr>
                        <a:t>AP</a:t>
                      </a:r>
                      <a:r>
                        <a:rPr lang="zh-CN" altLang="en-US" sz="1600" b="1" kern="1200" dirty="0">
                          <a:solidFill>
                            <a:schemeClr val="dk1"/>
                          </a:solidFill>
                          <a:latin typeface="+mn-ea"/>
                          <a:ea typeface="+mn-ea"/>
                          <a:cs typeface="+mn-cs"/>
                        </a:rPr>
                        <a:t>的试测试，输出报告。</a:t>
                      </a: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kern="1200" dirty="0">
                          <a:solidFill>
                            <a:schemeClr val="dk1"/>
                          </a:solidFill>
                          <a:latin typeface="+mn-ea"/>
                          <a:ea typeface="+mn-ea"/>
                          <a:cs typeface="+mn-cs"/>
                        </a:rPr>
                        <a:t>测试床</a:t>
                      </a:r>
                    </a:p>
                  </a:txBody>
                  <a:tcPr marL="36000" marR="36000" marT="36000" marB="36000" anchor="ctr"/>
                </a:tc>
                <a:tc>
                  <a:txBody>
                    <a:bodyPr/>
                    <a:lstStyle/>
                    <a:p>
                      <a:pPr algn="ctr"/>
                      <a:r>
                        <a:rPr lang="en-US" altLang="zh-CN" sz="1600" dirty="0">
                          <a:latin typeface="+mn-ea"/>
                          <a:ea typeface="+mn-ea"/>
                        </a:rPr>
                        <a:t>2022.08</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2023.10</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10001"/>
                  </a:ext>
                </a:extLst>
              </a:tr>
              <a:tr h="365997">
                <a:tc>
                  <a:txBody>
                    <a:bodyPr/>
                    <a:lstStyle/>
                    <a:p>
                      <a:pPr algn="ctr"/>
                      <a:endParaRPr lang="zh-CN" altLang="en-US" sz="1600" b="1"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0" kern="1200" dirty="0">
                          <a:solidFill>
                            <a:schemeClr val="dk1"/>
                          </a:solidFill>
                          <a:latin typeface="+mn-ea"/>
                          <a:ea typeface="+mn-ea"/>
                          <a:cs typeface="+mn-cs"/>
                        </a:rPr>
                        <a:t>按测试实际情况调整</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测试规范</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（如果测试步骤有调整）</a:t>
                      </a:r>
                      <a:endParaRPr lang="en-US" altLang="zh-CN" sz="1600" b="0" kern="1200" dirty="0">
                        <a:solidFill>
                          <a:schemeClr val="dk1"/>
                        </a:solidFill>
                        <a:latin typeface="+mn-ea"/>
                        <a:ea typeface="+mn-ea"/>
                        <a:cs typeface="+mn-cs"/>
                      </a:endParaRP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a:t>
                      </a:r>
                      <a:r>
                        <a:rPr lang="zh-CN" altLang="en-US" sz="1400" b="0" kern="1200" dirty="0">
                          <a:solidFill>
                            <a:schemeClr val="dk1"/>
                          </a:solidFill>
                          <a:latin typeface="+mn-ea"/>
                          <a:ea typeface="+mn-ea"/>
                          <a:cs typeface="+mn-cs"/>
                        </a:rPr>
                        <a:t>园区办公场景</a:t>
                      </a:r>
                      <a:r>
                        <a:rPr lang="en-US" altLang="zh-CN" sz="1400" b="0" kern="1200" dirty="0">
                          <a:solidFill>
                            <a:schemeClr val="dk1"/>
                          </a:solidFill>
                          <a:latin typeface="+mn-ea"/>
                          <a:ea typeface="+mn-ea"/>
                          <a:cs typeface="+mn-cs"/>
                        </a:rPr>
                        <a:t>WLAN</a:t>
                      </a:r>
                      <a:r>
                        <a:rPr lang="zh-CN" altLang="en-US" sz="1400" b="0" kern="1200" dirty="0">
                          <a:solidFill>
                            <a:schemeClr val="dk1"/>
                          </a:solidFill>
                          <a:latin typeface="+mn-ea"/>
                          <a:ea typeface="+mn-ea"/>
                          <a:cs typeface="+mn-cs"/>
                        </a:rPr>
                        <a:t>性能测试规范</a:t>
                      </a:r>
                      <a:r>
                        <a:rPr lang="en-US" altLang="zh-CN" sz="1400" b="0" kern="1200" dirty="0">
                          <a:solidFill>
                            <a:schemeClr val="dk1"/>
                          </a:solidFill>
                          <a:latin typeface="+mn-ea"/>
                          <a:ea typeface="+mn-ea"/>
                          <a:cs typeface="+mn-cs"/>
                        </a:rPr>
                        <a:t>》</a:t>
                      </a:r>
                      <a:endParaRPr lang="zh-CN" altLang="en-US" sz="1400" b="0" kern="1200" dirty="0">
                        <a:solidFill>
                          <a:schemeClr val="dk1"/>
                        </a:solidFill>
                        <a:latin typeface="+mn-ea"/>
                        <a:ea typeface="+mn-ea"/>
                        <a:cs typeface="+mn-cs"/>
                      </a:endParaRP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ea"/>
                          <a:ea typeface="+mn-ea"/>
                        </a:rPr>
                        <a:t>2023.10</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2023.11</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4287863651"/>
                  </a:ext>
                </a:extLst>
              </a:tr>
              <a:tr h="749848">
                <a:tc>
                  <a:txBody>
                    <a:bodyPr/>
                    <a:lstStyle/>
                    <a:p>
                      <a:pPr algn="ctr"/>
                      <a:endParaRPr lang="zh-CN" altLang="en-US" sz="1600" b="1"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0" kern="1200" dirty="0">
                          <a:solidFill>
                            <a:schemeClr val="dk1"/>
                          </a:solidFill>
                          <a:latin typeface="+mn-ea"/>
                          <a:ea typeface="+mn-ea"/>
                          <a:cs typeface="+mn-cs"/>
                        </a:rPr>
                        <a:t>输出认证测试平台指导书，对认证测试组织发布，联盟内保密，不对公众发布。</a:t>
                      </a: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a:t>
                      </a:r>
                      <a:r>
                        <a:rPr lang="zh-CN" altLang="zh-CN" sz="1400" b="0" kern="1200" dirty="0">
                          <a:solidFill>
                            <a:schemeClr val="dk1"/>
                          </a:solidFill>
                          <a:latin typeface="+mn-ea"/>
                          <a:ea typeface="+mn-ea"/>
                          <a:cs typeface="+mn-cs"/>
                        </a:rPr>
                        <a:t>视频</a:t>
                      </a:r>
                      <a:r>
                        <a:rPr lang="zh-CN" altLang="en-US" sz="1400" b="0" kern="1200" dirty="0">
                          <a:solidFill>
                            <a:schemeClr val="dk1"/>
                          </a:solidFill>
                          <a:latin typeface="+mn-ea"/>
                          <a:ea typeface="+mn-ea"/>
                          <a:cs typeface="+mn-cs"/>
                        </a:rPr>
                        <a:t>会议</a:t>
                      </a:r>
                      <a:r>
                        <a:rPr lang="zh-CN" altLang="zh-CN" sz="1400" b="0" kern="1200" dirty="0">
                          <a:solidFill>
                            <a:schemeClr val="dk1"/>
                          </a:solidFill>
                          <a:latin typeface="+mn-ea"/>
                          <a:ea typeface="+mn-ea"/>
                          <a:cs typeface="+mn-cs"/>
                        </a:rPr>
                        <a:t>仿真</a:t>
                      </a:r>
                      <a:r>
                        <a:rPr lang="zh-CN" altLang="en-US" sz="1400" b="0" kern="1200" dirty="0">
                          <a:solidFill>
                            <a:schemeClr val="dk1"/>
                          </a:solidFill>
                          <a:latin typeface="+mn-ea"/>
                          <a:ea typeface="+mn-ea"/>
                          <a:cs typeface="+mn-cs"/>
                        </a:rPr>
                        <a:t>流量</a:t>
                      </a:r>
                      <a:r>
                        <a:rPr lang="zh-CN" altLang="zh-CN" sz="1400" b="0" kern="1200" dirty="0">
                          <a:solidFill>
                            <a:schemeClr val="dk1"/>
                          </a:solidFill>
                          <a:latin typeface="+mn-ea"/>
                          <a:ea typeface="+mn-ea"/>
                          <a:cs typeface="+mn-cs"/>
                        </a:rPr>
                        <a:t>测试包文件</a:t>
                      </a:r>
                      <a:r>
                        <a:rPr lang="en-US" altLang="zh-CN" sz="1400" b="0" kern="1200" dirty="0">
                          <a:solidFill>
                            <a:schemeClr val="dk1"/>
                          </a:solidFill>
                          <a:latin typeface="+mn-ea"/>
                          <a:ea typeface="+mn-ea"/>
                          <a:cs typeface="+mn-cs"/>
                        </a:rPr>
                        <a:t>》</a:t>
                      </a:r>
                      <a:r>
                        <a:rPr lang="zh-CN" altLang="en-US" sz="1400" b="0" kern="1200" dirty="0">
                          <a:solidFill>
                            <a:schemeClr val="dk1"/>
                          </a:solidFill>
                          <a:latin typeface="+mn-ea"/>
                          <a:ea typeface="+mn-ea"/>
                          <a:cs typeface="+mn-cs"/>
                        </a:rPr>
                        <a:t>，</a:t>
                      </a:r>
                      <a:endParaRPr lang="en-US" altLang="zh-CN" sz="1400" b="0" kern="1200" dirty="0">
                        <a:solidFill>
                          <a:schemeClr val="dk1"/>
                        </a:solidFill>
                        <a:latin typeface="+mn-e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a:t>
                      </a:r>
                      <a:r>
                        <a:rPr lang="zh-CN" altLang="zh-CN" sz="1400" b="0" kern="1200" dirty="0">
                          <a:solidFill>
                            <a:schemeClr val="dk1"/>
                          </a:solidFill>
                          <a:latin typeface="+mn-ea"/>
                          <a:ea typeface="+mn-ea"/>
                          <a:cs typeface="+mn-cs"/>
                        </a:rPr>
                        <a:t>视频直播仿真</a:t>
                      </a:r>
                      <a:r>
                        <a:rPr lang="zh-CN" altLang="en-US" sz="1400" b="0" kern="1200" dirty="0">
                          <a:solidFill>
                            <a:schemeClr val="dk1"/>
                          </a:solidFill>
                          <a:latin typeface="+mn-ea"/>
                          <a:ea typeface="+mn-ea"/>
                          <a:cs typeface="+mn-cs"/>
                        </a:rPr>
                        <a:t>流量</a:t>
                      </a:r>
                      <a:r>
                        <a:rPr lang="zh-CN" altLang="zh-CN" sz="1400" b="0" kern="1200" dirty="0">
                          <a:solidFill>
                            <a:schemeClr val="dk1"/>
                          </a:solidFill>
                          <a:latin typeface="+mn-ea"/>
                          <a:ea typeface="+mn-ea"/>
                          <a:cs typeface="+mn-cs"/>
                        </a:rPr>
                        <a:t>测试包文件</a:t>
                      </a:r>
                      <a:r>
                        <a:rPr lang="en-US" altLang="zh-CN" sz="1400" b="0" kern="1200" dirty="0">
                          <a:solidFill>
                            <a:schemeClr val="dk1"/>
                          </a:solidFill>
                          <a:latin typeface="+mn-ea"/>
                          <a:ea typeface="+mn-ea"/>
                          <a:cs typeface="+mn-cs"/>
                        </a:rPr>
                        <a:t>》</a:t>
                      </a:r>
                      <a:r>
                        <a:rPr lang="zh-CN" altLang="en-US" sz="1400" b="0" kern="1200" dirty="0">
                          <a:solidFill>
                            <a:schemeClr val="dk1"/>
                          </a:solidFill>
                          <a:latin typeface="+mn-ea"/>
                          <a:ea typeface="+mn-ea"/>
                          <a:cs typeface="+mn-cs"/>
                        </a:rPr>
                        <a:t>，</a:t>
                      </a:r>
                      <a:endParaRPr lang="en-US" altLang="zh-CN" sz="1400" b="0" kern="1200" dirty="0">
                        <a:solidFill>
                          <a:schemeClr val="dk1"/>
                        </a:solidFill>
                        <a:latin typeface="+mn-e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《WAA XX</a:t>
                      </a:r>
                      <a:r>
                        <a:rPr lang="zh-CN" altLang="en-US" sz="1400" b="0" kern="1200" dirty="0">
                          <a:solidFill>
                            <a:schemeClr val="dk1"/>
                          </a:solidFill>
                          <a:latin typeface="+mn-ea"/>
                          <a:ea typeface="+mn-ea"/>
                          <a:cs typeface="+mn-cs"/>
                        </a:rPr>
                        <a:t>测试仪使用指导书</a:t>
                      </a:r>
                      <a:r>
                        <a:rPr lang="en-US" altLang="zh-CN" sz="1400" b="0" kern="1200" dirty="0">
                          <a:solidFill>
                            <a:schemeClr val="dk1"/>
                          </a:solidFill>
                          <a:latin typeface="+mn-ea"/>
                          <a:ea typeface="+mn-ea"/>
                          <a:cs typeface="+mn-cs"/>
                        </a:rPr>
                        <a:t>》</a:t>
                      </a:r>
                      <a:endParaRPr lang="zh-CN" altLang="en-US" sz="1400" b="0" kern="1200" dirty="0">
                        <a:solidFill>
                          <a:schemeClr val="dk1"/>
                        </a:solidFill>
                        <a:latin typeface="+mn-ea"/>
                        <a:ea typeface="+mn-ea"/>
                        <a:cs typeface="+mn-cs"/>
                      </a:endParaRP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ea"/>
                          <a:ea typeface="+mn-ea"/>
                        </a:rPr>
                        <a:t>2023.10</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2023.11</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948905620"/>
                  </a:ext>
                </a:extLst>
              </a:tr>
              <a:tr h="577919">
                <a:tc>
                  <a:txBody>
                    <a:bodyPr/>
                    <a:lstStyle/>
                    <a:p>
                      <a:pPr algn="ctr"/>
                      <a:r>
                        <a:rPr lang="en-US" altLang="zh-CN" sz="1600" b="1" dirty="0">
                          <a:latin typeface="+mn-ea"/>
                          <a:ea typeface="+mn-ea"/>
                        </a:rPr>
                        <a:t>2</a:t>
                      </a:r>
                      <a:endParaRPr lang="zh-CN" altLang="en-US" sz="1600" b="1"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1" kern="1200" dirty="0">
                          <a:solidFill>
                            <a:schemeClr val="dk1"/>
                          </a:solidFill>
                          <a:latin typeface="+mn-ea"/>
                          <a:ea typeface="+mn-ea"/>
                          <a:cs typeface="+mn-cs"/>
                        </a:rPr>
                        <a:t>按照专家委意见和理事会意见，草拟完成金</a:t>
                      </a:r>
                      <a:r>
                        <a:rPr lang="en-US" altLang="zh-CN" sz="1600" b="1" kern="1200" dirty="0">
                          <a:solidFill>
                            <a:schemeClr val="dk1"/>
                          </a:solidFill>
                          <a:latin typeface="+mn-ea"/>
                          <a:ea typeface="+mn-ea"/>
                          <a:cs typeface="+mn-cs"/>
                        </a:rPr>
                        <a:t>/</a:t>
                      </a:r>
                      <a:r>
                        <a:rPr lang="zh-CN" altLang="en-US" sz="1600" b="1" kern="1200" dirty="0">
                          <a:solidFill>
                            <a:schemeClr val="dk1"/>
                          </a:solidFill>
                          <a:latin typeface="+mn-ea"/>
                          <a:ea typeface="+mn-ea"/>
                          <a:cs typeface="+mn-cs"/>
                        </a:rPr>
                        <a:t>银技术标准</a:t>
                      </a:r>
                    </a:p>
                  </a:txBody>
                  <a:tcPr marL="36000" marR="36000" marT="36000" marB="36000" anchor="ct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a:t>
                      </a:r>
                      <a:r>
                        <a:rPr lang="zh-CN" altLang="en-US" sz="1400" b="0" kern="1200" dirty="0">
                          <a:solidFill>
                            <a:schemeClr val="dk1"/>
                          </a:solidFill>
                          <a:latin typeface="+mn-ea"/>
                          <a:ea typeface="+mn-ea"/>
                          <a:cs typeface="+mn-cs"/>
                        </a:rPr>
                        <a:t>园区办公场景</a:t>
                      </a:r>
                      <a:endParaRPr lang="en-US" altLang="zh-CN" sz="1400" b="0" kern="1200" dirty="0">
                        <a:solidFill>
                          <a:schemeClr val="dk1"/>
                        </a:solidFill>
                        <a:latin typeface="+mn-e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latin typeface="+mn-ea"/>
                          <a:ea typeface="+mn-ea"/>
                          <a:cs typeface="+mn-cs"/>
                        </a:rPr>
                        <a:t>WLAN</a:t>
                      </a:r>
                      <a:r>
                        <a:rPr lang="zh-CN" altLang="en-US" sz="1400" b="0" kern="1200" dirty="0">
                          <a:solidFill>
                            <a:schemeClr val="dk1"/>
                          </a:solidFill>
                          <a:latin typeface="+mn-ea"/>
                          <a:ea typeface="+mn-ea"/>
                          <a:cs typeface="+mn-cs"/>
                        </a:rPr>
                        <a:t>认证等级划分说明</a:t>
                      </a:r>
                      <a:r>
                        <a:rPr lang="en-US" altLang="zh-CN" sz="1400" b="0" kern="1200" dirty="0">
                          <a:solidFill>
                            <a:schemeClr val="dk1"/>
                          </a:solidFill>
                          <a:latin typeface="+mn-ea"/>
                          <a:ea typeface="+mn-ea"/>
                          <a:cs typeface="+mn-cs"/>
                        </a:rPr>
                        <a:t>》</a:t>
                      </a:r>
                      <a:endParaRPr lang="zh-CN" altLang="en-US" sz="1400" b="0" kern="1200" dirty="0">
                        <a:solidFill>
                          <a:schemeClr val="dk1"/>
                        </a:solidFill>
                        <a:latin typeface="+mn-ea"/>
                        <a:ea typeface="+mn-ea"/>
                        <a:cs typeface="+mn-cs"/>
                      </a:endParaRPr>
                    </a:p>
                  </a:txBody>
                  <a:tcPr marL="36000" marR="36000" marT="36000" marB="36000" anchor="ctr"/>
                </a:tc>
                <a:tc>
                  <a:txBody>
                    <a:bodyPr/>
                    <a:lstStyle/>
                    <a:p>
                      <a:pPr algn="ctr"/>
                      <a:r>
                        <a:rPr lang="en-US" altLang="zh-CN" sz="1600" dirty="0">
                          <a:latin typeface="+mn-ea"/>
                          <a:ea typeface="+mn-ea"/>
                        </a:rPr>
                        <a:t>2023.09</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2023.10</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1841685263"/>
                  </a:ext>
                </a:extLst>
              </a:tr>
              <a:tr h="365997">
                <a:tc>
                  <a:txBody>
                    <a:bodyPr/>
                    <a:lstStyle/>
                    <a:p>
                      <a:pPr algn="ctr"/>
                      <a:endParaRPr lang="zh-CN" altLang="en-US" sz="1600"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0" kern="1200" dirty="0">
                          <a:solidFill>
                            <a:schemeClr val="dk1"/>
                          </a:solidFill>
                          <a:latin typeface="+mn-ea"/>
                          <a:ea typeface="+mn-ea"/>
                          <a:cs typeface="+mn-cs"/>
                        </a:rPr>
                        <a:t>按试测试报告调整</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等级划分</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中通过门槛</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金</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银要求。</a:t>
                      </a:r>
                      <a:endParaRPr lang="en-US" altLang="zh-CN" sz="1600" b="0" kern="1200" dirty="0">
                        <a:solidFill>
                          <a:schemeClr val="dk1"/>
                        </a:solidFill>
                        <a:latin typeface="+mn-ea"/>
                        <a:ea typeface="+mn-ea"/>
                        <a:cs typeface="+mn-cs"/>
                      </a:endParaRPr>
                    </a:p>
                  </a:txBody>
                  <a:tcPr marL="36000" marR="36000" marT="36000" marB="36000"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b="0" kern="1200" dirty="0">
                        <a:solidFill>
                          <a:schemeClr val="dk1"/>
                        </a:solidFill>
                        <a:latin typeface="+mn-ea"/>
                        <a:ea typeface="+mn-ea"/>
                        <a:cs typeface="+mn-cs"/>
                      </a:endParaRP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ea"/>
                          <a:ea typeface="+mn-ea"/>
                        </a:rPr>
                        <a:t>2023.10</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2023.11</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3965634292"/>
                  </a:ext>
                </a:extLst>
              </a:tr>
              <a:tr h="931123">
                <a:tc>
                  <a:txBody>
                    <a:bodyPr/>
                    <a:lstStyle/>
                    <a:p>
                      <a:pPr algn="ctr"/>
                      <a:endParaRPr lang="zh-CN" altLang="en-US" sz="1600" dirty="0">
                        <a:latin typeface="+mn-ea"/>
                        <a:ea typeface="+mn-ea"/>
                      </a:endParaRP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0" kern="1200" dirty="0">
                          <a:solidFill>
                            <a:schemeClr val="dk1"/>
                          </a:solidFill>
                          <a:latin typeface="+mn-ea"/>
                          <a:ea typeface="+mn-ea"/>
                          <a:cs typeface="+mn-cs"/>
                        </a:rPr>
                        <a:t>与测试认证团队协同，明确测试仪一致性方案，根据方案调整</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等级划分</a:t>
                      </a:r>
                      <a:r>
                        <a:rPr lang="en-US" altLang="zh-CN" sz="1600" b="0" kern="1200" dirty="0">
                          <a:solidFill>
                            <a:schemeClr val="dk1"/>
                          </a:solidFill>
                          <a:latin typeface="+mn-ea"/>
                          <a:ea typeface="+mn-ea"/>
                          <a:cs typeface="+mn-cs"/>
                        </a:rPr>
                        <a:t>》</a:t>
                      </a:r>
                      <a:r>
                        <a:rPr lang="zh-CN" altLang="en-US" sz="1600" b="0" kern="1200" dirty="0">
                          <a:solidFill>
                            <a:schemeClr val="dk1"/>
                          </a:solidFill>
                          <a:latin typeface="+mn-ea"/>
                          <a:ea typeface="+mn-ea"/>
                          <a:cs typeface="+mn-cs"/>
                        </a:rPr>
                        <a:t>门槛数据，如果必要不同测试仪输出不同的门槛数据</a:t>
                      </a:r>
                    </a:p>
                  </a:txBody>
                  <a:tcPr marL="36000" marR="36000" marT="36000" marB="36000"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b="0" kern="1200" dirty="0">
                        <a:solidFill>
                          <a:schemeClr val="dk1"/>
                        </a:solidFill>
                        <a:latin typeface="+mn-ea"/>
                        <a:ea typeface="+mn-ea"/>
                        <a:cs typeface="+mn-cs"/>
                      </a:endParaRPr>
                    </a:p>
                  </a:txBody>
                  <a:tcPr marL="36000" marR="36000" marT="36000" marB="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ea"/>
                          <a:ea typeface="+mn-ea"/>
                        </a:rPr>
                        <a:t>2023.10</a:t>
                      </a:r>
                      <a:endParaRPr lang="zh-CN" altLang="en-US" sz="1600" dirty="0">
                        <a:latin typeface="+mn-ea"/>
                        <a:ea typeface="+mn-ea"/>
                      </a:endParaRPr>
                    </a:p>
                  </a:txBody>
                  <a:tcPr marL="36000" marR="36000" marT="36000" marB="36000" anchor="ctr"/>
                </a:tc>
                <a:tc>
                  <a:txBody>
                    <a:bodyPr/>
                    <a:lstStyle/>
                    <a:p>
                      <a:pPr algn="ctr"/>
                      <a:r>
                        <a:rPr lang="en-US" altLang="zh-CN" sz="1600" dirty="0">
                          <a:latin typeface="+mn-ea"/>
                          <a:ea typeface="+mn-ea"/>
                        </a:rPr>
                        <a:t>2023.11</a:t>
                      </a:r>
                      <a:endParaRPr lang="zh-CN" altLang="en-US" sz="1600" dirty="0">
                        <a:latin typeface="+mn-ea"/>
                        <a:ea typeface="+mn-ea"/>
                      </a:endParaRPr>
                    </a:p>
                  </a:txBody>
                  <a:tcPr marL="36000" marR="36000" marT="36000" marB="36000" anchor="ctr"/>
                </a:tc>
                <a:extLst>
                  <a:ext uri="{0D108BD9-81ED-4DB2-BD59-A6C34878D82A}">
                    <a16:rowId xmlns:a16="http://schemas.microsoft.com/office/drawing/2014/main" xmlns="" val="567529792"/>
                  </a:ext>
                </a:extLst>
              </a:tr>
            </a:tbl>
          </a:graphicData>
        </a:graphic>
      </p:graphicFrame>
      <p:sp>
        <p:nvSpPr>
          <p:cNvPr id="18" name="页脚占位符 5">
            <a:extLst>
              <a:ext uri="{FF2B5EF4-FFF2-40B4-BE49-F238E27FC236}">
                <a16:creationId xmlns:a16="http://schemas.microsoft.com/office/drawing/2014/main" xmlns="" id="{EC41C800-1465-43AA-B9F3-CA20A0169B67}"/>
              </a:ext>
            </a:extLst>
          </p:cNvPr>
          <p:cNvSpPr>
            <a:spLocks noGrp="1"/>
          </p:cNvSpPr>
          <p:nvPr>
            <p:ph type="ftr" sz="quarter" idx="11"/>
            <p:custDataLst>
              <p:tags r:id="rId1"/>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1695036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r>
              <a:rPr lang="en-US" altLang="zh-CN" dirty="0"/>
              <a:t>2023/08</a:t>
            </a:r>
            <a:endParaRPr lang="zh-CN" altLang="en-US" dirty="0"/>
          </a:p>
        </p:txBody>
      </p:sp>
      <p:sp>
        <p:nvSpPr>
          <p:cNvPr id="3" name="灯片编号占位符 2"/>
          <p:cNvSpPr>
            <a:spLocks noGrp="1"/>
          </p:cNvSpPr>
          <p:nvPr>
            <p:ph type="sldNum" sz="quarter" idx="12"/>
          </p:nvPr>
        </p:nvSpPr>
        <p:spPr/>
        <p:txBody>
          <a:bodyPr/>
          <a:lstStyle/>
          <a:p>
            <a:fld id="{49AE70B2-8BF9-45C0-BB95-33D1B9D3A854}" type="slidenum">
              <a:rPr lang="zh-CN" altLang="en-US" smtClean="0"/>
              <a:t>26</a:t>
            </a:fld>
            <a:endParaRPr lang="zh-CN" altLang="en-US"/>
          </a:p>
        </p:txBody>
      </p:sp>
      <p:sp>
        <p:nvSpPr>
          <p:cNvPr id="4" name="标题 3"/>
          <p:cNvSpPr>
            <a:spLocks noGrp="1"/>
          </p:cNvSpPr>
          <p:nvPr>
            <p:ph type="title"/>
          </p:nvPr>
        </p:nvSpPr>
        <p:spPr>
          <a:xfrm>
            <a:off x="518160" y="155363"/>
            <a:ext cx="9433136" cy="705485"/>
          </a:xfrm>
        </p:spPr>
        <p:txBody>
          <a:bodyPr>
            <a:normAutofit/>
          </a:bodyPr>
          <a:lstStyle/>
          <a:p>
            <a:r>
              <a:rPr kumimoji="1" lang="zh-CN" altLang="en-US" sz="3200" dirty="0"/>
              <a:t>本次汇报申请决策</a:t>
            </a:r>
          </a:p>
        </p:txBody>
      </p:sp>
      <p:sp>
        <p:nvSpPr>
          <p:cNvPr id="5" name="文本框 4">
            <a:extLst>
              <a:ext uri="{FF2B5EF4-FFF2-40B4-BE49-F238E27FC236}">
                <a16:creationId xmlns:a16="http://schemas.microsoft.com/office/drawing/2014/main" xmlns="" id="{E0BF5E46-27C9-0CDF-0FE0-F54BF5B0E990}"/>
              </a:ext>
            </a:extLst>
          </p:cNvPr>
          <p:cNvSpPr txBox="1"/>
          <p:nvPr/>
        </p:nvSpPr>
        <p:spPr>
          <a:xfrm>
            <a:off x="690880" y="1427530"/>
            <a:ext cx="10886720" cy="4401205"/>
          </a:xfrm>
          <a:prstGeom prst="rect">
            <a:avLst/>
          </a:prstGeom>
          <a:noFill/>
        </p:spPr>
        <p:txBody>
          <a:bodyPr wrap="square">
            <a:spAutoFit/>
          </a:bodyPr>
          <a:lstStyle/>
          <a:p>
            <a:pPr marL="342900" indent="-342900">
              <a:lnSpc>
                <a:spcPct val="200000"/>
              </a:lnSpc>
              <a:buFont typeface="+mj-lt"/>
              <a:buAutoNum type="arabicPeriod"/>
            </a:pPr>
            <a:r>
              <a:rPr lang="zh-CN" altLang="en-US" sz="2000" dirty="0">
                <a:latin typeface="楷体" panose="02010609060101010101" pitchFamily="49" charset="-122"/>
                <a:ea typeface="楷体" panose="02010609060101010101" pitchFamily="49" charset="-122"/>
              </a:rPr>
              <a:t>同意</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园区办公场景</a:t>
            </a:r>
            <a:r>
              <a:rPr lang="en-US" altLang="zh-CN" sz="2000" dirty="0">
                <a:latin typeface="楷体" panose="02010609060101010101" pitchFamily="49" charset="-122"/>
                <a:ea typeface="楷体" panose="02010609060101010101" pitchFamily="49" charset="-122"/>
              </a:rPr>
              <a:t>WLAN</a:t>
            </a:r>
            <a:r>
              <a:rPr lang="zh-CN" altLang="en-US" sz="2000" dirty="0">
                <a:latin typeface="楷体" panose="02010609060101010101" pitchFamily="49" charset="-122"/>
                <a:ea typeface="楷体" panose="02010609060101010101" pitchFamily="49" charset="-122"/>
              </a:rPr>
              <a:t>性能测试标准</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对外发布，</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园区办公场景</a:t>
            </a:r>
            <a:r>
              <a:rPr lang="en-US" altLang="zh-CN" sz="2000" dirty="0">
                <a:latin typeface="楷体" panose="02010609060101010101" pitchFamily="49" charset="-122"/>
                <a:ea typeface="楷体" panose="02010609060101010101" pitchFamily="49" charset="-122"/>
              </a:rPr>
              <a:t>WLAN</a:t>
            </a:r>
            <a:r>
              <a:rPr lang="zh-CN" altLang="en-US" sz="2000" dirty="0">
                <a:latin typeface="楷体" panose="02010609060101010101" pitchFamily="49" charset="-122"/>
                <a:ea typeface="楷体" panose="02010609060101010101" pitchFamily="49" charset="-122"/>
              </a:rPr>
              <a:t>性能测试规范</a:t>
            </a:r>
            <a:r>
              <a:rPr lang="en-US" altLang="zh-CN" sz="20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联盟内部发布，</a:t>
            </a:r>
            <a:r>
              <a:rPr lang="zh-CN" altLang="en-US" sz="2000" dirty="0">
                <a:latin typeface="楷体" panose="02010609060101010101" pitchFamily="49" charset="-122"/>
                <a:ea typeface="楷体" panose="02010609060101010101" pitchFamily="49" charset="-122"/>
              </a:rPr>
              <a:t>对产业公开启动</a:t>
            </a:r>
            <a:r>
              <a:rPr lang="en-US" altLang="zh-CN" sz="2000" dirty="0">
                <a:latin typeface="楷体" panose="02010609060101010101" pitchFamily="49" charset="-122"/>
                <a:ea typeface="楷体" panose="02010609060101010101" pitchFamily="49" charset="-122"/>
              </a:rPr>
              <a:t>WAA</a:t>
            </a:r>
            <a:r>
              <a:rPr lang="zh-CN" altLang="en-US" sz="2000" dirty="0">
                <a:latin typeface="楷体" panose="02010609060101010101" pitchFamily="49" charset="-122"/>
                <a:ea typeface="楷体" panose="02010609060101010101" pitchFamily="49" charset="-122"/>
              </a:rPr>
              <a:t>测试床建设和测试认证准备</a:t>
            </a:r>
            <a:endParaRPr lang="en-US" altLang="zh-CN" sz="2000" dirty="0">
              <a:latin typeface="楷体" panose="02010609060101010101" pitchFamily="49" charset="-122"/>
              <a:ea typeface="楷体" panose="02010609060101010101" pitchFamily="49" charset="-122"/>
            </a:endParaRPr>
          </a:p>
          <a:p>
            <a:pPr marL="342900" indent="-342900">
              <a:lnSpc>
                <a:spcPct val="200000"/>
              </a:lnSpc>
              <a:buFont typeface="+mj-lt"/>
              <a:buAutoNum type="arabicPeriod"/>
            </a:pP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园区办公场景</a:t>
            </a:r>
            <a:r>
              <a:rPr lang="en-US" altLang="zh-CN" sz="2000" dirty="0">
                <a:latin typeface="楷体" panose="02010609060101010101" pitchFamily="49" charset="-122"/>
                <a:ea typeface="楷体" panose="02010609060101010101" pitchFamily="49" charset="-122"/>
              </a:rPr>
              <a:t>WLAN</a:t>
            </a:r>
            <a:r>
              <a:rPr lang="zh-CN" altLang="en-US" sz="2000" dirty="0">
                <a:latin typeface="楷体" panose="02010609060101010101" pitchFamily="49" charset="-122"/>
                <a:ea typeface="楷体" panose="02010609060101010101" pitchFamily="49" charset="-122"/>
              </a:rPr>
              <a:t>认证等级划分说明</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推迟发布，待测试床试验证几款</a:t>
            </a:r>
            <a:r>
              <a:rPr lang="en-US" altLang="zh-CN" sz="2000" dirty="0">
                <a:latin typeface="楷体" panose="02010609060101010101" pitchFamily="49" charset="-122"/>
                <a:ea typeface="楷体" panose="02010609060101010101" pitchFamily="49" charset="-122"/>
              </a:rPr>
              <a:t>AP</a:t>
            </a:r>
            <a:r>
              <a:rPr lang="zh-CN" altLang="en-US" sz="2000" dirty="0">
                <a:latin typeface="楷体" panose="02010609060101010101" pitchFamily="49" charset="-122"/>
                <a:ea typeface="楷体" panose="02010609060101010101" pitchFamily="49" charset="-122"/>
              </a:rPr>
              <a:t>后，刷新通过标准（预计改动不大）</a:t>
            </a:r>
            <a:endParaRPr lang="en-US" altLang="zh-CN" sz="2000" dirty="0">
              <a:latin typeface="楷体" panose="02010609060101010101" pitchFamily="49" charset="-122"/>
              <a:ea typeface="楷体" panose="02010609060101010101" pitchFamily="49" charset="-122"/>
            </a:endParaRPr>
          </a:p>
          <a:p>
            <a:pPr marL="342900" indent="-342900">
              <a:lnSpc>
                <a:spcPct val="200000"/>
              </a:lnSpc>
              <a:buFont typeface="+mj-lt"/>
              <a:buAutoNum type="arabicPeriod"/>
            </a:pPr>
            <a:r>
              <a:rPr lang="zh-CN" altLang="en-US" sz="2000" dirty="0">
                <a:latin typeface="楷体" panose="02010609060101010101" pitchFamily="49" charset="-122"/>
                <a:ea typeface="楷体" panose="02010609060101010101" pitchFamily="49" charset="-122"/>
              </a:rPr>
              <a:t>认证等级划分：是否可以按照金</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银</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不通过三个等级，金</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银（约各占</a:t>
            </a:r>
            <a:r>
              <a:rPr lang="en-US" altLang="zh-CN" sz="2000" dirty="0">
                <a:latin typeface="楷体" panose="02010609060101010101" pitchFamily="49" charset="-122"/>
                <a:ea typeface="楷体" panose="02010609060101010101" pitchFamily="49" charset="-122"/>
              </a:rPr>
              <a:t>50%</a:t>
            </a:r>
            <a:r>
              <a:rPr lang="zh-CN" altLang="en-US" sz="2000" dirty="0">
                <a:latin typeface="楷体" panose="02010609060101010101" pitchFamily="49" charset="-122"/>
                <a:ea typeface="楷体" panose="02010609060101010101" pitchFamily="49" charset="-122"/>
              </a:rPr>
              <a:t>）开展等级划分？ 还是金</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银约</a:t>
            </a:r>
            <a:r>
              <a:rPr lang="en-US" altLang="zh-CN" sz="2000" dirty="0">
                <a:latin typeface="楷体" panose="02010609060101010101" pitchFamily="49" charset="-122"/>
                <a:ea typeface="楷体" panose="02010609060101010101" pitchFamily="49" charset="-122"/>
              </a:rPr>
              <a:t>=3:7</a:t>
            </a:r>
            <a:r>
              <a:rPr lang="zh-CN" altLang="en-US" sz="2000" dirty="0">
                <a:latin typeface="楷体" panose="02010609060101010101" pitchFamily="49" charset="-122"/>
                <a:ea typeface="楷体" panose="02010609060101010101" pitchFamily="49" charset="-122"/>
              </a:rPr>
              <a:t>（强牵引）。</a:t>
            </a:r>
          </a:p>
          <a:p>
            <a:pPr marL="342900" indent="-342900">
              <a:lnSpc>
                <a:spcPct val="200000"/>
              </a:lnSpc>
              <a:buFont typeface="+mj-lt"/>
              <a:buAutoNum type="arabicPeriod"/>
            </a:pPr>
            <a:r>
              <a:rPr lang="zh-CN" altLang="en-US" sz="2000" dirty="0">
                <a:latin typeface="楷体" panose="02010609060101010101" pitchFamily="49" charset="-122"/>
                <a:ea typeface="楷体" panose="02010609060101010101" pitchFamily="49" charset="-122"/>
              </a:rPr>
              <a:t>其他对项目组后续测试认证开发的问题和建议</a:t>
            </a:r>
          </a:p>
        </p:txBody>
      </p:sp>
      <p:sp>
        <p:nvSpPr>
          <p:cNvPr id="6" name="页脚占位符 5">
            <a:extLst>
              <a:ext uri="{FF2B5EF4-FFF2-40B4-BE49-F238E27FC236}">
                <a16:creationId xmlns:a16="http://schemas.microsoft.com/office/drawing/2014/main" xmlns="" id="{B9E6804C-B8E4-415A-B8D1-937635AB6BBC}"/>
              </a:ext>
            </a:extLst>
          </p:cNvPr>
          <p:cNvSpPr>
            <a:spLocks noGrp="1"/>
          </p:cNvSpPr>
          <p:nvPr>
            <p:ph type="ftr" sz="quarter" idx="11"/>
            <p:custDataLst>
              <p:tags r:id="rId1"/>
            </p:custDataLst>
          </p:nvPr>
        </p:nvSpPr>
        <p:spPr>
          <a:xfrm>
            <a:off x="3753804" y="6444030"/>
            <a:ext cx="3960000" cy="316800"/>
          </a:xfrm>
        </p:spPr>
        <p:txBody>
          <a:bodyPr/>
          <a:lstStyle>
            <a:lvl1pPr>
              <a:defRPr>
                <a:solidFill>
                  <a:schemeClr val="bg1">
                    <a:lumMod val="65000"/>
                  </a:schemeClr>
                </a:solidFill>
              </a:defRPr>
            </a:lvl1pPr>
          </a:lstStyle>
          <a:p>
            <a:r>
              <a:rPr lang="en-US" altLang="zh-CN" dirty="0">
                <a:solidFill>
                  <a:schemeClr val="tx1"/>
                </a:solidFill>
              </a:rPr>
              <a:t>WAA</a:t>
            </a:r>
            <a:r>
              <a:rPr lang="zh-CN" altLang="en-US" dirty="0">
                <a:solidFill>
                  <a:schemeClr val="tx1"/>
                </a:solidFill>
              </a:rPr>
              <a:t>联盟保密信息</a:t>
            </a:r>
            <a:r>
              <a:rPr lang="en-US" altLang="zh-CN" dirty="0">
                <a:solidFill>
                  <a:schemeClr val="tx1"/>
                </a:solidFill>
              </a:rPr>
              <a:t>,</a:t>
            </a:r>
            <a:r>
              <a:rPr lang="zh-CN" altLang="en-US" dirty="0">
                <a:solidFill>
                  <a:schemeClr val="tx1"/>
                </a:solidFill>
              </a:rPr>
              <a:t>未经授权禁止扩散</a:t>
            </a:r>
          </a:p>
        </p:txBody>
      </p:sp>
    </p:spTree>
    <p:extLst>
      <p:ext uri="{BB962C8B-B14F-4D97-AF65-F5344CB8AC3E}">
        <p14:creationId xmlns:p14="http://schemas.microsoft.com/office/powerpoint/2010/main" val="37243467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81431" y="2774076"/>
            <a:ext cx="9154499" cy="2356724"/>
          </a:xfrm>
        </p:spPr>
        <p:txBody>
          <a:bodyPr>
            <a:normAutofit/>
          </a:bodyPr>
          <a:lstStyle/>
          <a:p>
            <a:pPr algn="ctr">
              <a:tabLst>
                <a:tab pos="2598738" algn="l"/>
              </a:tabLst>
            </a:pPr>
            <a:r>
              <a:rPr lang="zh-CN" altLang="en-US" sz="6000"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提案管理</a:t>
            </a: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4118950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1A99182-0F21-EB4F-AE0A-410DEBE2DBBA}" type="datetime1">
              <a:rPr kumimoji="0" lang="zh-CN" altLang="en-US" sz="1000" b="0" i="0" u="none" strike="noStrike" kern="1200" cap="none" spc="0" normalizeH="0" baseline="0" noProof="0" smtClean="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E70B2-8BF9-45C0-BB95-33D1B9D3A854}" type="slidenum">
              <a:rPr kumimoji="0" lang="zh-CN" altLang="en-US" sz="1000" b="0" i="0" u="none" strike="noStrike" kern="1200" cap="none" spc="0" normalizeH="0" baseline="0" noProof="0" smtClean="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4" name="标题 3"/>
          <p:cNvSpPr>
            <a:spLocks noGrp="1"/>
          </p:cNvSpPr>
          <p:nvPr>
            <p:ph type="title"/>
          </p:nvPr>
        </p:nvSpPr>
        <p:spPr/>
        <p:txBody>
          <a:bodyPr>
            <a:normAutofit/>
          </a:bodyPr>
          <a:lstStyle/>
          <a:p>
            <a:r>
              <a:rPr lang="zh-CN" altLang="en-US" dirty="0" smtClean="0"/>
              <a:t>议题：提案管理</a:t>
            </a:r>
            <a:endParaRPr lang="zh-CN" altLang="en-US" dirty="0"/>
          </a:p>
        </p:txBody>
      </p:sp>
      <p:graphicFrame>
        <p:nvGraphicFramePr>
          <p:cNvPr id="10" name="表格 9">
            <a:extLst>
              <a:ext uri="{FF2B5EF4-FFF2-40B4-BE49-F238E27FC236}">
                <a16:creationId xmlns="" xmlns:a16="http://schemas.microsoft.com/office/drawing/2014/main" id="{12FA6385-02E4-3AF9-326D-84373EC2F963}"/>
              </a:ext>
            </a:extLst>
          </p:cNvPr>
          <p:cNvGraphicFramePr>
            <a:graphicFrameLocks noGrp="1"/>
          </p:cNvGraphicFramePr>
          <p:nvPr>
            <p:extLst>
              <p:ext uri="{D42A27DB-BD31-4B8C-83A1-F6EECF244321}">
                <p14:modId xmlns:p14="http://schemas.microsoft.com/office/powerpoint/2010/main" val="719440950"/>
              </p:ext>
            </p:extLst>
          </p:nvPr>
        </p:nvGraphicFramePr>
        <p:xfrm>
          <a:off x="375539" y="1643732"/>
          <a:ext cx="11263689" cy="1479176"/>
        </p:xfrm>
        <a:graphic>
          <a:graphicData uri="http://schemas.openxmlformats.org/drawingml/2006/table">
            <a:tbl>
              <a:tblPr/>
              <a:tblGrid>
                <a:gridCol w="1368811">
                  <a:extLst>
                    <a:ext uri="{9D8B030D-6E8A-4147-A177-3AD203B41FA5}">
                      <a16:colId xmlns="" xmlns:a16="http://schemas.microsoft.com/office/drawing/2014/main" val="3793096522"/>
                    </a:ext>
                  </a:extLst>
                </a:gridCol>
                <a:gridCol w="2807222">
                  <a:extLst>
                    <a:ext uri="{9D8B030D-6E8A-4147-A177-3AD203B41FA5}">
                      <a16:colId xmlns="" xmlns:a16="http://schemas.microsoft.com/office/drawing/2014/main" val="1201815794"/>
                    </a:ext>
                  </a:extLst>
                </a:gridCol>
                <a:gridCol w="1531212">
                  <a:extLst>
                    <a:ext uri="{9D8B030D-6E8A-4147-A177-3AD203B41FA5}">
                      <a16:colId xmlns="" xmlns:a16="http://schemas.microsoft.com/office/drawing/2014/main" val="2829221283"/>
                    </a:ext>
                  </a:extLst>
                </a:gridCol>
                <a:gridCol w="974408">
                  <a:extLst>
                    <a:ext uri="{9D8B030D-6E8A-4147-A177-3AD203B41FA5}">
                      <a16:colId xmlns="" xmlns:a16="http://schemas.microsoft.com/office/drawing/2014/main" val="2064675762"/>
                    </a:ext>
                  </a:extLst>
                </a:gridCol>
                <a:gridCol w="974408">
                  <a:extLst>
                    <a:ext uri="{9D8B030D-6E8A-4147-A177-3AD203B41FA5}">
                      <a16:colId xmlns="" xmlns:a16="http://schemas.microsoft.com/office/drawing/2014/main" val="1539650967"/>
                    </a:ext>
                  </a:extLst>
                </a:gridCol>
                <a:gridCol w="2238817">
                  <a:extLst>
                    <a:ext uri="{9D8B030D-6E8A-4147-A177-3AD203B41FA5}">
                      <a16:colId xmlns="" xmlns:a16="http://schemas.microsoft.com/office/drawing/2014/main" val="2055661624"/>
                    </a:ext>
                  </a:extLst>
                </a:gridCol>
                <a:gridCol w="1368811">
                  <a:extLst>
                    <a:ext uri="{9D8B030D-6E8A-4147-A177-3AD203B41FA5}">
                      <a16:colId xmlns="" xmlns:a16="http://schemas.microsoft.com/office/drawing/2014/main" val="2303200490"/>
                    </a:ext>
                  </a:extLst>
                </a:gridCol>
              </a:tblGrid>
              <a:tr h="299973">
                <a:tc>
                  <a:txBody>
                    <a:bodyPr/>
                    <a:lstStyle/>
                    <a:p>
                      <a:pPr algn="l"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编号</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主题</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提出单位</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相关项目</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提案类型</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会议编号</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其他</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 xmlns:a16="http://schemas.microsoft.com/office/drawing/2014/main" val="3758673177"/>
                  </a:ext>
                </a:extLst>
              </a:tr>
              <a:tr h="599945">
                <a:tc>
                  <a:txBody>
                    <a:bodyPr/>
                    <a:lstStyle/>
                    <a:p>
                      <a:pPr algn="l" fontAlgn="ctr"/>
                      <a:r>
                        <a:rPr lang="en-US" sz="1200" b="0" i="0" u="none" strike="noStrike" dirty="0">
                          <a:solidFill>
                            <a:schemeClr val="tx2"/>
                          </a:solidFill>
                          <a:effectLst/>
                          <a:latin typeface="+mn-ea"/>
                          <a:ea typeface="+mn-ea"/>
                        </a:rPr>
                        <a:t>PMO-20230731-1</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成立“无线局域网</a:t>
                      </a:r>
                      <a:r>
                        <a:rPr lang="en-US" altLang="zh-CN" sz="1200" b="0" i="0" u="none" strike="noStrike" dirty="0">
                          <a:solidFill>
                            <a:schemeClr val="tx2"/>
                          </a:solidFill>
                          <a:effectLst/>
                          <a:latin typeface="+mn-ea"/>
                          <a:ea typeface="+mn-ea"/>
                        </a:rPr>
                        <a:t>IPv6</a:t>
                      </a:r>
                      <a:r>
                        <a:rPr lang="zh-CN" altLang="en-US" sz="1200" b="0" i="0" u="none" strike="noStrike" dirty="0">
                          <a:solidFill>
                            <a:schemeClr val="tx2"/>
                          </a:solidFill>
                          <a:effectLst/>
                          <a:latin typeface="+mn-ea"/>
                          <a:ea typeface="+mn-ea"/>
                        </a:rPr>
                        <a:t>工作推进组“的提案</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泰尔融创</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无</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chemeClr val="tx2"/>
                          </a:solidFill>
                          <a:effectLst/>
                          <a:latin typeface="+mn-ea"/>
                          <a:ea typeface="+mn-ea"/>
                        </a:rPr>
                        <a:t>For Approval</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秘书处联席会议</a:t>
                      </a:r>
                      <a:r>
                        <a:rPr lang="en-US" altLang="zh-CN" sz="1200" b="0" i="0" u="none" strike="noStrike" dirty="0">
                          <a:solidFill>
                            <a:schemeClr val="tx2"/>
                          </a:solidFill>
                          <a:effectLst/>
                          <a:latin typeface="+mn-ea"/>
                          <a:ea typeface="+mn-ea"/>
                        </a:rPr>
                        <a:t>202308</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已经备案，以工作推进组形式运作</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6857383"/>
                  </a:ext>
                </a:extLst>
              </a:tr>
              <a:tr h="579258">
                <a:tc>
                  <a:txBody>
                    <a:bodyPr/>
                    <a:lstStyle/>
                    <a:p>
                      <a:pPr algn="l" fontAlgn="ctr"/>
                      <a:r>
                        <a:rPr lang="en-US" sz="1200" b="0" i="0" u="none" strike="noStrike">
                          <a:solidFill>
                            <a:schemeClr val="tx2"/>
                          </a:solidFill>
                          <a:effectLst/>
                          <a:latin typeface="+mn-ea"/>
                          <a:ea typeface="+mn-ea"/>
                        </a:rPr>
                        <a:t>PG6-2023080701</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solidFill>
                            <a:schemeClr val="tx2"/>
                          </a:solidFill>
                          <a:effectLst/>
                          <a:latin typeface="+mn-ea"/>
                          <a:ea typeface="+mn-ea"/>
                        </a:rPr>
                        <a:t>WAA</a:t>
                      </a:r>
                      <a:r>
                        <a:rPr lang="zh-CN" altLang="en-US" sz="1200" b="0" i="0" u="none" strike="noStrike">
                          <a:solidFill>
                            <a:schemeClr val="tx2"/>
                          </a:solidFill>
                          <a:effectLst/>
                          <a:latin typeface="+mn-ea"/>
                          <a:ea typeface="+mn-ea"/>
                        </a:rPr>
                        <a:t>无线局域网</a:t>
                      </a:r>
                      <a:r>
                        <a:rPr lang="en-US" altLang="zh-CN" sz="1200" b="0" i="0" u="none" strike="noStrike">
                          <a:solidFill>
                            <a:schemeClr val="tx2"/>
                          </a:solidFill>
                          <a:effectLst/>
                          <a:latin typeface="+mn-ea"/>
                          <a:ea typeface="+mn-ea"/>
                        </a:rPr>
                        <a:t>IPv6</a:t>
                      </a:r>
                      <a:r>
                        <a:rPr lang="zh-CN" altLang="en-US" sz="1200" b="0" i="0" u="none" strike="noStrike">
                          <a:solidFill>
                            <a:schemeClr val="tx2"/>
                          </a:solidFill>
                          <a:effectLst/>
                          <a:latin typeface="+mn-ea"/>
                          <a:ea typeface="+mn-ea"/>
                        </a:rPr>
                        <a:t>工作推进组</a:t>
                      </a:r>
                      <a:r>
                        <a:rPr lang="en-US" altLang="zh-CN" sz="1200" b="0" i="0" u="none" strike="noStrike">
                          <a:solidFill>
                            <a:schemeClr val="tx2"/>
                          </a:solidFill>
                          <a:effectLst/>
                          <a:latin typeface="+mn-ea"/>
                          <a:ea typeface="+mn-ea"/>
                        </a:rPr>
                        <a:t>20230807</a:t>
                      </a:r>
                      <a:r>
                        <a:rPr lang="zh-CN" altLang="en-US" sz="1200" b="0" i="0" u="none" strike="noStrike">
                          <a:solidFill>
                            <a:schemeClr val="tx2"/>
                          </a:solidFill>
                          <a:effectLst/>
                          <a:latin typeface="+mn-ea"/>
                          <a:ea typeface="+mn-ea"/>
                        </a:rPr>
                        <a:t>会议议程</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dirty="0">
                          <a:solidFill>
                            <a:schemeClr val="tx2"/>
                          </a:solidFill>
                          <a:effectLst/>
                          <a:latin typeface="+mn-ea"/>
                          <a:ea typeface="+mn-ea"/>
                        </a:rPr>
                        <a:t>/</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chemeClr val="tx2"/>
                          </a:solidFill>
                          <a:effectLst/>
                          <a:latin typeface="+mn-ea"/>
                          <a:ea typeface="+mn-ea"/>
                        </a:rPr>
                        <a:t>PG6</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　</a:t>
                      </a:r>
                      <a:r>
                        <a:rPr lang="en-US" altLang="zh-CN" sz="1200" b="0" i="0" u="none" strike="noStrike" dirty="0">
                          <a:solidFill>
                            <a:schemeClr val="tx2"/>
                          </a:solidFill>
                          <a:effectLst/>
                          <a:latin typeface="+mn-ea"/>
                          <a:ea typeface="+mn-ea"/>
                        </a:rPr>
                        <a:t>/</a:t>
                      </a:r>
                      <a:endParaRPr lang="zh-CN" altLang="en-US" sz="1200" b="0" i="0" u="none" strike="noStrike" dirty="0">
                        <a:solidFill>
                          <a:schemeClr val="tx2"/>
                        </a:solidFill>
                        <a:effectLst/>
                        <a:latin typeface="+mn-ea"/>
                        <a:ea typeface="+mn-ea"/>
                      </a:endParaRP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solidFill>
                            <a:schemeClr val="tx2"/>
                          </a:solidFill>
                          <a:effectLst/>
                          <a:latin typeface="+mn-ea"/>
                          <a:ea typeface="+mn-ea"/>
                        </a:rPr>
                        <a:t>无线局域网</a:t>
                      </a:r>
                      <a:r>
                        <a:rPr lang="en-US" altLang="zh-CN" sz="1200" b="0" i="0" u="none" strike="noStrike">
                          <a:solidFill>
                            <a:schemeClr val="tx2"/>
                          </a:solidFill>
                          <a:effectLst/>
                          <a:latin typeface="+mn-ea"/>
                          <a:ea typeface="+mn-ea"/>
                        </a:rPr>
                        <a:t>IPv6</a:t>
                      </a:r>
                      <a:r>
                        <a:rPr lang="zh-CN" altLang="en-US" sz="1200" b="0" i="0" u="none" strike="noStrike">
                          <a:solidFill>
                            <a:schemeClr val="tx2"/>
                          </a:solidFill>
                          <a:effectLst/>
                          <a:latin typeface="+mn-ea"/>
                          <a:ea typeface="+mn-ea"/>
                        </a:rPr>
                        <a:t>工作推进组</a:t>
                      </a:r>
                      <a:r>
                        <a:rPr lang="en-US" altLang="zh-CN" sz="1200" b="0" i="0" u="none" strike="noStrike">
                          <a:solidFill>
                            <a:schemeClr val="tx2"/>
                          </a:solidFill>
                          <a:effectLst/>
                          <a:latin typeface="+mn-ea"/>
                          <a:ea typeface="+mn-ea"/>
                        </a:rPr>
                        <a:t>20230807</a:t>
                      </a: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solidFill>
                            <a:schemeClr val="tx2"/>
                          </a:solidFill>
                          <a:effectLst/>
                          <a:latin typeface="+mn-ea"/>
                          <a:ea typeface="+mn-ea"/>
                        </a:rPr>
                        <a:t>　</a:t>
                      </a:r>
                      <a:r>
                        <a:rPr lang="en-US" altLang="zh-CN" sz="1200" b="0" i="0" u="none" strike="noStrike" dirty="0">
                          <a:solidFill>
                            <a:schemeClr val="tx2"/>
                          </a:solidFill>
                          <a:effectLst/>
                          <a:latin typeface="+mn-ea"/>
                          <a:ea typeface="+mn-ea"/>
                        </a:rPr>
                        <a:t>/</a:t>
                      </a:r>
                      <a:endParaRPr lang="zh-CN" altLang="en-US" sz="1200" b="0" i="0" u="none" strike="noStrike" dirty="0">
                        <a:solidFill>
                          <a:schemeClr val="tx2"/>
                        </a:solidFill>
                        <a:effectLst/>
                        <a:latin typeface="+mn-ea"/>
                        <a:ea typeface="+mn-ea"/>
                      </a:endParaRPr>
                    </a:p>
                  </a:txBody>
                  <a:tcPr marL="5649" marR="5649" marT="56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676905959"/>
                  </a:ext>
                </a:extLst>
              </a:tr>
            </a:tbl>
          </a:graphicData>
        </a:graphic>
      </p:graphicFrame>
      <p:graphicFrame>
        <p:nvGraphicFramePr>
          <p:cNvPr id="5" name="对象 4">
            <a:hlinkClick r:id="" action="ppaction://ole?verb=1"/>
            <a:extLst>
              <a:ext uri="{FF2B5EF4-FFF2-40B4-BE49-F238E27FC236}">
                <a16:creationId xmlns="" xmlns:a16="http://schemas.microsoft.com/office/drawing/2014/main" id="{E2AB8F90-C177-560D-D32F-7077A5897ADB}"/>
              </a:ext>
            </a:extLst>
          </p:cNvPr>
          <p:cNvGraphicFramePr>
            <a:graphicFrameLocks noChangeAspect="1"/>
          </p:cNvGraphicFramePr>
          <p:nvPr>
            <p:extLst>
              <p:ext uri="{D42A27DB-BD31-4B8C-83A1-F6EECF244321}">
                <p14:modId xmlns:p14="http://schemas.microsoft.com/office/powerpoint/2010/main" val="1645418761"/>
              </p:ext>
            </p:extLst>
          </p:nvPr>
        </p:nvGraphicFramePr>
        <p:xfrm>
          <a:off x="8420400" y="4513108"/>
          <a:ext cx="914400" cy="787400"/>
        </p:xfrm>
        <a:graphic>
          <a:graphicData uri="http://schemas.openxmlformats.org/presentationml/2006/ole">
            <mc:AlternateContent xmlns:mc="http://schemas.openxmlformats.org/markup-compatibility/2006">
              <mc:Choice xmlns:v="urn:schemas-microsoft-com:vml" Requires="v">
                <p:oleObj spid="_x0000_s6150" name="Document" showAsIcon="1" r:id="rId3" imgW="914563" imgH="787200" progId="Word.Document.8">
                  <p:embed/>
                </p:oleObj>
              </mc:Choice>
              <mc:Fallback>
                <p:oleObj name="Document" showAsIcon="1" r:id="rId3" imgW="914563" imgH="787200" progId="Word.Document.8">
                  <p:embed/>
                  <p:pic>
                    <p:nvPicPr>
                      <p:cNvPr id="0" name=""/>
                      <p:cNvPicPr/>
                      <p:nvPr/>
                    </p:nvPicPr>
                    <p:blipFill>
                      <a:blip r:embed="rId4"/>
                      <a:stretch>
                        <a:fillRect/>
                      </a:stretch>
                    </p:blipFill>
                    <p:spPr>
                      <a:xfrm>
                        <a:off x="8420400" y="4513108"/>
                        <a:ext cx="914400" cy="787400"/>
                      </a:xfrm>
                      <a:prstGeom prst="rect">
                        <a:avLst/>
                      </a:prstGeom>
                    </p:spPr>
                  </p:pic>
                </p:oleObj>
              </mc:Fallback>
            </mc:AlternateContent>
          </a:graphicData>
        </a:graphic>
      </p:graphicFrame>
      <p:graphicFrame>
        <p:nvGraphicFramePr>
          <p:cNvPr id="7" name="对象 6">
            <a:hlinkClick r:id="" action="ppaction://ole?verb=1"/>
            <a:extLst>
              <a:ext uri="{FF2B5EF4-FFF2-40B4-BE49-F238E27FC236}">
                <a16:creationId xmlns="" xmlns:a16="http://schemas.microsoft.com/office/drawing/2014/main" id="{CF97A67F-C807-1595-06D6-564F43383792}"/>
              </a:ext>
            </a:extLst>
          </p:cNvPr>
          <p:cNvGraphicFramePr>
            <a:graphicFrameLocks noChangeAspect="1"/>
          </p:cNvGraphicFramePr>
          <p:nvPr>
            <p:extLst>
              <p:ext uri="{D42A27DB-BD31-4B8C-83A1-F6EECF244321}">
                <p14:modId xmlns:p14="http://schemas.microsoft.com/office/powerpoint/2010/main" val="2179210741"/>
              </p:ext>
            </p:extLst>
          </p:nvPr>
        </p:nvGraphicFramePr>
        <p:xfrm>
          <a:off x="6337609" y="4513108"/>
          <a:ext cx="914400" cy="787400"/>
        </p:xfrm>
        <a:graphic>
          <a:graphicData uri="http://schemas.openxmlformats.org/presentationml/2006/ole">
            <mc:AlternateContent xmlns:mc="http://schemas.openxmlformats.org/markup-compatibility/2006">
              <mc:Choice xmlns:v="urn:schemas-microsoft-com:vml" Requires="v">
                <p:oleObj spid="_x0000_s6151" name="Document" showAsIcon="1" r:id="rId5" imgW="914563" imgH="787200" progId="Word.Document.12">
                  <p:embed/>
                </p:oleObj>
              </mc:Choice>
              <mc:Fallback>
                <p:oleObj name="Document" showAsIcon="1" r:id="rId5" imgW="914563" imgH="787200" progId="Word.Document.12">
                  <p:embed/>
                  <p:pic>
                    <p:nvPicPr>
                      <p:cNvPr id="0" name=""/>
                      <p:cNvPicPr/>
                      <p:nvPr/>
                    </p:nvPicPr>
                    <p:blipFill>
                      <a:blip r:embed="rId6"/>
                      <a:stretch>
                        <a:fillRect/>
                      </a:stretch>
                    </p:blipFill>
                    <p:spPr>
                      <a:xfrm>
                        <a:off x="6337609" y="4513108"/>
                        <a:ext cx="914400" cy="787400"/>
                      </a:xfrm>
                      <a:prstGeom prst="rect">
                        <a:avLst/>
                      </a:prstGeom>
                    </p:spPr>
                  </p:pic>
                </p:oleObj>
              </mc:Fallback>
            </mc:AlternateContent>
          </a:graphicData>
        </a:graphic>
      </p:graphicFrame>
    </p:spTree>
    <p:extLst>
      <p:ext uri="{BB962C8B-B14F-4D97-AF65-F5344CB8AC3E}">
        <p14:creationId xmlns:p14="http://schemas.microsoft.com/office/powerpoint/2010/main" val="856443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340698" y="2367676"/>
            <a:ext cx="9154499" cy="2356724"/>
          </a:xfrm>
        </p:spPr>
        <p:txBody>
          <a:bodyPr>
            <a:normAutofit/>
          </a:bodyPr>
          <a:lstStyle/>
          <a:p>
            <a:pPr algn="ctr">
              <a:tabLst>
                <a:tab pos="2598738" algn="l"/>
              </a:tabLst>
            </a:pPr>
            <a:r>
              <a:rPr lang="zh-CN" altLang="en-US" sz="6000"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项目管理</a:t>
            </a: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6720465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dirty="0"/>
              <a:t>议题：</a:t>
            </a:r>
            <a:r>
              <a:rPr lang="zh-CN" altLang="en-US" sz="2800" dirty="0"/>
              <a:t>项目管理</a:t>
            </a:r>
            <a:r>
              <a:rPr lang="zh-CN" altLang="en-US" dirty="0"/>
              <a:t>汇报</a:t>
            </a:r>
          </a:p>
        </p:txBody>
      </p:sp>
      <p:sp>
        <p:nvSpPr>
          <p:cNvPr id="4" name="内容占位符 2">
            <a:extLst>
              <a:ext uri="{FF2B5EF4-FFF2-40B4-BE49-F238E27FC236}">
                <a16:creationId xmlns:a16="http://schemas.microsoft.com/office/drawing/2014/main" xmlns="" id="{DA931170-FBF7-418B-61BB-7819FA5D048A}"/>
              </a:ext>
            </a:extLst>
          </p:cNvPr>
          <p:cNvSpPr txBox="1">
            <a:spLocks/>
          </p:cNvSpPr>
          <p:nvPr/>
        </p:nvSpPr>
        <p:spPr>
          <a:xfrm>
            <a:off x="748676" y="1580394"/>
            <a:ext cx="10462664" cy="4124665"/>
          </a:xfrm>
          <a:prstGeom prst="rect">
            <a:avLst/>
          </a:prstGeom>
        </p:spPr>
        <p:txBody>
          <a:bodyPr>
            <a:normAutofit fontScale="92500" lnSpcReduction="20000"/>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514350" indent="-514350">
              <a:lnSpc>
                <a:spcPct val="150000"/>
              </a:lnSpc>
              <a:buFont typeface="+mj-lt"/>
              <a:buAutoNum type="arabicPeriod"/>
            </a:pPr>
            <a:r>
              <a:rPr lang="zh-CN" altLang="en-US" dirty="0"/>
              <a:t>家庭场景项目在中国移动杭研，完成第</a:t>
            </a:r>
            <a:r>
              <a:rPr lang="en-US" altLang="zh-CN" dirty="0"/>
              <a:t>9</a:t>
            </a:r>
            <a:r>
              <a:rPr lang="zh-CN" altLang="en-US" dirty="0"/>
              <a:t>次会议。对于组网设备草案完成第一次全面讨论</a:t>
            </a:r>
            <a:endParaRPr lang="en-US" altLang="zh-CN" dirty="0"/>
          </a:p>
          <a:p>
            <a:pPr marL="514350" indent="-514350">
              <a:lnSpc>
                <a:spcPct val="150000"/>
              </a:lnSpc>
              <a:buFont typeface="+mj-lt"/>
              <a:buAutoNum type="arabicPeriod"/>
            </a:pPr>
            <a:r>
              <a:rPr lang="zh-CN" altLang="en-US" dirty="0"/>
              <a:t>网端项目的技术草案联盟内已经公示超过两周，另外组织了一次专家委员会委员预审，听取专家意见；项目组为专家委员会评审输出了一份汇报材料</a:t>
            </a:r>
            <a:endParaRPr lang="en-US" altLang="zh-CN" dirty="0"/>
          </a:p>
          <a:p>
            <a:pPr marL="514350" indent="-514350">
              <a:lnSpc>
                <a:spcPct val="150000"/>
              </a:lnSpc>
              <a:buFont typeface="+mj-lt"/>
              <a:buAutoNum type="arabicPeriod"/>
            </a:pPr>
            <a:r>
              <a:rPr lang="zh-CN" altLang="en-US" dirty="0"/>
              <a:t>园区与家庭两个测试项目在对输出件重新排版、并在编写专家委员会汇报材料</a:t>
            </a:r>
            <a:endParaRPr lang="en-US" altLang="zh-CN" dirty="0"/>
          </a:p>
          <a:p>
            <a:pPr marL="514350" indent="-514350">
              <a:lnSpc>
                <a:spcPct val="150000"/>
              </a:lnSpc>
              <a:buFont typeface="+mj-lt"/>
              <a:buAutoNum type="arabicPeriod"/>
            </a:pPr>
            <a:r>
              <a:rPr lang="zh-CN" altLang="en-US" dirty="0"/>
              <a:t>计划</a:t>
            </a:r>
            <a:r>
              <a:rPr lang="en-US" altLang="zh-CN" dirty="0"/>
              <a:t>8</a:t>
            </a:r>
            <a:r>
              <a:rPr lang="zh-CN" altLang="en-US" dirty="0"/>
              <a:t>月下旬向专家委员会申报以下议题：</a:t>
            </a:r>
            <a:endParaRPr lang="en-US" altLang="zh-CN" dirty="0"/>
          </a:p>
          <a:p>
            <a:pPr marL="744855" lvl="1" indent="-514350">
              <a:lnSpc>
                <a:spcPct val="150000"/>
              </a:lnSpc>
              <a:buFont typeface="Wingdings" pitchFamily="2" charset="2"/>
              <a:buChar char="Ø"/>
            </a:pPr>
            <a:r>
              <a:rPr lang="en-US" altLang="zh-CN" dirty="0"/>
              <a:t>“WAA </a:t>
            </a:r>
            <a:r>
              <a:rPr lang="zh-CN" altLang="en-US" dirty="0"/>
              <a:t>网端协同技术标准项目”技术标准草案发布申请汇报，标准草案包括：</a:t>
            </a:r>
            <a:r>
              <a:rPr lang="zh-CN" altLang="zh-CN" dirty="0"/>
              <a:t>《</a:t>
            </a:r>
            <a:r>
              <a:rPr lang="en-US" altLang="zh-CN" dirty="0"/>
              <a:t>WAA</a:t>
            </a:r>
            <a:r>
              <a:rPr lang="zh-CN" altLang="zh-CN" dirty="0"/>
              <a:t>网端协同技术标准</a:t>
            </a:r>
            <a:r>
              <a:rPr lang="en-US" altLang="zh-CN" dirty="0"/>
              <a:t>-</a:t>
            </a:r>
            <a:r>
              <a:rPr lang="zh-CN" altLang="zh-CN" dirty="0"/>
              <a:t>漫游协同规范》</a:t>
            </a:r>
            <a:r>
              <a:rPr lang="zh-CN" altLang="en-US" dirty="0"/>
              <a:t>、</a:t>
            </a:r>
            <a:r>
              <a:rPr lang="zh-CN" altLang="zh-CN" dirty="0"/>
              <a:t>《</a:t>
            </a:r>
            <a:r>
              <a:rPr lang="en-US" altLang="zh-CN" dirty="0"/>
              <a:t>WAA</a:t>
            </a:r>
            <a:r>
              <a:rPr lang="zh-CN" altLang="zh-CN" dirty="0"/>
              <a:t>网端协同技术标准</a:t>
            </a:r>
            <a:r>
              <a:rPr lang="en-US" altLang="zh-CN" dirty="0"/>
              <a:t>-QoS</a:t>
            </a:r>
            <a:r>
              <a:rPr lang="zh-CN" altLang="zh-CN" dirty="0"/>
              <a:t>协同规范》</a:t>
            </a:r>
            <a:r>
              <a:rPr lang="zh-CN" altLang="en-US" dirty="0"/>
              <a:t>；</a:t>
            </a:r>
            <a:endParaRPr lang="en-US" altLang="zh-CN" dirty="0"/>
          </a:p>
          <a:p>
            <a:pPr marL="744855" lvl="1" indent="-514350">
              <a:lnSpc>
                <a:spcPct val="150000"/>
              </a:lnSpc>
              <a:buFont typeface="Wingdings" pitchFamily="2" charset="2"/>
              <a:buChar char="Ø"/>
            </a:pPr>
            <a:r>
              <a:rPr lang="en-US" altLang="zh-CN" dirty="0"/>
              <a:t>“WLAN</a:t>
            </a:r>
            <a:r>
              <a:rPr lang="zh-CN" altLang="en-US" dirty="0"/>
              <a:t>园区办公场景性能测试认证”、 “家庭场景</a:t>
            </a:r>
            <a:r>
              <a:rPr lang="en-US" altLang="zh-CN" dirty="0"/>
              <a:t>WLAN</a:t>
            </a:r>
            <a:r>
              <a:rPr lang="zh-CN" altLang="en-US" dirty="0"/>
              <a:t>网络性能测试认证”项目阶段汇报；</a:t>
            </a:r>
            <a:endParaRPr lang="en-US" altLang="zh-CN" dirty="0"/>
          </a:p>
          <a:p>
            <a:pPr marL="973455" lvl="2" indent="-514350">
              <a:lnSpc>
                <a:spcPct val="150000"/>
              </a:lnSpc>
              <a:buFont typeface="+mj-ea"/>
              <a:buAutoNum type="circleNumDbPlain"/>
            </a:pPr>
            <a:r>
              <a:rPr lang="zh-CN" altLang="en-US" dirty="0"/>
              <a:t>目标为：标准草案通过，可以开始公开招募参与认证的产品，为进入联盟测试认证序列做准备</a:t>
            </a:r>
            <a:endParaRPr lang="en-US" altLang="zh-CN" dirty="0"/>
          </a:p>
          <a:p>
            <a:pPr marL="973455" lvl="2" indent="-514350">
              <a:lnSpc>
                <a:spcPct val="150000"/>
              </a:lnSpc>
              <a:buFont typeface="+mj-ea"/>
              <a:buAutoNum type="circleNumDbPlain"/>
            </a:pPr>
            <a:r>
              <a:rPr lang="zh-CN" altLang="en-US" dirty="0"/>
              <a:t>标准草案包括：</a:t>
            </a:r>
            <a:r>
              <a:rPr lang="en-US" altLang="zh-CN" dirty="0"/>
              <a:t>《</a:t>
            </a:r>
            <a:r>
              <a:rPr lang="zh-CN" altLang="en-US" dirty="0"/>
              <a:t>园区办公场景</a:t>
            </a:r>
            <a:r>
              <a:rPr lang="en-US" altLang="zh-CN" dirty="0"/>
              <a:t>WLAN</a:t>
            </a:r>
            <a:r>
              <a:rPr lang="zh-CN" altLang="en-US" dirty="0"/>
              <a:t>网络性能及体验技术规范</a:t>
            </a:r>
            <a:r>
              <a:rPr lang="en-US" altLang="zh-CN" dirty="0"/>
              <a:t>》</a:t>
            </a:r>
            <a:r>
              <a:rPr lang="zh-CN" altLang="en-US" dirty="0"/>
              <a:t>、</a:t>
            </a:r>
            <a:r>
              <a:rPr lang="en-US" altLang="zh-CN" dirty="0"/>
              <a:t>《</a:t>
            </a:r>
            <a:r>
              <a:rPr lang="zh-CN" altLang="en-US" dirty="0"/>
              <a:t>园区办公场景</a:t>
            </a:r>
            <a:r>
              <a:rPr lang="en-US" altLang="zh-CN" dirty="0"/>
              <a:t>WLAN</a:t>
            </a:r>
            <a:r>
              <a:rPr lang="zh-CN" altLang="en-US" dirty="0"/>
              <a:t>网络性能及体验测试规范</a:t>
            </a:r>
            <a:r>
              <a:rPr lang="en-US" altLang="zh-CN" dirty="0"/>
              <a:t>》</a:t>
            </a:r>
            <a:r>
              <a:rPr lang="zh-CN" altLang="en-US" dirty="0"/>
              <a:t>、</a:t>
            </a:r>
            <a:r>
              <a:rPr lang="en-US" altLang="zh-CN" dirty="0"/>
              <a:t>《</a:t>
            </a:r>
            <a:r>
              <a:rPr lang="zh-CN" altLang="en-US" dirty="0"/>
              <a:t>家庭场景</a:t>
            </a:r>
            <a:r>
              <a:rPr lang="en-US" altLang="zh-CN" dirty="0"/>
              <a:t>WLAN</a:t>
            </a:r>
            <a:r>
              <a:rPr lang="zh-CN" altLang="en-US" dirty="0"/>
              <a:t>单设备网络性能及体验技术规范</a:t>
            </a:r>
            <a:r>
              <a:rPr lang="en-US" altLang="zh-CN" dirty="0"/>
              <a:t>》</a:t>
            </a:r>
            <a:r>
              <a:rPr lang="zh-CN" altLang="en-US" dirty="0"/>
              <a:t>、 </a:t>
            </a:r>
            <a:r>
              <a:rPr lang="en-US" altLang="zh-CN" dirty="0"/>
              <a:t>《</a:t>
            </a:r>
            <a:r>
              <a:rPr lang="zh-CN" altLang="en-US" dirty="0"/>
              <a:t>家庭场景</a:t>
            </a:r>
            <a:r>
              <a:rPr lang="en-US" altLang="zh-CN" dirty="0"/>
              <a:t>WLAN</a:t>
            </a:r>
            <a:r>
              <a:rPr lang="zh-CN" altLang="en-US" dirty="0"/>
              <a:t>单设备网络性能及体验测试规范</a:t>
            </a:r>
            <a:r>
              <a:rPr lang="en-US" altLang="zh-CN" dirty="0"/>
              <a:t>》 </a:t>
            </a:r>
          </a:p>
        </p:txBody>
      </p:sp>
    </p:spTree>
    <p:extLst>
      <p:ext uri="{BB962C8B-B14F-4D97-AF65-F5344CB8AC3E}">
        <p14:creationId xmlns:p14="http://schemas.microsoft.com/office/powerpoint/2010/main" val="12458858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E3EF5CF-5D9F-D30C-24FB-6362B1D3568E}"/>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4D55A02D-072D-EBD2-FB11-8AB569F8003B}"/>
              </a:ext>
            </a:extLst>
          </p:cNvPr>
          <p:cNvSpPr>
            <a:spLocks noGrp="1"/>
          </p:cNvSpPr>
          <p:nvPr>
            <p:ph type="sldNum" sz="quarter" idx="12"/>
          </p:nvPr>
        </p:nvSpPr>
        <p:spPr/>
        <p:txBody>
          <a:bodyPr/>
          <a:lstStyle/>
          <a:p>
            <a:fld id="{49AE70B2-8BF9-45C0-BB95-33D1B9D3A854}" type="slidenum">
              <a:rPr lang="zh-CN" altLang="en-US" smtClean="0"/>
              <a:t>31</a:t>
            </a:fld>
            <a:endParaRPr lang="zh-CN" altLang="en-US"/>
          </a:p>
        </p:txBody>
      </p:sp>
      <p:sp>
        <p:nvSpPr>
          <p:cNvPr id="4" name="标题 3">
            <a:extLst>
              <a:ext uri="{FF2B5EF4-FFF2-40B4-BE49-F238E27FC236}">
                <a16:creationId xmlns:a16="http://schemas.microsoft.com/office/drawing/2014/main" xmlns="" id="{882066B4-3DFC-AD39-8942-B58D5FD5AA97}"/>
              </a:ext>
            </a:extLst>
          </p:cNvPr>
          <p:cNvSpPr>
            <a:spLocks noGrp="1"/>
          </p:cNvSpPr>
          <p:nvPr>
            <p:ph type="title"/>
          </p:nvPr>
        </p:nvSpPr>
        <p:spPr/>
        <p:txBody>
          <a:bodyPr/>
          <a:lstStyle/>
          <a:p>
            <a:r>
              <a:rPr kumimoji="1" lang="zh-CN" altLang="en-US" dirty="0"/>
              <a:t>议题：联盟文稿编号管理</a:t>
            </a:r>
          </a:p>
        </p:txBody>
      </p:sp>
      <p:sp>
        <p:nvSpPr>
          <p:cNvPr id="6" name="文本框 5">
            <a:extLst>
              <a:ext uri="{FF2B5EF4-FFF2-40B4-BE49-F238E27FC236}">
                <a16:creationId xmlns:a16="http://schemas.microsoft.com/office/drawing/2014/main" xmlns="" id="{2BB8A326-9FD5-1545-F0D1-0A4B6A5CCAE1}"/>
              </a:ext>
            </a:extLst>
          </p:cNvPr>
          <p:cNvSpPr txBox="1"/>
          <p:nvPr/>
        </p:nvSpPr>
        <p:spPr>
          <a:xfrm>
            <a:off x="285749" y="1544915"/>
            <a:ext cx="10627415" cy="485613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规范文档编号由两部分组成：系列号</a:t>
            </a:r>
            <a:r>
              <a:rPr lang="en-US" altLang="zh-CN" sz="1600" dirty="0">
                <a:effectLst/>
                <a:latin typeface="TIBch"/>
                <a:ea typeface="DengXian" panose="02010600030101010101" pitchFamily="2" charset="-122"/>
              </a:rPr>
              <a:t>(series number)</a:t>
            </a:r>
            <a:r>
              <a:rPr lang="zh-CN" altLang="en-US" sz="1600" dirty="0">
                <a:effectLst/>
                <a:latin typeface="DengXian" panose="02010600030101010101" pitchFamily="2" charset="-122"/>
                <a:ea typeface="DengXian" panose="02010600030101010101" pitchFamily="2" charset="-122"/>
              </a:rPr>
              <a:t>和尾号</a:t>
            </a:r>
            <a:r>
              <a:rPr lang="en-US" altLang="zh-CN" sz="1600" dirty="0">
                <a:effectLst/>
                <a:latin typeface="TIBch"/>
                <a:ea typeface="DengXian" panose="02010600030101010101" pitchFamily="2" charset="-122"/>
              </a:rPr>
              <a:t>(mantissa</a:t>
            </a:r>
            <a:r>
              <a:rPr lang="zh-CN" altLang="en-US" sz="1600" dirty="0">
                <a:effectLst/>
                <a:latin typeface="DengXian" panose="02010600030101010101" pitchFamily="2" charset="-122"/>
                <a:ea typeface="DengXian" panose="02010600030101010101" pitchFamily="2" charset="-122"/>
              </a:rPr>
              <a:t>，也称为文档号</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，两个部分之间用“</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”分隔；</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系列号</a:t>
            </a:r>
            <a:r>
              <a:rPr lang="en-US" altLang="zh-CN" sz="1600" dirty="0">
                <a:effectLst/>
                <a:latin typeface="TIBch"/>
                <a:ea typeface="DengXian" panose="02010600030101010101" pitchFamily="2" charset="-122"/>
              </a:rPr>
              <a:t>(series number)</a:t>
            </a:r>
            <a:r>
              <a:rPr lang="zh-CN" altLang="en-US" sz="1600" dirty="0">
                <a:effectLst/>
                <a:latin typeface="DengXian" panose="02010600030101010101" pitchFamily="2" charset="-122"/>
                <a:ea typeface="DengXian" panose="02010600030101010101" pitchFamily="2" charset="-122"/>
              </a:rPr>
              <a:t>是从</a:t>
            </a:r>
            <a:r>
              <a:rPr lang="en-US" altLang="zh-CN" sz="1600" dirty="0">
                <a:effectLst/>
                <a:latin typeface="TIBch"/>
                <a:ea typeface="DengXian" panose="02010600030101010101" pitchFamily="2" charset="-122"/>
              </a:rPr>
              <a:t>00</a:t>
            </a:r>
            <a:r>
              <a:rPr lang="zh-CN" altLang="en-US" sz="1600" dirty="0">
                <a:effectLst/>
                <a:latin typeface="DengXian" panose="02010600030101010101" pitchFamily="2" charset="-122"/>
                <a:ea typeface="DengXian" panose="02010600030101010101" pitchFamily="2" charset="-122"/>
              </a:rPr>
              <a:t>开始的两位数字；</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规范文档编号中的尾号</a:t>
            </a:r>
            <a:r>
              <a:rPr lang="en-US" altLang="zh-CN" sz="1600" dirty="0">
                <a:effectLst/>
                <a:latin typeface="TIBch"/>
                <a:ea typeface="DengXian" panose="02010600030101010101" pitchFamily="2" charset="-122"/>
              </a:rPr>
              <a:t>(mantissa</a:t>
            </a:r>
            <a:r>
              <a:rPr lang="zh-CN" altLang="en-US" sz="1600" dirty="0">
                <a:effectLst/>
                <a:latin typeface="DengXian" panose="02010600030101010101" pitchFamily="2" charset="-122"/>
                <a:ea typeface="DengXian" panose="02010600030101010101" pitchFamily="2" charset="-122"/>
              </a:rPr>
              <a:t>）没有特别的意义；</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规范文档编号中的分支（</a:t>
            </a:r>
            <a:r>
              <a:rPr lang="en-US" altLang="zh-CN" sz="1600" dirty="0">
                <a:effectLst/>
                <a:latin typeface="TIBch"/>
                <a:ea typeface="DengXian" panose="02010600030101010101" pitchFamily="2" charset="-122"/>
              </a:rPr>
              <a:t>branch</a:t>
            </a:r>
            <a:r>
              <a:rPr lang="zh-CN" altLang="en-US" sz="1600" dirty="0">
                <a:effectLst/>
                <a:latin typeface="DengXian" panose="02010600030101010101" pitchFamily="2" charset="-122"/>
                <a:ea typeface="DengXian" panose="02010600030101010101" pitchFamily="2" charset="-122"/>
              </a:rPr>
              <a:t>）为可选项；</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规范文档的版本号由三位从</a:t>
            </a:r>
            <a:r>
              <a:rPr lang="en-US" altLang="zh-CN" sz="1600" dirty="0">
                <a:effectLst/>
                <a:latin typeface="TIBch"/>
                <a:ea typeface="DengXian" panose="02010600030101010101" pitchFamily="2" charset="-122"/>
              </a:rPr>
              <a:t>0</a:t>
            </a:r>
            <a:r>
              <a:rPr lang="zh-CN" altLang="en-US" sz="1600" dirty="0">
                <a:effectLst/>
                <a:latin typeface="DengXian" panose="02010600030101010101" pitchFamily="2" charset="-122"/>
                <a:ea typeface="DengXian" panose="02010600030101010101" pitchFamily="2" charset="-122"/>
              </a:rPr>
              <a:t>开始的数字组成，数字间由“</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”分隔；</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版本号从左到右的第一位是</a:t>
            </a:r>
            <a:r>
              <a:rPr lang="en-US" altLang="zh-CN" sz="1600" dirty="0">
                <a:effectLst/>
                <a:latin typeface="TIBch"/>
                <a:ea typeface="DengXian" panose="02010600030101010101" pitchFamily="2" charset="-122"/>
              </a:rPr>
              <a:t>major</a:t>
            </a:r>
            <a:r>
              <a:rPr lang="zh-CN" altLang="en-US" sz="1600" dirty="0">
                <a:effectLst/>
                <a:latin typeface="DengXian" panose="02010600030101010101" pitchFamily="2" charset="-122"/>
                <a:ea typeface="DengXian" panose="02010600030101010101" pitchFamily="2" charset="-122"/>
              </a:rPr>
              <a:t>域，表示该文档所处的主要阶段：</a:t>
            </a:r>
          </a:p>
          <a:p>
            <a:pPr marL="800100" lvl="1" indent="-342900">
              <a:lnSpc>
                <a:spcPct val="150000"/>
              </a:lnSpc>
              <a:buFont typeface="+mj-ea"/>
              <a:buAutoNum type="circleNumDbPlain"/>
            </a:pPr>
            <a:r>
              <a:rPr lang="en-US" altLang="zh-CN" sz="1600" dirty="0">
                <a:effectLst/>
                <a:latin typeface="TIBch"/>
                <a:ea typeface="DengXian" panose="02010600030101010101" pitchFamily="2" charset="-122"/>
              </a:rPr>
              <a:t>0 =</a:t>
            </a:r>
            <a:r>
              <a:rPr lang="zh-CN" altLang="en-US" sz="1600" dirty="0">
                <a:effectLst/>
                <a:latin typeface="DengXian" panose="02010600030101010101" pitchFamily="2" charset="-122"/>
                <a:ea typeface="DengXian" panose="02010600030101010101" pitchFamily="2" charset="-122"/>
              </a:rPr>
              <a:t>不成熟的草案</a:t>
            </a:r>
          </a:p>
          <a:p>
            <a:pPr marL="800100" lvl="1" indent="-342900">
              <a:lnSpc>
                <a:spcPct val="150000"/>
              </a:lnSpc>
              <a:buFont typeface="+mj-ea"/>
              <a:buAutoNum type="circleNumDbPlain"/>
            </a:pPr>
            <a:r>
              <a:rPr lang="en-US" altLang="zh-CN" sz="1600" dirty="0">
                <a:effectLst/>
                <a:latin typeface="TIBch"/>
                <a:ea typeface="DengXian" panose="02010600030101010101" pitchFamily="2" charset="-122"/>
              </a:rPr>
              <a:t>1 =</a:t>
            </a:r>
            <a:r>
              <a:rPr lang="zh-CN" altLang="en-US" sz="1600" dirty="0">
                <a:effectLst/>
                <a:latin typeface="DengXian" panose="02010600030101010101" pitchFamily="2" charset="-122"/>
                <a:ea typeface="DengXian" panose="02010600030101010101" pitchFamily="2" charset="-122"/>
              </a:rPr>
              <a:t>至少完成</a:t>
            </a:r>
            <a:r>
              <a:rPr lang="en-US" altLang="zh-CN" sz="1600" dirty="0">
                <a:effectLst/>
                <a:latin typeface="TIBch"/>
                <a:ea typeface="DengXian" panose="02010600030101010101" pitchFamily="2" charset="-122"/>
              </a:rPr>
              <a:t>60</a:t>
            </a:r>
            <a:r>
              <a:rPr lang="zh-CN" altLang="en-US" sz="1600" dirty="0">
                <a:effectLst/>
                <a:latin typeface="DengXian" panose="02010600030101010101" pitchFamily="2" charset="-122"/>
                <a:ea typeface="DengXian" panose="02010600030101010101" pitchFamily="2" charset="-122"/>
              </a:rPr>
              <a:t>％的草案已经提交</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将很快提交供参考</a:t>
            </a:r>
          </a:p>
          <a:p>
            <a:pPr marL="800100" lvl="1" indent="-342900">
              <a:lnSpc>
                <a:spcPct val="150000"/>
              </a:lnSpc>
              <a:buFont typeface="+mj-ea"/>
              <a:buAutoNum type="circleNumDbPlain"/>
            </a:pPr>
            <a:r>
              <a:rPr lang="en-US" altLang="zh-CN" sz="1600" dirty="0">
                <a:effectLst/>
                <a:latin typeface="TIBch"/>
                <a:ea typeface="DengXian" panose="02010600030101010101" pitchFamily="2" charset="-122"/>
              </a:rPr>
              <a:t>2 =</a:t>
            </a:r>
            <a:r>
              <a:rPr lang="zh-CN" altLang="en-US" sz="1600" dirty="0">
                <a:effectLst/>
                <a:latin typeface="DengXian" panose="02010600030101010101" pitchFamily="2" charset="-122"/>
                <a:ea typeface="DengXian" panose="02010600030101010101" pitchFamily="2" charset="-122"/>
              </a:rPr>
              <a:t>完成至少</a:t>
            </a:r>
            <a:r>
              <a:rPr lang="en-US" altLang="zh-CN" sz="1600" dirty="0">
                <a:effectLst/>
                <a:latin typeface="TIBch"/>
                <a:ea typeface="DengXian" panose="02010600030101010101" pitchFamily="2" charset="-122"/>
              </a:rPr>
              <a:t>80</a:t>
            </a:r>
            <a:r>
              <a:rPr lang="zh-CN" altLang="en-US" sz="1600" dirty="0">
                <a:effectLst/>
                <a:latin typeface="DengXian" panose="02010600030101010101" pitchFamily="2" charset="-122"/>
                <a:ea typeface="DengXian" panose="02010600030101010101" pitchFamily="2" charset="-122"/>
              </a:rPr>
              <a:t>％的草案并已提交</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将很快提交批准</a:t>
            </a:r>
          </a:p>
          <a:p>
            <a:pPr marL="800100" lvl="1" indent="-342900">
              <a:lnSpc>
                <a:spcPct val="150000"/>
              </a:lnSpc>
              <a:buFont typeface="+mj-ea"/>
              <a:buAutoNum type="circleNumDbPlain"/>
            </a:pPr>
            <a:r>
              <a:rPr lang="en-US" altLang="zh-CN" sz="1600" dirty="0">
                <a:effectLst/>
                <a:latin typeface="TIBch"/>
                <a:ea typeface="DengXian" panose="02010600030101010101" pitchFamily="2" charset="-122"/>
              </a:rPr>
              <a:t>3</a:t>
            </a:r>
            <a:r>
              <a:rPr lang="zh-CN" altLang="en-US" sz="1600" dirty="0">
                <a:effectLst/>
                <a:latin typeface="DengXian" panose="02010600030101010101" pitchFamily="2" charset="-122"/>
                <a:ea typeface="DengXian" panose="02010600030101010101" pitchFamily="2" charset="-122"/>
              </a:rPr>
              <a:t>或更高</a:t>
            </a:r>
            <a:r>
              <a:rPr lang="en-US" altLang="zh-CN" sz="1600" dirty="0">
                <a:effectLst/>
                <a:latin typeface="TIBch"/>
                <a:ea typeface="DengXian" panose="02010600030101010101" pitchFamily="2" charset="-122"/>
              </a:rPr>
              <a:t>=</a:t>
            </a:r>
            <a:r>
              <a:rPr lang="zh-CN" altLang="en-US" sz="1600" dirty="0">
                <a:effectLst/>
                <a:latin typeface="DengXian" panose="02010600030101010101" pitchFamily="2" charset="-122"/>
                <a:ea typeface="DengXian" panose="02010600030101010101" pitchFamily="2" charset="-122"/>
              </a:rPr>
              <a:t>已经由负责的部门批准并且处于变更控制之下的规范</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版本号从左到右的第二位是</a:t>
            </a:r>
            <a:r>
              <a:rPr lang="en-US" altLang="zh-CN" sz="1600" dirty="0">
                <a:effectLst/>
                <a:latin typeface="TIBch"/>
                <a:ea typeface="DengXian" panose="02010600030101010101" pitchFamily="2" charset="-122"/>
              </a:rPr>
              <a:t>technical</a:t>
            </a:r>
            <a:r>
              <a:rPr lang="zh-CN" altLang="en-US" sz="1600" dirty="0">
                <a:effectLst/>
                <a:latin typeface="DengXian" panose="02010600030101010101" pitchFamily="2" charset="-122"/>
                <a:ea typeface="DengXian" panose="02010600030101010101" pitchFamily="2" charset="-122"/>
              </a:rPr>
              <a:t>域（技术域），对规范进行技术更改时，技术域字段会递增；</a:t>
            </a:r>
          </a:p>
          <a:p>
            <a:pPr marL="285750" indent="-285750">
              <a:lnSpc>
                <a:spcPct val="150000"/>
              </a:lnSpc>
              <a:buFont typeface="Arial" panose="020B0604020202020204" pitchFamily="34" charset="0"/>
              <a:buChar char="•"/>
            </a:pPr>
            <a:r>
              <a:rPr lang="zh-CN" altLang="en-US" sz="1600" dirty="0">
                <a:effectLst/>
                <a:latin typeface="DengXian" panose="02010600030101010101" pitchFamily="2" charset="-122"/>
                <a:ea typeface="DengXian" panose="02010600030101010101" pitchFamily="2" charset="-122"/>
              </a:rPr>
              <a:t>版本号从左到右的第三位是</a:t>
            </a:r>
            <a:r>
              <a:rPr lang="en-US" altLang="zh-CN" sz="1600" dirty="0">
                <a:effectLst/>
                <a:latin typeface="TIBch"/>
                <a:ea typeface="DengXian" panose="02010600030101010101" pitchFamily="2" charset="-122"/>
              </a:rPr>
              <a:t>editorial</a:t>
            </a:r>
            <a:r>
              <a:rPr lang="zh-CN" altLang="en-US" sz="1600" dirty="0">
                <a:effectLst/>
                <a:latin typeface="DengXian" panose="02010600030101010101" pitchFamily="2" charset="-122"/>
                <a:ea typeface="DengXian" panose="02010600030101010101" pitchFamily="2" charset="-122"/>
              </a:rPr>
              <a:t>域（编辑域）；每次对规范进行非技术性更改时，编辑域字段都会递增，例如，纠正印刷错误。但任何可能会对规范技术规定的解释产生影响的变化都不能被视为编辑域变化</a:t>
            </a:r>
          </a:p>
        </p:txBody>
      </p:sp>
      <p:pic>
        <p:nvPicPr>
          <p:cNvPr id="1025" name="Picture 1">
            <a:extLst>
              <a:ext uri="{FF2B5EF4-FFF2-40B4-BE49-F238E27FC236}">
                <a16:creationId xmlns:a16="http://schemas.microsoft.com/office/drawing/2014/main" xmlns="" id="{893A2BFA-798B-AD7E-6E8F-408DF0AEC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5373" y="2655209"/>
            <a:ext cx="4510878" cy="254889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xmlns="" id="{76D96494-A368-78C1-73E2-2E9D1E7F76EB}"/>
              </a:ext>
            </a:extLst>
          </p:cNvPr>
          <p:cNvSpPr txBox="1"/>
          <p:nvPr/>
        </p:nvSpPr>
        <p:spPr>
          <a:xfrm>
            <a:off x="0" y="1130102"/>
            <a:ext cx="3185487" cy="369332"/>
          </a:xfrm>
          <a:prstGeom prst="rect">
            <a:avLst/>
          </a:prstGeom>
          <a:noFill/>
        </p:spPr>
        <p:txBody>
          <a:bodyPr wrap="none" rtlCol="0">
            <a:spAutoFit/>
          </a:bodyPr>
          <a:lstStyle/>
          <a:p>
            <a:r>
              <a:rPr kumimoji="1" lang="zh-CN" altLang="en-US" b="1" dirty="0"/>
              <a:t>当前正在试行的编号管理规则</a:t>
            </a:r>
          </a:p>
        </p:txBody>
      </p:sp>
    </p:spTree>
    <p:extLst>
      <p:ext uri="{BB962C8B-B14F-4D97-AF65-F5344CB8AC3E}">
        <p14:creationId xmlns:p14="http://schemas.microsoft.com/office/powerpoint/2010/main" val="11828246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62D4EA4-B09E-5AD7-159F-F65DEB63B89C}"/>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72FE0FF9-EE76-CE4B-285B-D344998A4EBE}"/>
              </a:ext>
            </a:extLst>
          </p:cNvPr>
          <p:cNvSpPr>
            <a:spLocks noGrp="1"/>
          </p:cNvSpPr>
          <p:nvPr>
            <p:ph type="sldNum" sz="quarter" idx="12"/>
          </p:nvPr>
        </p:nvSpPr>
        <p:spPr/>
        <p:txBody>
          <a:bodyPr/>
          <a:lstStyle/>
          <a:p>
            <a:fld id="{49AE70B2-8BF9-45C0-BB95-33D1B9D3A854}" type="slidenum">
              <a:rPr lang="zh-CN" altLang="en-US" smtClean="0"/>
              <a:t>32</a:t>
            </a:fld>
            <a:endParaRPr lang="zh-CN" altLang="en-US"/>
          </a:p>
        </p:txBody>
      </p:sp>
      <p:sp>
        <p:nvSpPr>
          <p:cNvPr id="4" name="标题 3">
            <a:extLst>
              <a:ext uri="{FF2B5EF4-FFF2-40B4-BE49-F238E27FC236}">
                <a16:creationId xmlns:a16="http://schemas.microsoft.com/office/drawing/2014/main" xmlns="" id="{9BE698ED-EB19-688D-26ED-0B37D95FDF4A}"/>
              </a:ext>
            </a:extLst>
          </p:cNvPr>
          <p:cNvSpPr>
            <a:spLocks noGrp="1"/>
          </p:cNvSpPr>
          <p:nvPr>
            <p:ph type="title"/>
          </p:nvPr>
        </p:nvSpPr>
        <p:spPr/>
        <p:txBody>
          <a:bodyPr/>
          <a:lstStyle/>
          <a:p>
            <a:r>
              <a:rPr kumimoji="1" lang="zh-CN" altLang="en-US" dirty="0"/>
              <a:t>目前编号</a:t>
            </a:r>
          </a:p>
        </p:txBody>
      </p:sp>
      <p:graphicFrame>
        <p:nvGraphicFramePr>
          <p:cNvPr id="6" name="表格 5">
            <a:extLst>
              <a:ext uri="{FF2B5EF4-FFF2-40B4-BE49-F238E27FC236}">
                <a16:creationId xmlns:a16="http://schemas.microsoft.com/office/drawing/2014/main" xmlns="" id="{0CC5383F-90E2-D1FE-90E3-47A037F16758}"/>
              </a:ext>
            </a:extLst>
          </p:cNvPr>
          <p:cNvGraphicFramePr>
            <a:graphicFrameLocks noGrp="1"/>
          </p:cNvGraphicFramePr>
          <p:nvPr>
            <p:extLst>
              <p:ext uri="{D42A27DB-BD31-4B8C-83A1-F6EECF244321}">
                <p14:modId xmlns:p14="http://schemas.microsoft.com/office/powerpoint/2010/main" val="3607202140"/>
              </p:ext>
            </p:extLst>
          </p:nvPr>
        </p:nvGraphicFramePr>
        <p:xfrm>
          <a:off x="876686" y="1092668"/>
          <a:ext cx="10292948" cy="2942343"/>
        </p:xfrm>
        <a:graphic>
          <a:graphicData uri="http://schemas.openxmlformats.org/drawingml/2006/table">
            <a:tbl>
              <a:tblPr/>
              <a:tblGrid>
                <a:gridCol w="991870">
                  <a:extLst>
                    <a:ext uri="{9D8B030D-6E8A-4147-A177-3AD203B41FA5}">
                      <a16:colId xmlns:a16="http://schemas.microsoft.com/office/drawing/2014/main" xmlns="" val="2996497271"/>
                    </a:ext>
                  </a:extLst>
                </a:gridCol>
                <a:gridCol w="1043609">
                  <a:extLst>
                    <a:ext uri="{9D8B030D-6E8A-4147-A177-3AD203B41FA5}">
                      <a16:colId xmlns:a16="http://schemas.microsoft.com/office/drawing/2014/main" xmlns="" val="3782391237"/>
                    </a:ext>
                  </a:extLst>
                </a:gridCol>
                <a:gridCol w="3170582">
                  <a:extLst>
                    <a:ext uri="{9D8B030D-6E8A-4147-A177-3AD203B41FA5}">
                      <a16:colId xmlns:a16="http://schemas.microsoft.com/office/drawing/2014/main" xmlns="" val="1441567456"/>
                    </a:ext>
                  </a:extLst>
                </a:gridCol>
                <a:gridCol w="5086887">
                  <a:extLst>
                    <a:ext uri="{9D8B030D-6E8A-4147-A177-3AD203B41FA5}">
                      <a16:colId xmlns:a16="http://schemas.microsoft.com/office/drawing/2014/main" xmlns="" val="2776487749"/>
                    </a:ext>
                  </a:extLst>
                </a:gridCol>
              </a:tblGrid>
              <a:tr h="1182480">
                <a:tc>
                  <a:txBody>
                    <a:bodyPr/>
                    <a:lstStyle/>
                    <a:p>
                      <a:pPr algn="l" fontAlgn="ctr" latinLnBrk="0"/>
                      <a:r>
                        <a:rPr lang="en-US" sz="1000" dirty="0" err="1">
                          <a:solidFill>
                            <a:srgbClr val="000000"/>
                          </a:solidFill>
                          <a:effectLst/>
                        </a:rPr>
                        <a:t>项目代码</a:t>
                      </a:r>
                      <a:endParaRPr lang="en-US" sz="1000" dirty="0">
                        <a:solidFill>
                          <a:srgbClr val="000000"/>
                        </a:solidFill>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zh-CN" altLang="en-US" sz="1000" dirty="0">
                          <a:solidFill>
                            <a:srgbClr val="000000"/>
                          </a:solidFill>
                          <a:effectLst/>
                        </a:rPr>
                        <a:t>预留编号</a:t>
                      </a:r>
                      <a:endParaRPr lang="en-US" altLang="zh-CN" sz="1000" dirty="0">
                        <a:solidFill>
                          <a:srgbClr val="000000"/>
                        </a:solidFill>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zh-CN" altLang="en-US" sz="1000" dirty="0">
                          <a:solidFill>
                            <a:srgbClr val="000000"/>
                          </a:solidFill>
                          <a:effectLst/>
                        </a:rPr>
                        <a:t>项目</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zh-CN" altLang="en-US" sz="1000" dirty="0">
                          <a:solidFill>
                            <a:srgbClr val="000000"/>
                          </a:solidFill>
                          <a:effectLst/>
                        </a:rPr>
                        <a:t>输出件编号</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3628657"/>
                  </a:ext>
                </a:extLst>
              </a:tr>
              <a:tr h="641844">
                <a:tc>
                  <a:txBody>
                    <a:bodyPr/>
                    <a:lstStyle/>
                    <a:p>
                      <a:pPr algn="l" fontAlgn="ctr" latinLnBrk="0"/>
                      <a:r>
                        <a:rPr lang="en-US" sz="1000">
                          <a:solidFill>
                            <a:srgbClr val="000000"/>
                          </a:solidFill>
                          <a:effectLst/>
                        </a:rPr>
                        <a:t>P001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a:solidFill>
                            <a:srgbClr val="000000"/>
                          </a:solidFill>
                          <a:effectLst/>
                        </a:rPr>
                        <a:t>10.001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sz="1000" dirty="0">
                          <a:solidFill>
                            <a:srgbClr val="000000"/>
                          </a:solidFill>
                          <a:effectLst/>
                        </a:rPr>
                        <a:t>WLAN</a:t>
                      </a:r>
                      <a:r>
                        <a:rPr lang="zh-CN" altLang="en-US" sz="1000" dirty="0">
                          <a:solidFill>
                            <a:srgbClr val="000000"/>
                          </a:solidFill>
                          <a:effectLst/>
                        </a:rPr>
                        <a:t>园区办公场景性能测试认证项目</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dirty="0"/>
                        <a:t>《</a:t>
                      </a:r>
                      <a:r>
                        <a:rPr lang="zh-CN" altLang="en-US" sz="1000" dirty="0"/>
                        <a:t>园区办公场景</a:t>
                      </a:r>
                      <a:r>
                        <a:rPr lang="en-US" altLang="zh-CN" sz="1000" dirty="0"/>
                        <a:t>WLAN</a:t>
                      </a:r>
                      <a:r>
                        <a:rPr lang="zh-CN" altLang="en-US" sz="1000" dirty="0"/>
                        <a:t>网络性能及体验技术规范</a:t>
                      </a:r>
                      <a:r>
                        <a:rPr lang="en-US" altLang="zh-CN" sz="1000" dirty="0"/>
                        <a:t>》</a:t>
                      </a:r>
                      <a:r>
                        <a:rPr lang="zh-CN" altLang="en-US" sz="1000" dirty="0"/>
                        <a:t>编号：</a:t>
                      </a:r>
                      <a:r>
                        <a:rPr lang="en-US" altLang="zh-CN" sz="1000" dirty="0"/>
                        <a:t>WAA 10.001</a:t>
                      </a:r>
                    </a:p>
                    <a:p>
                      <a:pPr algn="l" fontAlgn="ctr" latinLnBrk="0"/>
                      <a:r>
                        <a:rPr lang="en-US" altLang="zh-CN" sz="1000" dirty="0"/>
                        <a:t>《</a:t>
                      </a:r>
                      <a:r>
                        <a:rPr lang="zh-CN" altLang="en-US" sz="1000" dirty="0"/>
                        <a:t>园区办公场景</a:t>
                      </a:r>
                      <a:r>
                        <a:rPr lang="en-US" altLang="zh-CN" sz="1000" dirty="0"/>
                        <a:t>WLAN</a:t>
                      </a:r>
                      <a:r>
                        <a:rPr lang="zh-CN" altLang="en-US" sz="1000" dirty="0"/>
                        <a:t>网络性能及体验测试规范</a:t>
                      </a:r>
                      <a:r>
                        <a:rPr lang="en-US" altLang="zh-CN" sz="1000" dirty="0"/>
                        <a:t>》</a:t>
                      </a:r>
                      <a:r>
                        <a:rPr lang="zh-CN" altLang="en-US" sz="1000" dirty="0"/>
                        <a:t>编号：</a:t>
                      </a:r>
                      <a:r>
                        <a:rPr lang="en-US" altLang="zh-CN" sz="1000" dirty="0"/>
                        <a:t>WAA</a:t>
                      </a:r>
                      <a:r>
                        <a:rPr lang="zh-CN" altLang="en-US" sz="1000" dirty="0"/>
                        <a:t> </a:t>
                      </a:r>
                      <a:r>
                        <a:rPr lang="en-US" altLang="zh-CN" sz="1000" dirty="0"/>
                        <a:t>10.002</a:t>
                      </a:r>
                      <a:endParaRPr lang="en-US" altLang="zh-CN" sz="1000" dirty="0">
                        <a:solidFill>
                          <a:srgbClr val="000000"/>
                        </a:solidFill>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38586512"/>
                  </a:ext>
                </a:extLst>
              </a:tr>
              <a:tr h="571643">
                <a:tc>
                  <a:txBody>
                    <a:bodyPr/>
                    <a:lstStyle/>
                    <a:p>
                      <a:pPr algn="l" fontAlgn="ctr" latinLnBrk="0"/>
                      <a:r>
                        <a:rPr lang="en-US" sz="1000">
                          <a:solidFill>
                            <a:srgbClr val="000000"/>
                          </a:solidFill>
                          <a:effectLst/>
                        </a:rPr>
                        <a:t>P002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dirty="0">
                          <a:solidFill>
                            <a:srgbClr val="000000"/>
                          </a:solidFill>
                          <a:effectLst/>
                        </a:rPr>
                        <a:t>20.001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zh-CN" altLang="en-US" sz="1000" dirty="0">
                          <a:solidFill>
                            <a:srgbClr val="000000"/>
                          </a:solidFill>
                          <a:effectLst/>
                        </a:rPr>
                        <a:t>家庭场景</a:t>
                      </a:r>
                      <a:r>
                        <a:rPr lang="en-US" sz="1000" dirty="0">
                          <a:solidFill>
                            <a:srgbClr val="000000"/>
                          </a:solidFill>
                          <a:effectLst/>
                        </a:rPr>
                        <a:t>WLAN</a:t>
                      </a:r>
                      <a:r>
                        <a:rPr lang="zh-CN" altLang="en-US" sz="1000" dirty="0">
                          <a:solidFill>
                            <a:srgbClr val="000000"/>
                          </a:solidFill>
                          <a:effectLst/>
                        </a:rPr>
                        <a:t>网络性能测试认证项目</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dirty="0"/>
                        <a:t>《</a:t>
                      </a:r>
                      <a:r>
                        <a:rPr lang="zh-CN" altLang="en-US" sz="1000" dirty="0"/>
                        <a:t>家庭场景</a:t>
                      </a:r>
                      <a:r>
                        <a:rPr lang="en-US" altLang="zh-CN" sz="1000" dirty="0"/>
                        <a:t>WLAN</a:t>
                      </a:r>
                      <a:r>
                        <a:rPr lang="zh-CN" altLang="en-US" sz="1000" dirty="0"/>
                        <a:t>单设备网络性能及体验技术规范</a:t>
                      </a:r>
                      <a:r>
                        <a:rPr lang="en-US" altLang="zh-CN" sz="1000" dirty="0"/>
                        <a:t>》</a:t>
                      </a:r>
                      <a:r>
                        <a:rPr lang="zh-CN" altLang="en-US" sz="1000" dirty="0"/>
                        <a:t>编号：</a:t>
                      </a:r>
                      <a:r>
                        <a:rPr lang="en-US" altLang="zh-CN" sz="1000" dirty="0"/>
                        <a:t>WAA</a:t>
                      </a:r>
                      <a:r>
                        <a:rPr lang="zh-CN" altLang="en-US" sz="1000" dirty="0"/>
                        <a:t> </a:t>
                      </a:r>
                      <a:r>
                        <a:rPr lang="en-US" altLang="zh-CN" sz="1000" dirty="0"/>
                        <a:t>20.001</a:t>
                      </a:r>
                    </a:p>
                    <a:p>
                      <a:pPr algn="l" fontAlgn="ctr" latinLnBrk="0"/>
                      <a:r>
                        <a:rPr lang="en-US" altLang="zh-CN" sz="1000" dirty="0"/>
                        <a:t>《</a:t>
                      </a:r>
                      <a:r>
                        <a:rPr lang="zh-CN" altLang="en-US" sz="1000" dirty="0"/>
                        <a:t>家庭场景</a:t>
                      </a:r>
                      <a:r>
                        <a:rPr lang="en-US" altLang="zh-CN" sz="1000" dirty="0"/>
                        <a:t>WLAN</a:t>
                      </a:r>
                      <a:r>
                        <a:rPr lang="zh-CN" altLang="en-US" sz="1000" dirty="0"/>
                        <a:t>单设备网络性能及体验测试规范</a:t>
                      </a:r>
                      <a:r>
                        <a:rPr lang="en-US" altLang="zh-CN" sz="1000" dirty="0"/>
                        <a:t>》</a:t>
                      </a:r>
                      <a:r>
                        <a:rPr lang="zh-CN" altLang="en-US" sz="1000" dirty="0"/>
                        <a:t>编号：</a:t>
                      </a:r>
                      <a:r>
                        <a:rPr lang="en-US" altLang="zh-CN" sz="1000" dirty="0"/>
                        <a:t>WAA</a:t>
                      </a:r>
                      <a:r>
                        <a:rPr lang="zh-CN" altLang="en-US" sz="1000" dirty="0"/>
                        <a:t> </a:t>
                      </a:r>
                      <a:r>
                        <a:rPr lang="en-US" altLang="zh-CN" sz="1000" dirty="0"/>
                        <a:t>20.002</a:t>
                      </a:r>
                      <a:endParaRPr lang="zh-CN" altLang="en-US" sz="1000" dirty="0">
                        <a:solidFill>
                          <a:srgbClr val="000000"/>
                        </a:solidFill>
                        <a:effectLst/>
                      </a:endParaRPr>
                    </a:p>
                    <a:p>
                      <a:pPr algn="l" fontAlgn="ctr" latinLnBrk="0"/>
                      <a:endParaRPr lang="zh-CN" altLang="en-US" sz="1000" dirty="0">
                        <a:solidFill>
                          <a:srgbClr val="000000"/>
                        </a:solidFill>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65569005"/>
                  </a:ext>
                </a:extLst>
              </a:tr>
              <a:tr h="546376">
                <a:tc>
                  <a:txBody>
                    <a:bodyPr/>
                    <a:lstStyle/>
                    <a:p>
                      <a:pPr algn="l" fontAlgn="ctr" latinLnBrk="0"/>
                      <a:r>
                        <a:rPr lang="en-US" sz="1000">
                          <a:solidFill>
                            <a:srgbClr val="000000"/>
                          </a:solidFill>
                          <a:effectLst/>
                        </a:rPr>
                        <a:t>P003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a:solidFill>
                            <a:srgbClr val="000000"/>
                          </a:solidFill>
                          <a:effectLst/>
                        </a:rPr>
                        <a:t>00.001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sz="1000" dirty="0">
                          <a:solidFill>
                            <a:srgbClr val="000000"/>
                          </a:solidFill>
                          <a:effectLst/>
                        </a:rPr>
                        <a:t>WLAN</a:t>
                      </a:r>
                      <a:r>
                        <a:rPr lang="zh-CN" altLang="en-US" sz="1000" dirty="0">
                          <a:solidFill>
                            <a:srgbClr val="000000"/>
                          </a:solidFill>
                          <a:effectLst/>
                        </a:rPr>
                        <a:t>网端协同技术标准项目</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latinLnBrk="0"/>
                      <a:r>
                        <a:rPr lang="en-US" altLang="zh-CN" sz="1000" dirty="0">
                          <a:solidFill>
                            <a:srgbClr val="000000"/>
                          </a:solidFill>
                          <a:effectLst/>
                        </a:rPr>
                        <a:t>《</a:t>
                      </a:r>
                      <a:r>
                        <a:rPr lang="en-US" altLang="zh-CN" sz="1000" dirty="0"/>
                        <a:t>WAA</a:t>
                      </a:r>
                      <a:r>
                        <a:rPr lang="zh-CN" altLang="zh-CN" sz="1000" dirty="0"/>
                        <a:t>网端协同技术标准</a:t>
                      </a:r>
                      <a:r>
                        <a:rPr lang="en-US" altLang="zh-CN" sz="1000" dirty="0"/>
                        <a:t>-</a:t>
                      </a:r>
                      <a:r>
                        <a:rPr lang="zh-CN" altLang="zh-CN" sz="1000" dirty="0"/>
                        <a:t>漫游协同规范</a:t>
                      </a:r>
                      <a:r>
                        <a:rPr lang="en-US" altLang="zh-CN" sz="1000" dirty="0"/>
                        <a:t>》</a:t>
                      </a:r>
                      <a:r>
                        <a:rPr lang="zh-CN" altLang="en-US" sz="1000" dirty="0"/>
                        <a:t>编号：</a:t>
                      </a:r>
                      <a:r>
                        <a:rPr lang="en-US" altLang="zh-CN" sz="1000" dirty="0"/>
                        <a:t>WAA 00.001</a:t>
                      </a:r>
                    </a:p>
                    <a:p>
                      <a:pPr algn="l" fontAlgn="ctr" latinLnBrk="0"/>
                      <a:r>
                        <a:rPr lang="en-US" altLang="zh-CN" sz="1000" dirty="0">
                          <a:solidFill>
                            <a:srgbClr val="000000"/>
                          </a:solidFill>
                          <a:effectLst/>
                        </a:rPr>
                        <a:t>《</a:t>
                      </a:r>
                      <a:r>
                        <a:rPr lang="en-US" altLang="zh-CN" sz="1000" dirty="0"/>
                        <a:t>WAA</a:t>
                      </a:r>
                      <a:r>
                        <a:rPr lang="zh-CN" altLang="zh-CN" sz="1000" dirty="0"/>
                        <a:t>网端协同技术标准</a:t>
                      </a:r>
                      <a:r>
                        <a:rPr lang="en-US" altLang="zh-CN" sz="1000" dirty="0"/>
                        <a:t>-QoS</a:t>
                      </a:r>
                      <a:r>
                        <a:rPr lang="zh-CN" altLang="zh-CN" sz="1000" dirty="0"/>
                        <a:t>协同规范</a:t>
                      </a:r>
                      <a:r>
                        <a:rPr lang="en-US" altLang="zh-CN" sz="1000" dirty="0"/>
                        <a:t>》</a:t>
                      </a:r>
                      <a:r>
                        <a:rPr lang="zh-CN" altLang="en-US" sz="1000" dirty="0"/>
                        <a:t>编号：</a:t>
                      </a:r>
                      <a:r>
                        <a:rPr lang="en-US" altLang="zh-CN" sz="1000" dirty="0"/>
                        <a:t>WAA</a:t>
                      </a:r>
                      <a:r>
                        <a:rPr lang="zh-CN" altLang="en-US" sz="1000" dirty="0"/>
                        <a:t> </a:t>
                      </a:r>
                      <a:r>
                        <a:rPr lang="en-US" altLang="zh-CN" sz="1000" dirty="0"/>
                        <a:t>00.002</a:t>
                      </a:r>
                      <a:endParaRPr lang="zh-CN" altLang="en-US" sz="1000" dirty="0">
                        <a:solidFill>
                          <a:srgbClr val="000000"/>
                        </a:solidFill>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44076762"/>
                  </a:ext>
                </a:extLst>
              </a:tr>
            </a:tbl>
          </a:graphicData>
        </a:graphic>
      </p:graphicFrame>
      <p:sp>
        <p:nvSpPr>
          <p:cNvPr id="8" name="文本框 7">
            <a:extLst>
              <a:ext uri="{FF2B5EF4-FFF2-40B4-BE49-F238E27FC236}">
                <a16:creationId xmlns:a16="http://schemas.microsoft.com/office/drawing/2014/main" xmlns="" id="{CBDB0772-77E0-A87E-A757-BA503184220A}"/>
              </a:ext>
            </a:extLst>
          </p:cNvPr>
          <p:cNvSpPr txBox="1"/>
          <p:nvPr/>
        </p:nvSpPr>
        <p:spPr>
          <a:xfrm>
            <a:off x="876686" y="4288004"/>
            <a:ext cx="9623563" cy="1477328"/>
          </a:xfrm>
          <a:prstGeom prst="rect">
            <a:avLst/>
          </a:prstGeom>
          <a:noFill/>
        </p:spPr>
        <p:txBody>
          <a:bodyPr wrap="square">
            <a:spAutoFit/>
          </a:bodyPr>
          <a:lstStyle/>
          <a:p>
            <a:pPr lvl="0" algn="just"/>
            <a:r>
              <a:rPr lang="zh-CN" altLang="en-US" b="1" kern="100" dirty="0">
                <a:latin typeface="DengXian" panose="02010600030101010101" pitchFamily="2" charset="-122"/>
                <a:ea typeface="DengXian" panose="02010600030101010101" pitchFamily="2" charset="-122"/>
                <a:cs typeface="Times New Roman" panose="02020603050405020304" pitchFamily="18" charset="0"/>
              </a:rPr>
              <a:t>杨鹤</a:t>
            </a:r>
            <a:r>
              <a:rPr lang="zh-CN" altLang="en-US" sz="1800" b="1" kern="100" dirty="0">
                <a:effectLst/>
                <a:latin typeface="DengXian" panose="02010600030101010101" pitchFamily="2" charset="-122"/>
                <a:ea typeface="DengXian" panose="02010600030101010101" pitchFamily="2" charset="-122"/>
                <a:cs typeface="Times New Roman" panose="02020603050405020304" pitchFamily="18" charset="0"/>
              </a:rPr>
              <a:t>建议：</a:t>
            </a:r>
            <a:r>
              <a:rPr lang="zh-CN"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关于标准类别、名称、编号</a:t>
            </a:r>
            <a:endParaRPr lang="zh-CN" altLang="zh-CN" sz="1400" b="1"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28600" indent="266700" algn="just"/>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类别：</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WAA Recommendation</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WAA</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国际标准）</a:t>
            </a:r>
            <a:endParaRPr lang="zh-CN" altLang="zh-CN" sz="14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28600" indent="266700" algn="just"/>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名称：</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Technical Specification on </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“网端协同” </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“漫游协同”</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例</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t>
            </a:r>
            <a:endParaRPr lang="zh-CN" altLang="zh-CN" sz="1400" kern="100" dirty="0">
              <a:effectLst/>
              <a:latin typeface="DengXian" panose="02010600030101010101" pitchFamily="2" charset="-122"/>
              <a:ea typeface="DengXian" panose="02010600030101010101" pitchFamily="2" charset="-122"/>
              <a:cs typeface="Times New Roman" panose="02020603050405020304" pitchFamily="18" charset="0"/>
            </a:endParaRPr>
          </a:p>
          <a:p>
            <a:pPr indent="723900" algn="just"/>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WAA</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网端协同技术规范</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漫游协同“</a:t>
            </a:r>
            <a:endParaRPr lang="zh-CN" altLang="zh-CN" sz="14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28600" indent="266700" algn="just"/>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编号：</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WAA-S</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（类别）</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-001</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（编号）</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-2023</a:t>
            </a:r>
            <a:r>
              <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rPr>
              <a:t>（年份）（例）</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WAA-TR-001-2023</a:t>
            </a:r>
            <a:endParaRPr lang="zh-CN" altLang="zh-CN" sz="14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xmlns="" id="{0A4B7AED-863C-843A-E1DD-54C09ED60796}"/>
              </a:ext>
            </a:extLst>
          </p:cNvPr>
          <p:cNvSpPr txBox="1"/>
          <p:nvPr/>
        </p:nvSpPr>
        <p:spPr>
          <a:xfrm>
            <a:off x="5575853" y="5945068"/>
            <a:ext cx="4108817" cy="369332"/>
          </a:xfrm>
          <a:prstGeom prst="rect">
            <a:avLst/>
          </a:prstGeom>
          <a:noFill/>
        </p:spPr>
        <p:txBody>
          <a:bodyPr wrap="none" rtlCol="0">
            <a:spAutoFit/>
          </a:bodyPr>
          <a:lstStyle/>
          <a:p>
            <a:r>
              <a:rPr kumimoji="1" lang="zh-CN" altLang="en-US" dirty="0"/>
              <a:t>决策，是否按杨鹤建议修改编号规则？</a:t>
            </a:r>
          </a:p>
        </p:txBody>
      </p:sp>
    </p:spTree>
    <p:extLst>
      <p:ext uri="{BB962C8B-B14F-4D97-AF65-F5344CB8AC3E}">
        <p14:creationId xmlns:p14="http://schemas.microsoft.com/office/powerpoint/2010/main" val="17899705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xmlns="" id="{492AFF51-7CA6-C566-D405-2BCEC8EA3853}"/>
              </a:ext>
            </a:extLst>
          </p:cNvPr>
          <p:cNvSpPr>
            <a:spLocks noGrp="1"/>
          </p:cNvSpPr>
          <p:nvPr>
            <p:ph type="sldNum" sz="quarter" idx="12"/>
          </p:nvPr>
        </p:nvSpPr>
        <p:spPr/>
        <p:txBody>
          <a:bodyPr/>
          <a:lstStyle/>
          <a:p>
            <a:fld id="{49AE70B2-8BF9-45C0-BB95-33D1B9D3A854}" type="slidenum">
              <a:rPr lang="zh-CN" altLang="en-US" smtClean="0"/>
              <a:t>33</a:t>
            </a:fld>
            <a:endParaRPr lang="zh-CN" altLang="en-US"/>
          </a:p>
        </p:txBody>
      </p:sp>
      <p:sp>
        <p:nvSpPr>
          <p:cNvPr id="4" name="标题 3">
            <a:extLst>
              <a:ext uri="{FF2B5EF4-FFF2-40B4-BE49-F238E27FC236}">
                <a16:creationId xmlns:a16="http://schemas.microsoft.com/office/drawing/2014/main" xmlns="" id="{D44C453A-5598-6431-E0FB-9EE4EBA100A7}"/>
              </a:ext>
            </a:extLst>
          </p:cNvPr>
          <p:cNvSpPr>
            <a:spLocks noGrp="1"/>
          </p:cNvSpPr>
          <p:nvPr>
            <p:ph type="title"/>
          </p:nvPr>
        </p:nvSpPr>
        <p:spPr>
          <a:xfrm>
            <a:off x="608330" y="201143"/>
            <a:ext cx="9654540" cy="705485"/>
          </a:xfrm>
        </p:spPr>
        <p:txBody>
          <a:bodyPr/>
          <a:lstStyle/>
          <a:p>
            <a:r>
              <a:rPr lang="zh-CN" altLang="en-US" dirty="0"/>
              <a:t>议题：</a:t>
            </a:r>
            <a:r>
              <a:rPr lang="zh-CN" altLang="en-US" sz="2800" dirty="0"/>
              <a:t>项目管理遗留问题汇报</a:t>
            </a:r>
            <a:endParaRPr kumimoji="1" lang="zh-CN" altLang="en-US" dirty="0"/>
          </a:p>
        </p:txBody>
      </p:sp>
      <p:sp>
        <p:nvSpPr>
          <p:cNvPr id="5" name="内容占位符 2">
            <a:extLst>
              <a:ext uri="{FF2B5EF4-FFF2-40B4-BE49-F238E27FC236}">
                <a16:creationId xmlns:a16="http://schemas.microsoft.com/office/drawing/2014/main" xmlns="" id="{DA54A214-8DA3-AB3B-6B52-5BEF4E50E62C}"/>
              </a:ext>
            </a:extLst>
          </p:cNvPr>
          <p:cNvSpPr txBox="1">
            <a:spLocks/>
          </p:cNvSpPr>
          <p:nvPr/>
        </p:nvSpPr>
        <p:spPr>
          <a:xfrm>
            <a:off x="864668" y="1103317"/>
            <a:ext cx="10462664" cy="864632"/>
          </a:xfrm>
          <a:prstGeom prst="rect">
            <a:avLst/>
          </a:prstGeom>
        </p:spPr>
        <p:txBody>
          <a:bodyPr>
            <a:normAutofit/>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0" indent="0">
              <a:lnSpc>
                <a:spcPct val="150000"/>
              </a:lnSpc>
              <a:buNone/>
            </a:pPr>
            <a:r>
              <a:rPr lang="en-US" altLang="zh-CN" sz="1800" i="1" dirty="0">
                <a:solidFill>
                  <a:schemeClr val="accent1">
                    <a:lumMod val="75000"/>
                  </a:schemeClr>
                </a:solidFill>
                <a:effectLst/>
                <a:latin typeface="微软雅黑" panose="020B0503020204020204" pitchFamily="34" charset="-122"/>
                <a:cs typeface="宋体" panose="02010600030101010101" pitchFamily="2" charset="-122"/>
              </a:rPr>
              <a:t>1. PMO</a:t>
            </a:r>
            <a:r>
              <a:rPr lang="zh-CN" altLang="zh-CN" sz="1800" i="1" dirty="0">
                <a:solidFill>
                  <a:schemeClr val="accent1">
                    <a:lumMod val="75000"/>
                  </a:schemeClr>
                </a:solidFill>
                <a:effectLst/>
                <a:ea typeface="微软雅黑" panose="020B0503020204020204" pitchFamily="34" charset="-122"/>
                <a:cs typeface="宋体" panose="02010600030101010101" pitchFamily="2" charset="-122"/>
              </a:rPr>
              <a:t>工作需提高部分：提高标准化运作能力及感知度，进展报告及时公开，加强项目公开度</a:t>
            </a:r>
            <a:endParaRPr lang="en-US" altLang="zh-CN" i="1" dirty="0">
              <a:solidFill>
                <a:schemeClr val="accent1">
                  <a:lumMod val="75000"/>
                </a:schemeClr>
              </a:solidFill>
            </a:endParaRPr>
          </a:p>
        </p:txBody>
      </p:sp>
      <p:sp>
        <p:nvSpPr>
          <p:cNvPr id="6" name="内容占位符 2">
            <a:extLst>
              <a:ext uri="{FF2B5EF4-FFF2-40B4-BE49-F238E27FC236}">
                <a16:creationId xmlns:a16="http://schemas.microsoft.com/office/drawing/2014/main" xmlns="" id="{FF7C48AC-D2A7-24FD-AFF9-9E988C297BBF}"/>
              </a:ext>
            </a:extLst>
          </p:cNvPr>
          <p:cNvSpPr txBox="1">
            <a:spLocks/>
          </p:cNvSpPr>
          <p:nvPr/>
        </p:nvSpPr>
        <p:spPr>
          <a:xfrm>
            <a:off x="608330" y="1565717"/>
            <a:ext cx="10462664" cy="864632"/>
          </a:xfrm>
          <a:prstGeom prst="rect">
            <a:avLst/>
          </a:prstGeom>
        </p:spPr>
        <p:txBody>
          <a:bodyPr>
            <a:normAutofit fontScale="92500" lnSpcReduction="20000"/>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0" indent="0">
              <a:lnSpc>
                <a:spcPct val="150000"/>
              </a:lnSpc>
              <a:buNone/>
            </a:pPr>
            <a:r>
              <a:rPr lang="zh-CN" altLang="en-US" dirty="0"/>
              <a:t>从提案管理切入，用提案牵引项目、工作推进组的工作展开，先做到过程成公开。已经启用 </a:t>
            </a:r>
            <a:r>
              <a:rPr lang="en-US" altLang="zh-CN" dirty="0">
                <a:hlinkClick r:id="rId2"/>
              </a:rPr>
              <a:t>proposal@lists.waa-alliance.com</a:t>
            </a:r>
            <a:r>
              <a:rPr lang="zh-CN" altLang="en-US" dirty="0"/>
              <a:t> 邮件列表。</a:t>
            </a:r>
            <a:endParaRPr lang="en-US" altLang="zh-CN" dirty="0"/>
          </a:p>
        </p:txBody>
      </p:sp>
      <p:sp>
        <p:nvSpPr>
          <p:cNvPr id="9" name="文本框 8">
            <a:extLst>
              <a:ext uri="{FF2B5EF4-FFF2-40B4-BE49-F238E27FC236}">
                <a16:creationId xmlns:a16="http://schemas.microsoft.com/office/drawing/2014/main" xmlns="" id="{576E49DB-C6B0-6F93-A561-F7AEF839E4FB}"/>
              </a:ext>
            </a:extLst>
          </p:cNvPr>
          <p:cNvSpPr txBox="1"/>
          <p:nvPr/>
        </p:nvSpPr>
        <p:spPr>
          <a:xfrm>
            <a:off x="2389836" y="5385351"/>
            <a:ext cx="1676549" cy="369332"/>
          </a:xfrm>
          <a:prstGeom prst="rect">
            <a:avLst/>
          </a:prstGeom>
          <a:noFill/>
          <a:ln>
            <a:solidFill>
              <a:schemeClr val="tx1"/>
            </a:solidFill>
          </a:ln>
        </p:spPr>
        <p:txBody>
          <a:bodyPr wrap="none" rtlCol="0">
            <a:spAutoFit/>
          </a:bodyPr>
          <a:lstStyle/>
          <a:p>
            <a:r>
              <a:rPr kumimoji="1" lang="en-US" altLang="zh-CN" dirty="0"/>
              <a:t>WAA</a:t>
            </a:r>
            <a:r>
              <a:rPr kumimoji="1" lang="zh-CN" altLang="en-US" dirty="0"/>
              <a:t> 常设机构</a:t>
            </a:r>
          </a:p>
        </p:txBody>
      </p:sp>
      <p:sp>
        <p:nvSpPr>
          <p:cNvPr id="10" name="文本框 9">
            <a:extLst>
              <a:ext uri="{FF2B5EF4-FFF2-40B4-BE49-F238E27FC236}">
                <a16:creationId xmlns:a16="http://schemas.microsoft.com/office/drawing/2014/main" xmlns="" id="{50FB3A57-801E-A893-B8FE-A153452D3368}"/>
              </a:ext>
            </a:extLst>
          </p:cNvPr>
          <p:cNvSpPr txBox="1"/>
          <p:nvPr/>
        </p:nvSpPr>
        <p:spPr>
          <a:xfrm>
            <a:off x="2389836" y="3479540"/>
            <a:ext cx="1907382" cy="923330"/>
          </a:xfrm>
          <a:prstGeom prst="rect">
            <a:avLst/>
          </a:prstGeom>
          <a:noFill/>
          <a:ln>
            <a:solidFill>
              <a:schemeClr val="tx1"/>
            </a:solidFill>
          </a:ln>
        </p:spPr>
        <p:txBody>
          <a:bodyPr wrap="none" rtlCol="0">
            <a:spAutoFit/>
          </a:bodyPr>
          <a:lstStyle/>
          <a:p>
            <a:r>
              <a:rPr kumimoji="1" lang="en-US" altLang="zh-CN" dirty="0"/>
              <a:t>WAA</a:t>
            </a:r>
            <a:r>
              <a:rPr kumimoji="1" lang="zh-CN" altLang="en-US" dirty="0"/>
              <a:t> 临时机构：</a:t>
            </a:r>
            <a:endParaRPr kumimoji="1" lang="en-US" altLang="zh-CN" dirty="0"/>
          </a:p>
          <a:p>
            <a:pPr marL="285750" indent="-285750">
              <a:buFont typeface="Arial" panose="020B0604020202020204" pitchFamily="34" charset="0"/>
              <a:buChar char="•"/>
            </a:pPr>
            <a:r>
              <a:rPr kumimoji="1" lang="zh-CN" altLang="en-US" dirty="0"/>
              <a:t>工作推进组</a:t>
            </a:r>
            <a:endParaRPr kumimoji="1" lang="en-US" altLang="zh-CN" dirty="0"/>
          </a:p>
          <a:p>
            <a:pPr marL="285750" indent="-285750">
              <a:buFont typeface="Arial" panose="020B0604020202020204" pitchFamily="34" charset="0"/>
              <a:buChar char="•"/>
            </a:pPr>
            <a:r>
              <a:rPr kumimoji="1" lang="zh-CN" altLang="en-US" dirty="0"/>
              <a:t>项目组</a:t>
            </a:r>
          </a:p>
        </p:txBody>
      </p:sp>
      <p:sp>
        <p:nvSpPr>
          <p:cNvPr id="11" name="文本框 10">
            <a:extLst>
              <a:ext uri="{FF2B5EF4-FFF2-40B4-BE49-F238E27FC236}">
                <a16:creationId xmlns:a16="http://schemas.microsoft.com/office/drawing/2014/main" xmlns="" id="{A52366D3-27EE-0398-2EBE-199715BDA261}"/>
              </a:ext>
            </a:extLst>
          </p:cNvPr>
          <p:cNvSpPr txBox="1"/>
          <p:nvPr/>
        </p:nvSpPr>
        <p:spPr>
          <a:xfrm>
            <a:off x="69942" y="4530392"/>
            <a:ext cx="646331" cy="369332"/>
          </a:xfrm>
          <a:prstGeom prst="rect">
            <a:avLst/>
          </a:prstGeom>
          <a:noFill/>
          <a:ln>
            <a:solidFill>
              <a:schemeClr val="tx1"/>
            </a:solidFill>
          </a:ln>
        </p:spPr>
        <p:txBody>
          <a:bodyPr wrap="none" rtlCol="0">
            <a:spAutoFit/>
          </a:bodyPr>
          <a:lstStyle/>
          <a:p>
            <a:r>
              <a:rPr kumimoji="1" lang="zh-CN" altLang="en-US" dirty="0"/>
              <a:t>会员</a:t>
            </a:r>
          </a:p>
        </p:txBody>
      </p:sp>
      <p:sp>
        <p:nvSpPr>
          <p:cNvPr id="12" name="文本框 11">
            <a:extLst>
              <a:ext uri="{FF2B5EF4-FFF2-40B4-BE49-F238E27FC236}">
                <a16:creationId xmlns:a16="http://schemas.microsoft.com/office/drawing/2014/main" xmlns="" id="{F1A93831-5D92-DA7B-8626-FB97723EF460}"/>
              </a:ext>
            </a:extLst>
          </p:cNvPr>
          <p:cNvSpPr txBox="1"/>
          <p:nvPr/>
        </p:nvSpPr>
        <p:spPr>
          <a:xfrm>
            <a:off x="4642506" y="3686367"/>
            <a:ext cx="1907382" cy="523220"/>
          </a:xfrm>
          <a:prstGeom prst="rect">
            <a:avLst/>
          </a:prstGeom>
          <a:noFill/>
        </p:spPr>
        <p:txBody>
          <a:bodyPr wrap="square" rtlCol="0">
            <a:spAutoFit/>
          </a:bodyPr>
          <a:lstStyle/>
          <a:p>
            <a:r>
              <a:rPr kumimoji="1" lang="zh-CN" altLang="en-US" sz="1400" dirty="0"/>
              <a:t>输出“标准草案、报告“等类型的提案</a:t>
            </a:r>
          </a:p>
        </p:txBody>
      </p:sp>
      <p:cxnSp>
        <p:nvCxnSpPr>
          <p:cNvPr id="13" name="肘形连接符 12">
            <a:extLst>
              <a:ext uri="{FF2B5EF4-FFF2-40B4-BE49-F238E27FC236}">
                <a16:creationId xmlns:a16="http://schemas.microsoft.com/office/drawing/2014/main" xmlns="" id="{72C90C68-C24D-BCB0-DAED-995E5C2E10DA}"/>
              </a:ext>
            </a:extLst>
          </p:cNvPr>
          <p:cNvCxnSpPr>
            <a:stCxn id="11" idx="3"/>
            <a:endCxn id="10" idx="1"/>
          </p:cNvCxnSpPr>
          <p:nvPr/>
        </p:nvCxnSpPr>
        <p:spPr>
          <a:xfrm flipV="1">
            <a:off x="716273" y="3941205"/>
            <a:ext cx="1673563" cy="773853"/>
          </a:xfrm>
          <a:prstGeom prst="bentConnector3">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4" name="肘形连接符 13">
            <a:extLst>
              <a:ext uri="{FF2B5EF4-FFF2-40B4-BE49-F238E27FC236}">
                <a16:creationId xmlns:a16="http://schemas.microsoft.com/office/drawing/2014/main" xmlns="" id="{1358E3A3-F0A1-C7B2-9C21-369EC71CCC33}"/>
              </a:ext>
            </a:extLst>
          </p:cNvPr>
          <p:cNvCxnSpPr>
            <a:stCxn id="11" idx="3"/>
            <a:endCxn id="9" idx="1"/>
          </p:cNvCxnSpPr>
          <p:nvPr/>
        </p:nvCxnSpPr>
        <p:spPr>
          <a:xfrm>
            <a:off x="716273" y="4715058"/>
            <a:ext cx="1673563" cy="854959"/>
          </a:xfrm>
          <a:prstGeom prst="bentConnector3">
            <a:avLst/>
          </a:prstGeom>
          <a:ln>
            <a:tailEnd type="triangle"/>
          </a:ln>
        </p:spPr>
        <p:style>
          <a:lnRef idx="2">
            <a:schemeClr val="accent5"/>
          </a:lnRef>
          <a:fillRef idx="0">
            <a:schemeClr val="accent5"/>
          </a:fillRef>
          <a:effectRef idx="1">
            <a:schemeClr val="accent5"/>
          </a:effectRef>
          <a:fontRef idx="minor">
            <a:schemeClr val="tx1"/>
          </a:fontRef>
        </p:style>
      </p:cxnSp>
      <p:sp>
        <p:nvSpPr>
          <p:cNvPr id="15" name="椭圆 14">
            <a:extLst>
              <a:ext uri="{FF2B5EF4-FFF2-40B4-BE49-F238E27FC236}">
                <a16:creationId xmlns:a16="http://schemas.microsoft.com/office/drawing/2014/main" xmlns="" id="{DF428A1D-E612-2630-4678-E07D81A5E9D9}"/>
              </a:ext>
            </a:extLst>
          </p:cNvPr>
          <p:cNvSpPr/>
          <p:nvPr/>
        </p:nvSpPr>
        <p:spPr>
          <a:xfrm>
            <a:off x="2217261" y="4470004"/>
            <a:ext cx="2021698" cy="739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提案牵引</a:t>
            </a:r>
            <a:endParaRPr kumimoji="1" lang="en-US" altLang="zh-CN" dirty="0"/>
          </a:p>
          <a:p>
            <a:pPr algn="ctr"/>
            <a:r>
              <a:rPr kumimoji="1" lang="zh-CN" altLang="en-US" dirty="0"/>
              <a:t>过程透明</a:t>
            </a:r>
          </a:p>
        </p:txBody>
      </p:sp>
      <p:sp>
        <p:nvSpPr>
          <p:cNvPr id="16" name="文本框 15">
            <a:extLst>
              <a:ext uri="{FF2B5EF4-FFF2-40B4-BE49-F238E27FC236}">
                <a16:creationId xmlns:a16="http://schemas.microsoft.com/office/drawing/2014/main" xmlns="" id="{F46A6295-C4F2-18A3-E2F6-0C212366EB60}"/>
              </a:ext>
            </a:extLst>
          </p:cNvPr>
          <p:cNvSpPr txBox="1"/>
          <p:nvPr/>
        </p:nvSpPr>
        <p:spPr>
          <a:xfrm>
            <a:off x="773708" y="5142537"/>
            <a:ext cx="1454244" cy="261610"/>
          </a:xfrm>
          <a:prstGeom prst="rect">
            <a:avLst/>
          </a:prstGeom>
          <a:noFill/>
        </p:spPr>
        <p:txBody>
          <a:bodyPr wrap="none" rtlCol="0">
            <a:spAutoFit/>
          </a:bodyPr>
          <a:lstStyle/>
          <a:p>
            <a:r>
              <a:rPr kumimoji="1" lang="zh-CN" altLang="en-US" sz="1100" dirty="0"/>
              <a:t>临时机构设立类提案</a:t>
            </a:r>
          </a:p>
        </p:txBody>
      </p:sp>
      <p:sp>
        <p:nvSpPr>
          <p:cNvPr id="17" name="文本框 16">
            <a:extLst>
              <a:ext uri="{FF2B5EF4-FFF2-40B4-BE49-F238E27FC236}">
                <a16:creationId xmlns:a16="http://schemas.microsoft.com/office/drawing/2014/main" xmlns="" id="{0128A4C6-AD3A-0A2F-A864-979D552EF766}"/>
              </a:ext>
            </a:extLst>
          </p:cNvPr>
          <p:cNvSpPr txBox="1"/>
          <p:nvPr/>
        </p:nvSpPr>
        <p:spPr>
          <a:xfrm>
            <a:off x="1040500" y="4209587"/>
            <a:ext cx="889987" cy="261610"/>
          </a:xfrm>
          <a:prstGeom prst="rect">
            <a:avLst/>
          </a:prstGeom>
          <a:noFill/>
        </p:spPr>
        <p:txBody>
          <a:bodyPr wrap="none" rtlCol="0">
            <a:spAutoFit/>
          </a:bodyPr>
          <a:lstStyle/>
          <a:p>
            <a:r>
              <a:rPr kumimoji="1" lang="zh-CN" altLang="en-US" sz="1100" dirty="0"/>
              <a:t>技术类提案</a:t>
            </a:r>
          </a:p>
        </p:txBody>
      </p:sp>
      <p:sp>
        <p:nvSpPr>
          <p:cNvPr id="18" name="文本框 17">
            <a:extLst>
              <a:ext uri="{FF2B5EF4-FFF2-40B4-BE49-F238E27FC236}">
                <a16:creationId xmlns:a16="http://schemas.microsoft.com/office/drawing/2014/main" xmlns="" id="{F5C64948-4B83-1215-40D3-62E7B9841A1C}"/>
              </a:ext>
            </a:extLst>
          </p:cNvPr>
          <p:cNvSpPr txBox="1"/>
          <p:nvPr/>
        </p:nvSpPr>
        <p:spPr>
          <a:xfrm>
            <a:off x="5062148" y="5384437"/>
            <a:ext cx="1107996" cy="369332"/>
          </a:xfrm>
          <a:prstGeom prst="rect">
            <a:avLst/>
          </a:prstGeom>
          <a:noFill/>
          <a:ln>
            <a:solidFill>
              <a:schemeClr val="tx1"/>
            </a:solidFill>
          </a:ln>
        </p:spPr>
        <p:txBody>
          <a:bodyPr wrap="none" rtlCol="0">
            <a:spAutoFit/>
          </a:bodyPr>
          <a:lstStyle/>
          <a:p>
            <a:r>
              <a:rPr kumimoji="1" lang="zh-CN" altLang="en-US" dirty="0"/>
              <a:t>标准发布</a:t>
            </a:r>
          </a:p>
        </p:txBody>
      </p:sp>
      <p:cxnSp>
        <p:nvCxnSpPr>
          <p:cNvPr id="19" name="直线箭头连接符 18">
            <a:extLst>
              <a:ext uri="{FF2B5EF4-FFF2-40B4-BE49-F238E27FC236}">
                <a16:creationId xmlns:a16="http://schemas.microsoft.com/office/drawing/2014/main" xmlns="" id="{0C7D9828-3BC4-8B69-65CC-EA06016EE57C}"/>
              </a:ext>
            </a:extLst>
          </p:cNvPr>
          <p:cNvCxnSpPr>
            <a:stCxn id="9" idx="3"/>
            <a:endCxn id="18" idx="1"/>
          </p:cNvCxnSpPr>
          <p:nvPr/>
        </p:nvCxnSpPr>
        <p:spPr>
          <a:xfrm flipV="1">
            <a:off x="4066385" y="5569103"/>
            <a:ext cx="995763" cy="9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xmlns="" id="{275C72CA-8B40-5EE9-C924-D82F5AC60DC8}"/>
              </a:ext>
            </a:extLst>
          </p:cNvPr>
          <p:cNvCxnSpPr>
            <a:cxnSpLocks/>
            <a:stCxn id="10" idx="3"/>
            <a:endCxn id="12" idx="1"/>
          </p:cNvCxnSpPr>
          <p:nvPr/>
        </p:nvCxnSpPr>
        <p:spPr>
          <a:xfrm>
            <a:off x="4297218" y="3941205"/>
            <a:ext cx="345288" cy="677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1" name="肘形连接符 20">
            <a:extLst>
              <a:ext uri="{FF2B5EF4-FFF2-40B4-BE49-F238E27FC236}">
                <a16:creationId xmlns:a16="http://schemas.microsoft.com/office/drawing/2014/main" xmlns="" id="{EF55F10C-F7B3-8CF3-E632-89E6ED1FAD25}"/>
              </a:ext>
            </a:extLst>
          </p:cNvPr>
          <p:cNvCxnSpPr>
            <a:cxnSpLocks/>
            <a:stCxn id="12" idx="3"/>
            <a:endCxn id="9" idx="2"/>
          </p:cNvCxnSpPr>
          <p:nvPr/>
        </p:nvCxnSpPr>
        <p:spPr>
          <a:xfrm flipH="1">
            <a:off x="3228111" y="3947977"/>
            <a:ext cx="3321777" cy="1806706"/>
          </a:xfrm>
          <a:prstGeom prst="bentConnector4">
            <a:avLst>
              <a:gd name="adj1" fmla="val -6882"/>
              <a:gd name="adj2" fmla="val 112653"/>
            </a:avLst>
          </a:prstGeom>
          <a:ln>
            <a:tailEnd type="triangle"/>
          </a:ln>
        </p:spPr>
        <p:style>
          <a:lnRef idx="3">
            <a:schemeClr val="accent3"/>
          </a:lnRef>
          <a:fillRef idx="0">
            <a:schemeClr val="accent3"/>
          </a:fillRef>
          <a:effectRef idx="2">
            <a:schemeClr val="accent3"/>
          </a:effectRef>
          <a:fontRef idx="minor">
            <a:schemeClr val="tx1"/>
          </a:fontRef>
        </p:style>
      </p:cxnSp>
      <p:sp>
        <p:nvSpPr>
          <p:cNvPr id="22" name="文本框 21">
            <a:extLst>
              <a:ext uri="{FF2B5EF4-FFF2-40B4-BE49-F238E27FC236}">
                <a16:creationId xmlns:a16="http://schemas.microsoft.com/office/drawing/2014/main" xmlns="" id="{0CB4F14D-E69B-60FB-541C-69DFD4B51EE1}"/>
              </a:ext>
            </a:extLst>
          </p:cNvPr>
          <p:cNvSpPr txBox="1"/>
          <p:nvPr/>
        </p:nvSpPr>
        <p:spPr>
          <a:xfrm>
            <a:off x="53152" y="3052829"/>
            <a:ext cx="1107996" cy="369332"/>
          </a:xfrm>
          <a:prstGeom prst="rect">
            <a:avLst/>
          </a:prstGeom>
          <a:noFill/>
          <a:ln w="12700">
            <a:solidFill>
              <a:schemeClr val="tx1"/>
            </a:solidFill>
          </a:ln>
        </p:spPr>
        <p:txBody>
          <a:bodyPr wrap="none" rtlCol="0">
            <a:spAutoFit/>
          </a:bodyPr>
          <a:lstStyle/>
          <a:p>
            <a:r>
              <a:rPr kumimoji="1" lang="zh-CN" altLang="en-US" dirty="0">
                <a:solidFill>
                  <a:schemeClr val="accent3">
                    <a:lumMod val="75000"/>
                  </a:schemeClr>
                </a:solidFill>
              </a:rPr>
              <a:t>整体流程</a:t>
            </a:r>
          </a:p>
        </p:txBody>
      </p:sp>
      <p:sp>
        <p:nvSpPr>
          <p:cNvPr id="23" name="文本框 22">
            <a:extLst>
              <a:ext uri="{FF2B5EF4-FFF2-40B4-BE49-F238E27FC236}">
                <a16:creationId xmlns:a16="http://schemas.microsoft.com/office/drawing/2014/main" xmlns="" id="{A6515693-B814-60B9-639A-8A8DDADB2FA2}"/>
              </a:ext>
            </a:extLst>
          </p:cNvPr>
          <p:cNvSpPr txBox="1"/>
          <p:nvPr/>
        </p:nvSpPr>
        <p:spPr>
          <a:xfrm>
            <a:off x="7223474" y="2216165"/>
            <a:ext cx="1569660" cy="369332"/>
          </a:xfrm>
          <a:prstGeom prst="rect">
            <a:avLst/>
          </a:prstGeom>
          <a:noFill/>
          <a:ln w="12700">
            <a:solidFill>
              <a:schemeClr val="tx1"/>
            </a:solidFill>
          </a:ln>
        </p:spPr>
        <p:txBody>
          <a:bodyPr wrap="none" rtlCol="0">
            <a:spAutoFit/>
          </a:bodyPr>
          <a:lstStyle>
            <a:defPPr>
              <a:defRPr lang="zh-CN"/>
            </a:defPPr>
            <a:lvl1pPr>
              <a:defRPr kumimoji="1"/>
            </a:lvl1pPr>
          </a:lstStyle>
          <a:p>
            <a:r>
              <a:rPr lang="zh-CN" altLang="en-US" dirty="0">
                <a:solidFill>
                  <a:schemeClr val="accent3">
                    <a:lumMod val="75000"/>
                  </a:schemeClr>
                </a:solidFill>
              </a:rPr>
              <a:t>典型提案处理</a:t>
            </a:r>
          </a:p>
        </p:txBody>
      </p:sp>
      <p:sp>
        <p:nvSpPr>
          <p:cNvPr id="24" name="矩形 23">
            <a:extLst>
              <a:ext uri="{FF2B5EF4-FFF2-40B4-BE49-F238E27FC236}">
                <a16:creationId xmlns:a16="http://schemas.microsoft.com/office/drawing/2014/main" xmlns="" id="{D2EF9A6E-EDD6-8D4D-6E21-699E0D58BF21}"/>
              </a:ext>
            </a:extLst>
          </p:cNvPr>
          <p:cNvSpPr/>
          <p:nvPr/>
        </p:nvSpPr>
        <p:spPr>
          <a:xfrm>
            <a:off x="9049472" y="2216165"/>
            <a:ext cx="1856924"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endParaRPr lang="zh-CN" altLang="en-US" sz="1400" dirty="0"/>
          </a:p>
        </p:txBody>
      </p:sp>
      <p:sp>
        <p:nvSpPr>
          <p:cNvPr id="25" name="椭圆 24">
            <a:extLst>
              <a:ext uri="{FF2B5EF4-FFF2-40B4-BE49-F238E27FC236}">
                <a16:creationId xmlns:a16="http://schemas.microsoft.com/office/drawing/2014/main" xmlns="" id="{9826F97E-C622-D8A6-E13F-24257F5F7294}"/>
              </a:ext>
            </a:extLst>
          </p:cNvPr>
          <p:cNvSpPr/>
          <p:nvPr/>
        </p:nvSpPr>
        <p:spPr>
          <a:xfrm>
            <a:off x="8425525" y="2864875"/>
            <a:ext cx="3104818" cy="9967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Leader</a:t>
            </a:r>
          </a:p>
          <a:p>
            <a:pPr algn="ctr"/>
            <a:r>
              <a:rPr lang="zh-CN" altLang="en-US" sz="1400" dirty="0"/>
              <a:t>（项目经理</a:t>
            </a:r>
            <a:endParaRPr lang="en-US" altLang="zh-CN" sz="1400" dirty="0"/>
          </a:p>
          <a:p>
            <a:pPr algn="ctr"/>
            <a:r>
              <a:rPr lang="zh-CN" altLang="en-US" sz="1400" dirty="0"/>
              <a:t>工作推进组组长</a:t>
            </a:r>
            <a:endParaRPr lang="en-US" altLang="zh-CN" sz="1400" dirty="0"/>
          </a:p>
          <a:p>
            <a:pPr algn="ctr"/>
            <a:r>
              <a:rPr lang="zh-CN" altLang="en-US" sz="1400" dirty="0"/>
              <a:t>一般讨论会议召集人）</a:t>
            </a:r>
            <a:endParaRPr lang="en-US" altLang="zh-CN" sz="1400" dirty="0"/>
          </a:p>
        </p:txBody>
      </p:sp>
      <p:sp>
        <p:nvSpPr>
          <p:cNvPr id="26" name="菱形 25">
            <a:extLst>
              <a:ext uri="{FF2B5EF4-FFF2-40B4-BE49-F238E27FC236}">
                <a16:creationId xmlns:a16="http://schemas.microsoft.com/office/drawing/2014/main" xmlns="" id="{BFCB97A0-9A69-5BB7-6C28-4D3929E7D50B}"/>
              </a:ext>
            </a:extLst>
          </p:cNvPr>
          <p:cNvSpPr/>
          <p:nvPr/>
        </p:nvSpPr>
        <p:spPr>
          <a:xfrm>
            <a:off x="9736435" y="4109658"/>
            <a:ext cx="458608" cy="482001"/>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7B9D158D-00C4-53E3-543C-1FA99273CBE8}"/>
              </a:ext>
            </a:extLst>
          </p:cNvPr>
          <p:cNvSpPr/>
          <p:nvPr/>
        </p:nvSpPr>
        <p:spPr>
          <a:xfrm>
            <a:off x="9200408" y="4744036"/>
            <a:ext cx="1530664"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sp>
        <p:nvSpPr>
          <p:cNvPr id="28" name="椭圆 27">
            <a:extLst>
              <a:ext uri="{FF2B5EF4-FFF2-40B4-BE49-F238E27FC236}">
                <a16:creationId xmlns:a16="http://schemas.microsoft.com/office/drawing/2014/main" xmlns="" id="{6298B3F9-3D6B-21F7-ADCF-F48ABDEB0683}"/>
              </a:ext>
            </a:extLst>
          </p:cNvPr>
          <p:cNvSpPr/>
          <p:nvPr/>
        </p:nvSpPr>
        <p:spPr>
          <a:xfrm>
            <a:off x="9314099" y="5384437"/>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会议</a:t>
            </a:r>
          </a:p>
        </p:txBody>
      </p:sp>
      <p:sp>
        <p:nvSpPr>
          <p:cNvPr id="29" name="矩形 28">
            <a:extLst>
              <a:ext uri="{FF2B5EF4-FFF2-40B4-BE49-F238E27FC236}">
                <a16:creationId xmlns:a16="http://schemas.microsoft.com/office/drawing/2014/main" xmlns="" id="{0DB23CF5-266B-AAF7-8887-FD2B96B983E2}"/>
              </a:ext>
            </a:extLst>
          </p:cNvPr>
          <p:cNvSpPr/>
          <p:nvPr/>
        </p:nvSpPr>
        <p:spPr>
          <a:xfrm>
            <a:off x="9279417" y="6245541"/>
            <a:ext cx="1372645"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会议报告</a:t>
            </a:r>
          </a:p>
        </p:txBody>
      </p:sp>
      <p:cxnSp>
        <p:nvCxnSpPr>
          <p:cNvPr id="31" name="直线箭头连接符 30">
            <a:extLst>
              <a:ext uri="{FF2B5EF4-FFF2-40B4-BE49-F238E27FC236}">
                <a16:creationId xmlns:a16="http://schemas.microsoft.com/office/drawing/2014/main" xmlns="" id="{292D398B-60B5-01D0-3ECB-3BC2DBAD10A6}"/>
              </a:ext>
            </a:extLst>
          </p:cNvPr>
          <p:cNvCxnSpPr>
            <a:stCxn id="24" idx="2"/>
            <a:endCxn id="25" idx="0"/>
          </p:cNvCxnSpPr>
          <p:nvPr/>
        </p:nvCxnSpPr>
        <p:spPr>
          <a:xfrm>
            <a:off x="9977934" y="2532965"/>
            <a:ext cx="0" cy="331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xmlns="" id="{440FA74C-D1D0-A247-C607-9A7079D7820E}"/>
              </a:ext>
            </a:extLst>
          </p:cNvPr>
          <p:cNvCxnSpPr>
            <a:stCxn id="27" idx="2"/>
            <a:endCxn id="28" idx="0"/>
          </p:cNvCxnSpPr>
          <p:nvPr/>
        </p:nvCxnSpPr>
        <p:spPr>
          <a:xfrm>
            <a:off x="9965740" y="5060836"/>
            <a:ext cx="0" cy="32360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xmlns="" id="{8737B164-3964-4E1F-8780-BAFE9F4325D5}"/>
              </a:ext>
            </a:extLst>
          </p:cNvPr>
          <p:cNvCxnSpPr>
            <a:stCxn id="28" idx="4"/>
            <a:endCxn id="29" idx="0"/>
          </p:cNvCxnSpPr>
          <p:nvPr/>
        </p:nvCxnSpPr>
        <p:spPr>
          <a:xfrm>
            <a:off x="9965740" y="5985761"/>
            <a:ext cx="0" cy="259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直线箭头连接符 48">
            <a:extLst>
              <a:ext uri="{FF2B5EF4-FFF2-40B4-BE49-F238E27FC236}">
                <a16:creationId xmlns:a16="http://schemas.microsoft.com/office/drawing/2014/main" xmlns="" id="{D2C99599-6C89-65C0-4131-432829D05271}"/>
              </a:ext>
            </a:extLst>
          </p:cNvPr>
          <p:cNvCxnSpPr>
            <a:cxnSpLocks/>
            <a:stCxn id="25" idx="4"/>
            <a:endCxn id="26" idx="0"/>
          </p:cNvCxnSpPr>
          <p:nvPr/>
        </p:nvCxnSpPr>
        <p:spPr>
          <a:xfrm flipH="1">
            <a:off x="9965739" y="3861607"/>
            <a:ext cx="12195" cy="2480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xmlns="" id="{9711D8E5-1020-203B-9B15-5B2014F10F2F}"/>
              </a:ext>
            </a:extLst>
          </p:cNvPr>
          <p:cNvCxnSpPr>
            <a:cxnSpLocks/>
            <a:stCxn id="26" idx="2"/>
            <a:endCxn id="27" idx="0"/>
          </p:cNvCxnSpPr>
          <p:nvPr/>
        </p:nvCxnSpPr>
        <p:spPr>
          <a:xfrm>
            <a:off x="9965739" y="4591659"/>
            <a:ext cx="1" cy="152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肘形连接符 58">
            <a:extLst>
              <a:ext uri="{FF2B5EF4-FFF2-40B4-BE49-F238E27FC236}">
                <a16:creationId xmlns:a16="http://schemas.microsoft.com/office/drawing/2014/main" xmlns="" id="{4F326044-C212-3CD5-E3C1-A76C9C389A9C}"/>
              </a:ext>
            </a:extLst>
          </p:cNvPr>
          <p:cNvCxnSpPr>
            <a:stCxn id="26" idx="3"/>
            <a:endCxn id="24" idx="3"/>
          </p:cNvCxnSpPr>
          <p:nvPr/>
        </p:nvCxnSpPr>
        <p:spPr>
          <a:xfrm flipV="1">
            <a:off x="10195043" y="2374565"/>
            <a:ext cx="711353" cy="1976094"/>
          </a:xfrm>
          <a:prstGeom prst="bentConnector3">
            <a:avLst>
              <a:gd name="adj1" fmla="val 221558"/>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a16="http://schemas.microsoft.com/office/drawing/2014/main" xmlns="" id="{6F499E1B-E73D-C920-A092-906DB160A223}"/>
              </a:ext>
            </a:extLst>
          </p:cNvPr>
          <p:cNvSpPr txBox="1"/>
          <p:nvPr/>
        </p:nvSpPr>
        <p:spPr>
          <a:xfrm>
            <a:off x="11424285" y="3244334"/>
            <a:ext cx="646331" cy="369332"/>
          </a:xfrm>
          <a:prstGeom prst="rect">
            <a:avLst/>
          </a:prstGeom>
          <a:noFill/>
        </p:spPr>
        <p:txBody>
          <a:bodyPr wrap="none" rtlCol="0">
            <a:spAutoFit/>
          </a:bodyPr>
          <a:lstStyle/>
          <a:p>
            <a:r>
              <a:rPr lang="zh-CN" altLang="en-US" dirty="0"/>
              <a:t>拒绝</a:t>
            </a:r>
          </a:p>
        </p:txBody>
      </p:sp>
    </p:spTree>
    <p:extLst>
      <p:ext uri="{BB962C8B-B14F-4D97-AF65-F5344CB8AC3E}">
        <p14:creationId xmlns:p14="http://schemas.microsoft.com/office/powerpoint/2010/main" val="10714213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0D21478-7FA8-2754-CE4A-976FBC826D89}"/>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688E07EC-BB24-83F2-42AA-C9503187C380}"/>
              </a:ext>
            </a:extLst>
          </p:cNvPr>
          <p:cNvSpPr>
            <a:spLocks noGrp="1"/>
          </p:cNvSpPr>
          <p:nvPr>
            <p:ph type="sldNum" sz="quarter" idx="12"/>
          </p:nvPr>
        </p:nvSpPr>
        <p:spPr/>
        <p:txBody>
          <a:bodyPr/>
          <a:lstStyle/>
          <a:p>
            <a:fld id="{49AE70B2-8BF9-45C0-BB95-33D1B9D3A854}" type="slidenum">
              <a:rPr lang="zh-CN" altLang="en-US" smtClean="0"/>
              <a:t>34</a:t>
            </a:fld>
            <a:endParaRPr lang="zh-CN" altLang="en-US"/>
          </a:p>
        </p:txBody>
      </p:sp>
      <p:sp>
        <p:nvSpPr>
          <p:cNvPr id="4" name="标题 3">
            <a:extLst>
              <a:ext uri="{FF2B5EF4-FFF2-40B4-BE49-F238E27FC236}">
                <a16:creationId xmlns:a16="http://schemas.microsoft.com/office/drawing/2014/main" xmlns="" id="{5F642DF5-C16D-66A5-4AB0-71DC71523BD9}"/>
              </a:ext>
            </a:extLst>
          </p:cNvPr>
          <p:cNvSpPr>
            <a:spLocks noGrp="1"/>
          </p:cNvSpPr>
          <p:nvPr>
            <p:ph type="title"/>
          </p:nvPr>
        </p:nvSpPr>
        <p:spPr/>
        <p:txBody>
          <a:bodyPr>
            <a:normAutofit/>
          </a:bodyPr>
          <a:lstStyle/>
          <a:p>
            <a:r>
              <a:rPr kumimoji="1" lang="zh-CN" altLang="en-US" dirty="0"/>
              <a:t>提案载体及要素</a:t>
            </a:r>
          </a:p>
        </p:txBody>
      </p:sp>
      <p:sp>
        <p:nvSpPr>
          <p:cNvPr id="6" name="内容占位符 2">
            <a:extLst>
              <a:ext uri="{FF2B5EF4-FFF2-40B4-BE49-F238E27FC236}">
                <a16:creationId xmlns:a16="http://schemas.microsoft.com/office/drawing/2014/main" xmlns="" id="{13AC4F38-D1BA-FE92-39CD-F35EEBBF2098}"/>
              </a:ext>
            </a:extLst>
          </p:cNvPr>
          <p:cNvSpPr txBox="1">
            <a:spLocks/>
          </p:cNvSpPr>
          <p:nvPr/>
        </p:nvSpPr>
        <p:spPr>
          <a:xfrm>
            <a:off x="748676" y="1580394"/>
            <a:ext cx="10462664" cy="4124665"/>
          </a:xfrm>
          <a:prstGeom prst="rect">
            <a:avLst/>
          </a:prstGeom>
        </p:spPr>
        <p:txBody>
          <a:bodyPr>
            <a:normAutofit fontScale="77500" lnSpcReduction="20000"/>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514350" indent="-514350">
              <a:lnSpc>
                <a:spcPct val="150000"/>
              </a:lnSpc>
              <a:buFont typeface="+mj-lt"/>
              <a:buAutoNum type="arabicPeriod"/>
            </a:pPr>
            <a:r>
              <a:rPr lang="zh-CN" altLang="en-US" dirty="0"/>
              <a:t>提案以文档的形式发送到</a:t>
            </a:r>
            <a:r>
              <a:rPr lang="en-US" altLang="zh-CN" dirty="0"/>
              <a:t>propsal@lists.waa-alliance.com</a:t>
            </a:r>
            <a:r>
              <a:rPr lang="zh-CN" altLang="en-US" dirty="0"/>
              <a:t>，该邮件列表接受人为全体会员及联盟贡献者</a:t>
            </a:r>
            <a:endParaRPr lang="en-US" altLang="zh-CN" dirty="0"/>
          </a:p>
          <a:p>
            <a:pPr marL="514350" indent="-514350">
              <a:lnSpc>
                <a:spcPct val="150000"/>
              </a:lnSpc>
              <a:buFont typeface="+mj-lt"/>
              <a:buAutoNum type="arabicPeriod"/>
            </a:pPr>
            <a:r>
              <a:rPr lang="zh-CN" altLang="en-US" dirty="0"/>
              <a:t>提案的文档遵守 “</a:t>
            </a:r>
            <a:r>
              <a:rPr lang="en-US" altLang="zh-CN" dirty="0"/>
              <a:t>a contribution document”</a:t>
            </a:r>
            <a:r>
              <a:rPr lang="zh-CN" altLang="en-US" dirty="0"/>
              <a:t>范式（以下简称</a:t>
            </a:r>
            <a:r>
              <a:rPr lang="en-US" altLang="zh-CN" dirty="0"/>
              <a:t>ACD)</a:t>
            </a:r>
          </a:p>
          <a:p>
            <a:pPr marL="514350" indent="-514350">
              <a:lnSpc>
                <a:spcPct val="150000"/>
              </a:lnSpc>
              <a:buFont typeface="+mj-lt"/>
              <a:buAutoNum type="arabicPeriod"/>
            </a:pPr>
            <a:r>
              <a:rPr lang="zh-CN" altLang="en-US" dirty="0"/>
              <a:t>联盟内机构代码</a:t>
            </a:r>
            <a:endParaRPr lang="en-US" altLang="zh-CN" dirty="0"/>
          </a:p>
          <a:p>
            <a:pPr marL="744855" lvl="1" indent="-514350">
              <a:lnSpc>
                <a:spcPct val="150000"/>
              </a:lnSpc>
              <a:buFont typeface="+mj-ea"/>
              <a:buAutoNum type="circleNumDbPlain"/>
            </a:pPr>
            <a:r>
              <a:rPr lang="zh-CN" altLang="en-US" dirty="0"/>
              <a:t>全体成员：</a:t>
            </a:r>
            <a:r>
              <a:rPr lang="en-US" altLang="zh-CN" dirty="0"/>
              <a:t>M1</a:t>
            </a:r>
            <a:r>
              <a:rPr lang="zh-CN" altLang="en-US" dirty="0"/>
              <a:t>（</a:t>
            </a:r>
            <a:r>
              <a:rPr lang="en-US" altLang="zh-CN" dirty="0"/>
              <a:t>whole members)</a:t>
            </a:r>
          </a:p>
          <a:p>
            <a:pPr marL="744855" lvl="1" indent="-514350">
              <a:lnSpc>
                <a:spcPct val="150000"/>
              </a:lnSpc>
              <a:buFont typeface="+mj-ea"/>
              <a:buAutoNum type="circleNumDbPlain"/>
            </a:pPr>
            <a:r>
              <a:rPr lang="zh-CN" altLang="en-US" dirty="0"/>
              <a:t>理事会：</a:t>
            </a:r>
            <a:r>
              <a:rPr lang="en-US" altLang="zh-CN" dirty="0"/>
              <a:t>BO(Board)</a:t>
            </a:r>
          </a:p>
          <a:p>
            <a:pPr marL="744855" lvl="1" indent="-514350">
              <a:lnSpc>
                <a:spcPct val="150000"/>
              </a:lnSpc>
              <a:buFont typeface="+mj-ea"/>
              <a:buAutoNum type="circleNumDbPlain"/>
            </a:pPr>
            <a:r>
              <a:rPr lang="zh-CN" altLang="en-US" dirty="0"/>
              <a:t>秘书处：</a:t>
            </a:r>
            <a:r>
              <a:rPr lang="en-US" altLang="zh-CN" dirty="0"/>
              <a:t>SE(Secretariat )</a:t>
            </a:r>
          </a:p>
          <a:p>
            <a:pPr marL="744855" lvl="1" indent="-514350">
              <a:lnSpc>
                <a:spcPct val="150000"/>
              </a:lnSpc>
              <a:buFont typeface="+mj-ea"/>
              <a:buAutoNum type="circleNumDbPlain"/>
            </a:pPr>
            <a:r>
              <a:rPr lang="zh-CN" altLang="en-US" dirty="0"/>
              <a:t>秘书处联席会：</a:t>
            </a:r>
            <a:r>
              <a:rPr lang="en-US" altLang="zh-CN" dirty="0"/>
              <a:t>SJ</a:t>
            </a:r>
            <a:r>
              <a:rPr lang="zh-CN" altLang="en-US" dirty="0"/>
              <a:t>（</a:t>
            </a:r>
            <a:r>
              <a:rPr lang="en-US" altLang="zh-CN" dirty="0"/>
              <a:t> Secretariat Joint Meeting</a:t>
            </a:r>
            <a:r>
              <a:rPr lang="zh-CN" altLang="en-US" dirty="0"/>
              <a:t>）</a:t>
            </a:r>
            <a:endParaRPr lang="en-US" altLang="zh-CN" dirty="0"/>
          </a:p>
          <a:p>
            <a:pPr marL="744855" lvl="1" indent="-514350">
              <a:lnSpc>
                <a:spcPct val="150000"/>
              </a:lnSpc>
              <a:buFont typeface="+mj-ea"/>
              <a:buAutoNum type="circleNumDbPlain"/>
            </a:pPr>
            <a:r>
              <a:rPr lang="zh-CN" altLang="en-US" dirty="0"/>
              <a:t>技术标准部：</a:t>
            </a:r>
            <a:r>
              <a:rPr lang="en-US" altLang="zh-CN" dirty="0"/>
              <a:t>TSD</a:t>
            </a:r>
            <a:r>
              <a:rPr lang="zh-CN" altLang="en-US" dirty="0"/>
              <a:t>（</a:t>
            </a:r>
            <a:r>
              <a:rPr lang="en-US" altLang="zh-CN" b="0" i="0" dirty="0">
                <a:solidFill>
                  <a:srgbClr val="101214"/>
                </a:solidFill>
                <a:effectLst/>
                <a:latin typeface="Segoe UI" panose="020B0502040204020203" pitchFamily="34" charset="0"/>
              </a:rPr>
              <a:t>Technical specification department</a:t>
            </a:r>
            <a:r>
              <a:rPr lang="zh-CN" altLang="en-US" b="0" i="0" dirty="0">
                <a:solidFill>
                  <a:srgbClr val="101214"/>
                </a:solidFill>
                <a:effectLst/>
                <a:latin typeface="Segoe UI" panose="020B0502040204020203" pitchFamily="34" charset="0"/>
              </a:rPr>
              <a:t>）</a:t>
            </a:r>
            <a:endParaRPr lang="en-US" altLang="zh-CN" b="0" i="0" dirty="0">
              <a:solidFill>
                <a:srgbClr val="101214"/>
              </a:solidFill>
              <a:effectLst/>
              <a:latin typeface="Segoe UI" panose="020B0502040204020203" pitchFamily="34" charset="0"/>
            </a:endParaRPr>
          </a:p>
          <a:p>
            <a:pPr marL="744855" lvl="1" indent="-514350">
              <a:lnSpc>
                <a:spcPct val="150000"/>
              </a:lnSpc>
              <a:buFont typeface="+mj-ea"/>
              <a:buAutoNum type="circleNumDbPlain"/>
            </a:pPr>
            <a:r>
              <a:rPr lang="zh-CN" altLang="en-US" dirty="0"/>
              <a:t>测试认证部：</a:t>
            </a:r>
            <a:r>
              <a:rPr lang="en-US" altLang="zh-CN" dirty="0"/>
              <a:t>TCD</a:t>
            </a:r>
            <a:r>
              <a:rPr lang="zh-CN" altLang="en-US" dirty="0"/>
              <a:t>（</a:t>
            </a:r>
            <a:r>
              <a:rPr lang="en-US" altLang="zh-CN" b="0" i="0" dirty="0">
                <a:solidFill>
                  <a:srgbClr val="101214"/>
                </a:solidFill>
                <a:effectLst/>
                <a:latin typeface="Segoe UI" panose="020B0502040204020203" pitchFamily="34" charset="0"/>
              </a:rPr>
              <a:t>Testing and certification department</a:t>
            </a:r>
            <a:r>
              <a:rPr lang="zh-CN" altLang="en-US" dirty="0">
                <a:solidFill>
                  <a:srgbClr val="101214"/>
                </a:solidFill>
                <a:latin typeface="Segoe UI" panose="020B0502040204020203" pitchFamily="34" charset="0"/>
              </a:rPr>
              <a:t>）</a:t>
            </a:r>
            <a:endParaRPr lang="en-US" altLang="zh-CN" dirty="0"/>
          </a:p>
          <a:p>
            <a:pPr marL="744855" lvl="1" indent="-514350">
              <a:lnSpc>
                <a:spcPct val="150000"/>
              </a:lnSpc>
              <a:buFont typeface="+mj-ea"/>
              <a:buAutoNum type="circleNumDbPlain"/>
            </a:pPr>
            <a:r>
              <a:rPr lang="en-US" altLang="zh-CN" dirty="0"/>
              <a:t>PMO:PMO</a:t>
            </a:r>
          </a:p>
          <a:p>
            <a:pPr marL="744855" lvl="1" indent="-514350">
              <a:lnSpc>
                <a:spcPct val="150000"/>
              </a:lnSpc>
              <a:buFont typeface="+mj-ea"/>
              <a:buAutoNum type="circleNumDbPlain"/>
            </a:pPr>
            <a:r>
              <a:rPr lang="zh-CN" altLang="en-US" dirty="0"/>
              <a:t>工作推进组：</a:t>
            </a:r>
            <a:r>
              <a:rPr lang="en-US" altLang="zh-CN" dirty="0"/>
              <a:t>PG1~n</a:t>
            </a:r>
          </a:p>
          <a:p>
            <a:pPr marL="744855" lvl="1" indent="-514350">
              <a:lnSpc>
                <a:spcPct val="150000"/>
              </a:lnSpc>
              <a:buFont typeface="+mj-ea"/>
              <a:buAutoNum type="circleNumDbPlain"/>
            </a:pPr>
            <a:r>
              <a:rPr lang="zh-CN" altLang="en-US" dirty="0"/>
              <a:t>项目：</a:t>
            </a:r>
            <a:r>
              <a:rPr lang="en-US" altLang="zh-CN" dirty="0"/>
              <a:t>P001~Pxxx</a:t>
            </a:r>
          </a:p>
          <a:p>
            <a:pPr marL="514350" indent="-514350">
              <a:lnSpc>
                <a:spcPct val="150000"/>
              </a:lnSpc>
              <a:buFont typeface="+mj-lt"/>
              <a:buAutoNum type="arabicPeriod"/>
            </a:pPr>
            <a:endParaRPr lang="en-US" altLang="zh-CN" dirty="0"/>
          </a:p>
        </p:txBody>
      </p:sp>
    </p:spTree>
    <p:extLst>
      <p:ext uri="{BB962C8B-B14F-4D97-AF65-F5344CB8AC3E}">
        <p14:creationId xmlns:p14="http://schemas.microsoft.com/office/powerpoint/2010/main" val="37473853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7AF75E78-7C96-14FB-124A-E7EC797A2C03}"/>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27F26CB0-A292-7BAC-0117-5CB1911AC402}"/>
              </a:ext>
            </a:extLst>
          </p:cNvPr>
          <p:cNvSpPr>
            <a:spLocks noGrp="1"/>
          </p:cNvSpPr>
          <p:nvPr>
            <p:ph type="sldNum" sz="quarter" idx="12"/>
          </p:nvPr>
        </p:nvSpPr>
        <p:spPr/>
        <p:txBody>
          <a:bodyPr/>
          <a:lstStyle/>
          <a:p>
            <a:fld id="{49AE70B2-8BF9-45C0-BB95-33D1B9D3A854}" type="slidenum">
              <a:rPr lang="zh-CN" altLang="en-US" smtClean="0"/>
              <a:t>35</a:t>
            </a:fld>
            <a:endParaRPr lang="zh-CN" altLang="en-US"/>
          </a:p>
        </p:txBody>
      </p:sp>
      <p:sp>
        <p:nvSpPr>
          <p:cNvPr id="4" name="标题 3">
            <a:extLst>
              <a:ext uri="{FF2B5EF4-FFF2-40B4-BE49-F238E27FC236}">
                <a16:creationId xmlns:a16="http://schemas.microsoft.com/office/drawing/2014/main" xmlns="" id="{3B7B7BA9-9126-A698-D986-37C542A54FA4}"/>
              </a:ext>
            </a:extLst>
          </p:cNvPr>
          <p:cNvSpPr>
            <a:spLocks noGrp="1"/>
          </p:cNvSpPr>
          <p:nvPr>
            <p:ph type="title"/>
          </p:nvPr>
        </p:nvSpPr>
        <p:spPr/>
        <p:txBody>
          <a:bodyPr/>
          <a:lstStyle/>
          <a:p>
            <a:r>
              <a:rPr kumimoji="1" lang="zh-CN" altLang="en-US" dirty="0"/>
              <a:t>联盟 </a:t>
            </a:r>
            <a:r>
              <a:rPr kumimoji="1" lang="en-US" altLang="zh-CN" dirty="0"/>
              <a:t>ACD </a:t>
            </a:r>
            <a:r>
              <a:rPr kumimoji="1" lang="zh-CN" altLang="en-US" dirty="0"/>
              <a:t>类型</a:t>
            </a:r>
          </a:p>
        </p:txBody>
      </p:sp>
      <p:sp>
        <p:nvSpPr>
          <p:cNvPr id="6" name="文本框 5">
            <a:extLst>
              <a:ext uri="{FF2B5EF4-FFF2-40B4-BE49-F238E27FC236}">
                <a16:creationId xmlns:a16="http://schemas.microsoft.com/office/drawing/2014/main" xmlns="" id="{2289AE46-8BEC-0931-E218-7522E8FD1B71}"/>
              </a:ext>
            </a:extLst>
          </p:cNvPr>
          <p:cNvSpPr txBox="1"/>
          <p:nvPr/>
        </p:nvSpPr>
        <p:spPr>
          <a:xfrm>
            <a:off x="515007" y="1502979"/>
            <a:ext cx="2377574" cy="4801314"/>
          </a:xfrm>
          <a:prstGeom prst="rect">
            <a:avLst/>
          </a:prstGeom>
          <a:noFill/>
        </p:spPr>
        <p:txBody>
          <a:bodyPr wrap="none" rtlCol="0">
            <a:spAutoFit/>
          </a:bodyPr>
          <a:lstStyle/>
          <a:p>
            <a:r>
              <a:rPr lang="zh-CN" altLang="en-US" dirty="0"/>
              <a:t>分类</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en-US" sz="1800" b="0" i="0" u="none" strike="noStrike" kern="1200" dirty="0">
                <a:solidFill>
                  <a:srgbClr val="000000"/>
                </a:solidFill>
                <a:effectLst/>
                <a:latin typeface="Arial" panose="020B0604020202020204" pitchFamily="34" charset="0"/>
                <a:ea typeface="微软雅黑" panose="020B0503020204020204" pitchFamily="34" charset="-122"/>
              </a:rPr>
              <a:t>讨论</a:t>
            </a:r>
            <a:endParaRPr lang="en-US" altLang="zh-CN" sz="1800" b="0" i="0" u="none" strike="noStrike" kern="1200" dirty="0">
              <a:solidFill>
                <a:srgbClr val="000000"/>
              </a:solidFill>
              <a:effectLst/>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会议议程</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会议报告</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工作推进组备案</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产业需求报告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工作计划</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必要性报告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可行性报告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立项</a:t>
            </a:r>
            <a:r>
              <a:rPr lang="zh-CN" altLang="en-US" dirty="0">
                <a:solidFill>
                  <a:srgbClr val="000000"/>
                </a:solidFill>
                <a:latin typeface="Arial" panose="020B0604020202020204" pitchFamily="34" charset="0"/>
                <a:ea typeface="微软雅黑" panose="020B0503020204020204" pitchFamily="34" charset="-122"/>
              </a:rPr>
              <a:t>申请</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结项</a:t>
            </a:r>
            <a:r>
              <a:rPr lang="zh-CN" altLang="en-US" dirty="0">
                <a:solidFill>
                  <a:srgbClr val="000000"/>
                </a:solidFill>
                <a:latin typeface="Arial" panose="020B0604020202020204" pitchFamily="34" charset="0"/>
                <a:ea typeface="微软雅黑" panose="020B0503020204020204" pitchFamily="34" charset="-122"/>
              </a:rPr>
              <a:t>申请</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标准草案</a:t>
            </a:r>
            <a:endParaRPr lang="en-US" altLang="zh-CN" sz="1800" b="0" i="0" u="none" strike="noStrike" kern="1200" dirty="0">
              <a:solidFill>
                <a:srgbClr val="000000"/>
              </a:solidFill>
              <a:effectLst/>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en-US" dirty="0">
                <a:solidFill>
                  <a:srgbClr val="000000"/>
                </a:solidFill>
                <a:latin typeface="Arial" panose="020B0604020202020204" pitchFamily="34" charset="0"/>
                <a:ea typeface="微软雅黑" panose="020B0503020204020204" pitchFamily="34" charset="-122"/>
              </a:rPr>
              <a:t>草案修改</a:t>
            </a:r>
            <a:endParaRPr lang="en-US" altLang="zh-CN" dirty="0">
              <a:solidFill>
                <a:srgbClr val="000000"/>
              </a:solidFill>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en-US" sz="1800" b="0" i="0" u="none" strike="noStrike" dirty="0">
                <a:solidFill>
                  <a:srgbClr val="000000"/>
                </a:solidFill>
                <a:effectLst/>
                <a:latin typeface="Arial" panose="020B0604020202020204" pitchFamily="34" charset="0"/>
                <a:ea typeface="微软雅黑" panose="020B0503020204020204" pitchFamily="34" charset="-122"/>
              </a:rPr>
              <a:t>标准修改</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测试规范草案</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跨机构或组联络函</a:t>
            </a:r>
            <a:endParaRPr lang="zh-CN" altLang="zh-CN" sz="1800" b="0" i="0" u="none" strike="noStrike" dirty="0">
              <a:effectLst/>
              <a:latin typeface="Arial" panose="020B0604020202020204" pitchFamily="34" charset="0"/>
            </a:endParaRPr>
          </a:p>
          <a:p>
            <a:endParaRPr lang="zh-CN" altLang="en-US" dirty="0"/>
          </a:p>
        </p:txBody>
      </p:sp>
      <p:pic>
        <p:nvPicPr>
          <p:cNvPr id="7" name="图片 6">
            <a:extLst>
              <a:ext uri="{FF2B5EF4-FFF2-40B4-BE49-F238E27FC236}">
                <a16:creationId xmlns:a16="http://schemas.microsoft.com/office/drawing/2014/main" xmlns="" id="{44E6158C-5645-3756-ADC9-1FF2E7D228FB}"/>
              </a:ext>
            </a:extLst>
          </p:cNvPr>
          <p:cNvPicPr>
            <a:picLocks noChangeAspect="1"/>
          </p:cNvPicPr>
          <p:nvPr/>
        </p:nvPicPr>
        <p:blipFill>
          <a:blip r:embed="rId4"/>
          <a:stretch>
            <a:fillRect/>
          </a:stretch>
        </p:blipFill>
        <p:spPr>
          <a:xfrm>
            <a:off x="4845289" y="1470498"/>
            <a:ext cx="5796094" cy="4460994"/>
          </a:xfrm>
          <a:prstGeom prst="rect">
            <a:avLst/>
          </a:prstGeom>
        </p:spPr>
      </p:pic>
      <p:graphicFrame>
        <p:nvGraphicFramePr>
          <p:cNvPr id="8" name="对象 7">
            <a:hlinkClick r:id="" action="ppaction://ole?verb=1"/>
            <a:extLst>
              <a:ext uri="{FF2B5EF4-FFF2-40B4-BE49-F238E27FC236}">
                <a16:creationId xmlns:a16="http://schemas.microsoft.com/office/drawing/2014/main" xmlns="" id="{95E098FA-E8DC-FFDA-EF45-E61E5F1B1159}"/>
              </a:ext>
            </a:extLst>
          </p:cNvPr>
          <p:cNvGraphicFramePr>
            <a:graphicFrameLocks noChangeAspect="1"/>
          </p:cNvGraphicFramePr>
          <p:nvPr>
            <p:extLst>
              <p:ext uri="{D42A27DB-BD31-4B8C-83A1-F6EECF244321}">
                <p14:modId xmlns:p14="http://schemas.microsoft.com/office/powerpoint/2010/main" val="3749992171"/>
              </p:ext>
            </p:extLst>
          </p:nvPr>
        </p:nvGraphicFramePr>
        <p:xfrm>
          <a:off x="10394731" y="5058959"/>
          <a:ext cx="914400" cy="828675"/>
        </p:xfrm>
        <a:graphic>
          <a:graphicData uri="http://schemas.openxmlformats.org/presentationml/2006/ole">
            <mc:AlternateContent xmlns:mc="http://schemas.openxmlformats.org/markup-compatibility/2006">
              <mc:Choice xmlns:v="urn:schemas-microsoft-com:vml" Requires="v">
                <p:oleObj spid="_x0000_s2054" name="Document" showAsIcon="1" r:id="rId5" imgW="914400" imgH="828720" progId="Word.Document.12">
                  <p:embed/>
                </p:oleObj>
              </mc:Choice>
              <mc:Fallback>
                <p:oleObj name="Document" showAsIcon="1" r:id="rId5" imgW="914400" imgH="828720" progId="Word.Document.12">
                  <p:embed/>
                  <p:pic>
                    <p:nvPicPr>
                      <p:cNvPr id="0" name=""/>
                      <p:cNvPicPr/>
                      <p:nvPr/>
                    </p:nvPicPr>
                    <p:blipFill>
                      <a:blip r:embed="rId6"/>
                      <a:stretch>
                        <a:fillRect/>
                      </a:stretch>
                    </p:blipFill>
                    <p:spPr>
                      <a:xfrm>
                        <a:off x="10394731" y="5058959"/>
                        <a:ext cx="914400" cy="828675"/>
                      </a:xfrm>
                      <a:prstGeom prst="rect">
                        <a:avLst/>
                      </a:prstGeom>
                    </p:spPr>
                  </p:pic>
                </p:oleObj>
              </mc:Fallback>
            </mc:AlternateContent>
          </a:graphicData>
        </a:graphic>
      </p:graphicFrame>
      <p:sp>
        <p:nvSpPr>
          <p:cNvPr id="9" name="文本框 8">
            <a:extLst>
              <a:ext uri="{FF2B5EF4-FFF2-40B4-BE49-F238E27FC236}">
                <a16:creationId xmlns:a16="http://schemas.microsoft.com/office/drawing/2014/main" xmlns="" id="{A5C60BD8-796E-5453-2A9D-0B7A2499621B}"/>
              </a:ext>
            </a:extLst>
          </p:cNvPr>
          <p:cNvSpPr txBox="1"/>
          <p:nvPr/>
        </p:nvSpPr>
        <p:spPr>
          <a:xfrm>
            <a:off x="4716672" y="1291953"/>
            <a:ext cx="1202573" cy="369332"/>
          </a:xfrm>
          <a:prstGeom prst="rect">
            <a:avLst/>
          </a:prstGeom>
          <a:noFill/>
        </p:spPr>
        <p:txBody>
          <a:bodyPr wrap="none" rtlCol="0">
            <a:spAutoFit/>
          </a:bodyPr>
          <a:lstStyle/>
          <a:p>
            <a:r>
              <a:rPr lang="en-US" altLang="zh-CN" dirty="0"/>
              <a:t>ACD </a:t>
            </a:r>
            <a:r>
              <a:rPr lang="zh-CN" altLang="en-US" dirty="0"/>
              <a:t>范例</a:t>
            </a:r>
          </a:p>
        </p:txBody>
      </p:sp>
    </p:spTree>
    <p:extLst>
      <p:ext uri="{BB962C8B-B14F-4D97-AF65-F5344CB8AC3E}">
        <p14:creationId xmlns:p14="http://schemas.microsoft.com/office/powerpoint/2010/main" val="37890315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xmlns="" id="{D44C453A-5598-6431-E0FB-9EE4EBA100A7}"/>
              </a:ext>
            </a:extLst>
          </p:cNvPr>
          <p:cNvSpPr>
            <a:spLocks noGrp="1"/>
          </p:cNvSpPr>
          <p:nvPr>
            <p:ph type="title"/>
          </p:nvPr>
        </p:nvSpPr>
        <p:spPr>
          <a:xfrm>
            <a:off x="608330" y="201143"/>
            <a:ext cx="9654540" cy="705485"/>
          </a:xfrm>
        </p:spPr>
        <p:txBody>
          <a:bodyPr/>
          <a:lstStyle/>
          <a:p>
            <a:r>
              <a:rPr lang="zh-CN" altLang="en-US" dirty="0"/>
              <a:t>议题：</a:t>
            </a:r>
            <a:r>
              <a:rPr lang="zh-CN" altLang="en-US" sz="2800" dirty="0"/>
              <a:t>项目管理遗留问题汇报</a:t>
            </a:r>
            <a:endParaRPr kumimoji="1" lang="zh-CN" altLang="en-US" dirty="0"/>
          </a:p>
        </p:txBody>
      </p:sp>
      <p:sp>
        <p:nvSpPr>
          <p:cNvPr id="5" name="内容占位符 2">
            <a:extLst>
              <a:ext uri="{FF2B5EF4-FFF2-40B4-BE49-F238E27FC236}">
                <a16:creationId xmlns:a16="http://schemas.microsoft.com/office/drawing/2014/main" xmlns="" id="{DA54A214-8DA3-AB3B-6B52-5BEF4E50E62C}"/>
              </a:ext>
            </a:extLst>
          </p:cNvPr>
          <p:cNvSpPr txBox="1">
            <a:spLocks/>
          </p:cNvSpPr>
          <p:nvPr/>
        </p:nvSpPr>
        <p:spPr>
          <a:xfrm>
            <a:off x="864668" y="1103317"/>
            <a:ext cx="10462664" cy="4343326"/>
          </a:xfrm>
          <a:prstGeom prst="rect">
            <a:avLst/>
          </a:prstGeom>
        </p:spPr>
        <p:txBody>
          <a:bodyPr>
            <a:normAutofit fontScale="92500" lnSpcReduction="20000"/>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0" indent="0">
              <a:lnSpc>
                <a:spcPct val="150000"/>
              </a:lnSpc>
              <a:buNone/>
            </a:pPr>
            <a:r>
              <a:rPr lang="en-US" altLang="zh-CN" sz="1800" i="1" dirty="0">
                <a:solidFill>
                  <a:schemeClr val="accent1">
                    <a:lumMod val="75000"/>
                  </a:schemeClr>
                </a:solidFill>
                <a:effectLst/>
                <a:latin typeface="微软雅黑" panose="020B0503020204020204" pitchFamily="34" charset="-122"/>
                <a:cs typeface="宋体" panose="02010600030101010101" pitchFamily="2" charset="-122"/>
              </a:rPr>
              <a:t>2. </a:t>
            </a:r>
            <a:r>
              <a:rPr lang="zh-CN" altLang="zh-CN" sz="1800" i="1" dirty="0">
                <a:solidFill>
                  <a:schemeClr val="accent1">
                    <a:lumMod val="75000"/>
                  </a:schemeClr>
                </a:solidFill>
                <a:effectLst/>
                <a:ea typeface="微软雅黑" panose="020B0503020204020204" pitchFamily="34" charset="-122"/>
                <a:cs typeface="宋体" panose="02010600030101010101" pitchFamily="2" charset="-122"/>
              </a:rPr>
              <a:t>终端性能体验工作推进组需在组长的带领下同更多的国际组织和联盟合作</a:t>
            </a:r>
            <a:endParaRPr lang="en-US" altLang="zh-CN" sz="1800" i="1" dirty="0">
              <a:solidFill>
                <a:schemeClr val="accent1">
                  <a:lumMod val="75000"/>
                </a:schemeClr>
              </a:solidFill>
              <a:effectLst/>
              <a:ea typeface="微软雅黑" panose="020B0503020204020204" pitchFamily="34" charset="-122"/>
              <a:cs typeface="宋体" panose="02010600030101010101" pitchFamily="2" charset="-122"/>
            </a:endParaRPr>
          </a:p>
          <a:p>
            <a:pPr marL="0" indent="0">
              <a:lnSpc>
                <a:spcPct val="150000"/>
              </a:lnSpc>
              <a:buNone/>
            </a:pPr>
            <a:r>
              <a:rPr lang="zh-CN" altLang="en-US" sz="1400" dirty="0"/>
              <a:t>目前终端体验推进工作尚未开展工作，计划杭州召开下次家庭线下会议，与组长面谈推进的事情。</a:t>
            </a:r>
            <a:endParaRPr lang="en-US" altLang="zh-CN" sz="1400" dirty="0"/>
          </a:p>
          <a:p>
            <a:pPr marL="0" indent="0">
              <a:lnSpc>
                <a:spcPct val="150000"/>
              </a:lnSpc>
              <a:buNone/>
            </a:pPr>
            <a:endParaRPr lang="en-US" altLang="zh-CN" sz="1400" i="1" dirty="0"/>
          </a:p>
          <a:p>
            <a:pPr marL="0" indent="0">
              <a:lnSpc>
                <a:spcPct val="150000"/>
              </a:lnSpc>
              <a:buNone/>
            </a:pPr>
            <a:r>
              <a:rPr lang="en-US" altLang="zh-CN" sz="1800" i="1" dirty="0">
                <a:solidFill>
                  <a:schemeClr val="accent1">
                    <a:lumMod val="75000"/>
                  </a:schemeClr>
                </a:solidFill>
                <a:ea typeface="微软雅黑" panose="020B0503020204020204" pitchFamily="34" charset="-122"/>
              </a:rPr>
              <a:t>3.</a:t>
            </a:r>
            <a:r>
              <a:rPr lang="zh-CN" altLang="en-US" sz="1800" i="1" dirty="0">
                <a:solidFill>
                  <a:schemeClr val="accent1">
                    <a:lumMod val="75000"/>
                  </a:schemeClr>
                </a:solidFill>
                <a:ea typeface="微软雅黑" panose="020B0503020204020204" pitchFamily="34" charset="-122"/>
              </a:rPr>
              <a:t> 终端性能体验工作推进组范围描述需修改 </a:t>
            </a:r>
            <a:r>
              <a:rPr lang="zh-CN" altLang="zh-CN" sz="1800" i="1" dirty="0">
                <a:solidFill>
                  <a:schemeClr val="accent1">
                    <a:lumMod val="75000"/>
                  </a:schemeClr>
                </a:solidFill>
                <a:ea typeface="微软雅黑" panose="020B0503020204020204" pitchFamily="34" charset="-122"/>
              </a:rPr>
              <a:t> </a:t>
            </a:r>
            <a:endParaRPr lang="en-US" altLang="zh-CN" sz="1800" i="1" dirty="0">
              <a:solidFill>
                <a:schemeClr val="accent1">
                  <a:lumMod val="75000"/>
                </a:schemeClr>
              </a:solidFill>
              <a:ea typeface="微软雅黑" panose="020B0503020204020204" pitchFamily="34" charset="-122"/>
            </a:endParaRPr>
          </a:p>
          <a:p>
            <a:pPr marL="0" indent="0">
              <a:lnSpc>
                <a:spcPct val="150000"/>
              </a:lnSpc>
              <a:buNone/>
            </a:pPr>
            <a:r>
              <a:rPr lang="zh-CN" altLang="en-US" sz="1600" dirty="0"/>
              <a:t>尚未完成</a:t>
            </a:r>
            <a:endParaRPr lang="en-US" altLang="zh-CN" sz="1600" dirty="0"/>
          </a:p>
          <a:p>
            <a:pPr marL="0" indent="0">
              <a:lnSpc>
                <a:spcPct val="150000"/>
              </a:lnSpc>
              <a:buNone/>
            </a:pPr>
            <a:endParaRPr lang="en-US" altLang="zh-CN" sz="1600" i="1" dirty="0"/>
          </a:p>
          <a:p>
            <a:pPr marL="0" indent="0">
              <a:lnSpc>
                <a:spcPct val="150000"/>
              </a:lnSpc>
              <a:buNone/>
            </a:pPr>
            <a:r>
              <a:rPr lang="en-US" altLang="zh-CN" sz="1800" i="1" dirty="0">
                <a:solidFill>
                  <a:schemeClr val="accent1">
                    <a:lumMod val="75000"/>
                  </a:schemeClr>
                </a:solidFill>
                <a:ea typeface="微软雅黑" panose="020B0503020204020204" pitchFamily="34" charset="-122"/>
              </a:rPr>
              <a:t>4.</a:t>
            </a:r>
            <a:r>
              <a:rPr lang="zh-CN" altLang="en-US" sz="1800" i="1" dirty="0">
                <a:solidFill>
                  <a:schemeClr val="accent1">
                    <a:lumMod val="75000"/>
                  </a:schemeClr>
                </a:solidFill>
                <a:ea typeface="微软雅黑" panose="020B0503020204020204" pitchFamily="34" charset="-122"/>
              </a:rPr>
              <a:t> 项目和标准需平台公开信息，</a:t>
            </a:r>
            <a:r>
              <a:rPr lang="en-US" altLang="zh-CN" sz="1800" i="1" dirty="0">
                <a:solidFill>
                  <a:schemeClr val="accent1">
                    <a:lumMod val="75000"/>
                  </a:schemeClr>
                </a:solidFill>
                <a:ea typeface="微软雅黑" panose="020B0503020204020204" pitchFamily="34" charset="-122"/>
              </a:rPr>
              <a:t>IT</a:t>
            </a:r>
            <a:r>
              <a:rPr lang="zh-CN" altLang="en-US" sz="1800" i="1" dirty="0">
                <a:solidFill>
                  <a:schemeClr val="accent1">
                    <a:lumMod val="75000"/>
                  </a:schemeClr>
                </a:solidFill>
                <a:ea typeface="微软雅黑" panose="020B0503020204020204" pitchFamily="34" charset="-122"/>
              </a:rPr>
              <a:t>系统需建立 </a:t>
            </a:r>
            <a:endParaRPr lang="en-US" altLang="zh-CN" sz="1800" i="1" dirty="0">
              <a:solidFill>
                <a:schemeClr val="accent1">
                  <a:lumMod val="75000"/>
                </a:schemeClr>
              </a:solidFill>
              <a:ea typeface="微软雅黑" panose="020B0503020204020204" pitchFamily="34" charset="-122"/>
            </a:endParaRPr>
          </a:p>
          <a:p>
            <a:pPr marL="342900" indent="-342900">
              <a:lnSpc>
                <a:spcPct val="150000"/>
              </a:lnSpc>
              <a:buFont typeface="+mj-lt"/>
              <a:buAutoNum type="arabicPeriod"/>
            </a:pPr>
            <a:r>
              <a:rPr lang="zh-CN" altLang="en-US" sz="1600" dirty="0"/>
              <a:t>已经汇总和删节相关信息，近期于官网公开中英文版本</a:t>
            </a:r>
            <a:endParaRPr lang="en-US" altLang="zh-CN" sz="1600" dirty="0"/>
          </a:p>
          <a:p>
            <a:pPr marL="342900" indent="-342900">
              <a:lnSpc>
                <a:spcPct val="150000"/>
              </a:lnSpc>
              <a:buFont typeface="+mj-lt"/>
              <a:buAutoNum type="arabicPeriod"/>
            </a:pPr>
            <a:r>
              <a:rPr lang="zh-CN" altLang="en-US" sz="1600" dirty="0"/>
              <a:t>已经编写</a:t>
            </a:r>
            <a:r>
              <a:rPr lang="en-US" altLang="zh-CN" sz="1600" dirty="0"/>
              <a:t>《WAA</a:t>
            </a:r>
            <a:r>
              <a:rPr lang="zh-CN" altLang="en-US" sz="1600" dirty="0"/>
              <a:t>标准制定及认证体系流程 </a:t>
            </a:r>
            <a:r>
              <a:rPr lang="en-US" altLang="zh-CN" sz="1600" dirty="0"/>
              <a:t>0.5》</a:t>
            </a:r>
          </a:p>
          <a:p>
            <a:pPr marL="573405" lvl="1" indent="-342900">
              <a:lnSpc>
                <a:spcPct val="150000"/>
              </a:lnSpc>
              <a:buFont typeface="+mj-lt"/>
              <a:buAutoNum type="arabicPeriod"/>
            </a:pPr>
            <a:r>
              <a:rPr lang="zh-CN" altLang="en-US" dirty="0"/>
              <a:t>胶片中认证管理部分，已经在测试认证工作组上会讨论过一次，流程符合业务</a:t>
            </a:r>
            <a:endParaRPr lang="en-US" altLang="zh-CN" dirty="0"/>
          </a:p>
          <a:p>
            <a:pPr marL="573405" lvl="1" indent="-342900">
              <a:lnSpc>
                <a:spcPct val="150000"/>
              </a:lnSpc>
              <a:buFont typeface="+mj-lt"/>
              <a:buAutoNum type="arabicPeriod"/>
            </a:pPr>
            <a:r>
              <a:rPr lang="zh-CN" altLang="en-US" dirty="0"/>
              <a:t>标准制定方面的流程，还需要与技术标准确认业务流程</a:t>
            </a:r>
            <a:endParaRPr lang="en-US" altLang="zh-CN" dirty="0"/>
          </a:p>
          <a:p>
            <a:pPr marL="573405" lvl="1" indent="-342900">
              <a:lnSpc>
                <a:spcPct val="150000"/>
              </a:lnSpc>
              <a:buFont typeface="+mj-lt"/>
              <a:buAutoNum type="arabicPeriod"/>
            </a:pPr>
            <a:r>
              <a:rPr lang="zh-CN" altLang="en-US" dirty="0"/>
              <a:t>完成上述业务流程确认之后，再行征集专家意见，最后输出流程文稿</a:t>
            </a:r>
            <a:endParaRPr lang="en-US" altLang="zh-CN" dirty="0"/>
          </a:p>
        </p:txBody>
      </p:sp>
      <p:sp>
        <p:nvSpPr>
          <p:cNvPr id="6" name="内容占位符 2">
            <a:extLst>
              <a:ext uri="{FF2B5EF4-FFF2-40B4-BE49-F238E27FC236}">
                <a16:creationId xmlns:a16="http://schemas.microsoft.com/office/drawing/2014/main" xmlns="" id="{FF7C48AC-D2A7-24FD-AFF9-9E988C297BBF}"/>
              </a:ext>
            </a:extLst>
          </p:cNvPr>
          <p:cNvSpPr txBox="1">
            <a:spLocks/>
          </p:cNvSpPr>
          <p:nvPr/>
        </p:nvSpPr>
        <p:spPr>
          <a:xfrm>
            <a:off x="608330" y="1565717"/>
            <a:ext cx="10462664" cy="864632"/>
          </a:xfrm>
          <a:prstGeom prst="rect">
            <a:avLst/>
          </a:prstGeom>
        </p:spPr>
        <p:txBody>
          <a:bodyPr>
            <a:normAutofit/>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0" indent="0">
              <a:lnSpc>
                <a:spcPct val="150000"/>
              </a:lnSpc>
              <a:buNone/>
            </a:pPr>
            <a:endParaRPr lang="en-US" altLang="zh-CN" dirty="0"/>
          </a:p>
        </p:txBody>
      </p:sp>
    </p:spTree>
    <p:extLst>
      <p:ext uri="{BB962C8B-B14F-4D97-AF65-F5344CB8AC3E}">
        <p14:creationId xmlns:p14="http://schemas.microsoft.com/office/powerpoint/2010/main" val="8320793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30629" y="2774076"/>
            <a:ext cx="9154499" cy="2356724"/>
          </a:xfrm>
        </p:spPr>
        <p:txBody>
          <a:bodyPr>
            <a:normAutofit/>
          </a:bodyPr>
          <a:lstStyle/>
          <a:p>
            <a:pPr algn="ct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第二次专家委员会</a:t>
            </a:r>
            <a:r>
              <a:rPr lang="zh-CN" altLang="en-US" sz="6000" dirty="0" smtClean="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议程</a:t>
            </a: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31032012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C5402E46-5598-35A1-A6E6-C941B84791AB}"/>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1EE3DDBA-2478-201D-8EAA-E617E8D56CFE}"/>
              </a:ext>
            </a:extLst>
          </p:cNvPr>
          <p:cNvSpPr>
            <a:spLocks noGrp="1"/>
          </p:cNvSpPr>
          <p:nvPr>
            <p:ph type="sldNum" sz="quarter" idx="12"/>
          </p:nvPr>
        </p:nvSpPr>
        <p:spPr/>
        <p:txBody>
          <a:bodyPr/>
          <a:lstStyle/>
          <a:p>
            <a:fld id="{49AE70B2-8BF9-45C0-BB95-33D1B9D3A854}" type="slidenum">
              <a:rPr lang="zh-CN" altLang="en-US" smtClean="0"/>
              <a:t>38</a:t>
            </a:fld>
            <a:endParaRPr lang="zh-CN" altLang="en-US"/>
          </a:p>
        </p:txBody>
      </p:sp>
      <p:sp>
        <p:nvSpPr>
          <p:cNvPr id="4" name="标题 3">
            <a:extLst>
              <a:ext uri="{FF2B5EF4-FFF2-40B4-BE49-F238E27FC236}">
                <a16:creationId xmlns:a16="http://schemas.microsoft.com/office/drawing/2014/main" xmlns="" id="{0CF6BE80-E128-537A-CAEF-107008D0864C}"/>
              </a:ext>
            </a:extLst>
          </p:cNvPr>
          <p:cNvSpPr>
            <a:spLocks noGrp="1"/>
          </p:cNvSpPr>
          <p:nvPr>
            <p:ph type="title"/>
          </p:nvPr>
        </p:nvSpPr>
        <p:spPr/>
        <p:txBody>
          <a:bodyPr/>
          <a:lstStyle/>
          <a:p>
            <a:r>
              <a:rPr kumimoji="1" lang="zh-CN" altLang="en-US" dirty="0"/>
              <a:t>议题：第二次专家委员会议程</a:t>
            </a:r>
          </a:p>
        </p:txBody>
      </p:sp>
      <p:graphicFrame>
        <p:nvGraphicFramePr>
          <p:cNvPr id="5" name="对象 4">
            <a:hlinkClick r:id="" action="ppaction://ole?verb=1"/>
            <a:extLst>
              <a:ext uri="{FF2B5EF4-FFF2-40B4-BE49-F238E27FC236}">
                <a16:creationId xmlns:a16="http://schemas.microsoft.com/office/drawing/2014/main" xmlns="" id="{FABBC570-F91A-A077-DF96-6B05DCE0A73C}"/>
              </a:ext>
            </a:extLst>
          </p:cNvPr>
          <p:cNvGraphicFramePr>
            <a:graphicFrameLocks noChangeAspect="1"/>
          </p:cNvGraphicFramePr>
          <p:nvPr>
            <p:extLst>
              <p:ext uri="{D42A27DB-BD31-4B8C-83A1-F6EECF244321}">
                <p14:modId xmlns:p14="http://schemas.microsoft.com/office/powerpoint/2010/main" val="3057547642"/>
              </p:ext>
            </p:extLst>
          </p:nvPr>
        </p:nvGraphicFramePr>
        <p:xfrm>
          <a:off x="9370390" y="1967913"/>
          <a:ext cx="965200" cy="609600"/>
        </p:xfrm>
        <a:graphic>
          <a:graphicData uri="http://schemas.openxmlformats.org/presentationml/2006/ole">
            <mc:AlternateContent xmlns:mc="http://schemas.openxmlformats.org/markup-compatibility/2006">
              <mc:Choice xmlns:v="urn:schemas-microsoft-com:vml" Requires="v">
                <p:oleObj spid="_x0000_s3079" name="文档" showAsIcon="1" r:id="rId3" imgW="965200" imgH="609600" progId="Word.Document.12">
                  <p:embed/>
                </p:oleObj>
              </mc:Choice>
              <mc:Fallback>
                <p:oleObj name="文档" showAsIcon="1" r:id="rId3" imgW="965200" imgH="609600" progId="Word.Document.12">
                  <p:embed/>
                  <p:pic>
                    <p:nvPicPr>
                      <p:cNvPr id="0" name=""/>
                      <p:cNvPicPr/>
                      <p:nvPr/>
                    </p:nvPicPr>
                    <p:blipFill>
                      <a:blip r:embed="rId4"/>
                      <a:stretch>
                        <a:fillRect/>
                      </a:stretch>
                    </p:blipFill>
                    <p:spPr>
                      <a:xfrm>
                        <a:off x="9370390" y="1967913"/>
                        <a:ext cx="965200" cy="609600"/>
                      </a:xfrm>
                      <a:prstGeom prst="rect">
                        <a:avLst/>
                      </a:prstGeom>
                    </p:spPr>
                  </p:pic>
                </p:oleObj>
              </mc:Fallback>
            </mc:AlternateContent>
          </a:graphicData>
        </a:graphic>
      </p:graphicFrame>
      <p:sp>
        <p:nvSpPr>
          <p:cNvPr id="6" name="文本框 5">
            <a:extLst>
              <a:ext uri="{FF2B5EF4-FFF2-40B4-BE49-F238E27FC236}">
                <a16:creationId xmlns:a16="http://schemas.microsoft.com/office/drawing/2014/main" xmlns="" id="{9939C52E-2CA2-EDF3-0748-DE21DC854D31}"/>
              </a:ext>
            </a:extLst>
          </p:cNvPr>
          <p:cNvSpPr txBox="1"/>
          <p:nvPr/>
        </p:nvSpPr>
        <p:spPr>
          <a:xfrm>
            <a:off x="7951305" y="2088047"/>
            <a:ext cx="1338828" cy="369332"/>
          </a:xfrm>
          <a:prstGeom prst="rect">
            <a:avLst/>
          </a:prstGeom>
          <a:noFill/>
        </p:spPr>
        <p:txBody>
          <a:bodyPr wrap="none" rtlCol="0">
            <a:spAutoFit/>
          </a:bodyPr>
          <a:lstStyle/>
          <a:p>
            <a:r>
              <a:rPr kumimoji="1" lang="zh-CN" altLang="en-US" dirty="0"/>
              <a:t>详细议程：</a:t>
            </a:r>
          </a:p>
        </p:txBody>
      </p:sp>
      <p:sp>
        <p:nvSpPr>
          <p:cNvPr id="8" name="文本框 7">
            <a:extLst>
              <a:ext uri="{FF2B5EF4-FFF2-40B4-BE49-F238E27FC236}">
                <a16:creationId xmlns:a16="http://schemas.microsoft.com/office/drawing/2014/main" xmlns="" id="{13F26FA7-AC8E-A959-E970-AA5A14A6EB14}"/>
              </a:ext>
            </a:extLst>
          </p:cNvPr>
          <p:cNvSpPr txBox="1"/>
          <p:nvPr/>
        </p:nvSpPr>
        <p:spPr>
          <a:xfrm>
            <a:off x="337930" y="1838849"/>
            <a:ext cx="6910866" cy="1477328"/>
          </a:xfrm>
          <a:prstGeom prst="rect">
            <a:avLst/>
          </a:prstGeom>
          <a:noFill/>
        </p:spPr>
        <p:txBody>
          <a:bodyPr wrap="none" rtlCol="0">
            <a:spAutoFit/>
          </a:bodyPr>
          <a:lstStyle/>
          <a:p>
            <a:r>
              <a:rPr kumimoji="1" lang="zh-CN" altLang="en-US" dirty="0"/>
              <a:t>第二次专家委员会会议安排</a:t>
            </a:r>
            <a:endParaRPr kumimoji="1" lang="en-US" altLang="zh-CN" dirty="0"/>
          </a:p>
          <a:p>
            <a:r>
              <a:rPr kumimoji="1" lang="en-US" altLang="zh-CN" dirty="0"/>
              <a:t>1</a:t>
            </a:r>
            <a:r>
              <a:rPr kumimoji="1" lang="zh-CN" altLang="en-US" dirty="0"/>
              <a:t>、会议时间：</a:t>
            </a:r>
            <a:r>
              <a:rPr kumimoji="1" lang="en-US" altLang="zh-CN" dirty="0"/>
              <a:t>2023</a:t>
            </a:r>
            <a:r>
              <a:rPr kumimoji="1" lang="zh-CN" altLang="en-US" dirty="0"/>
              <a:t>年</a:t>
            </a:r>
            <a:r>
              <a:rPr kumimoji="1" lang="en-US" altLang="zh-CN" dirty="0"/>
              <a:t>8</a:t>
            </a:r>
            <a:r>
              <a:rPr kumimoji="1" lang="zh-CN" altLang="en-US" dirty="0"/>
              <a:t>月</a:t>
            </a:r>
            <a:r>
              <a:rPr kumimoji="1" lang="en-US" altLang="zh-CN" dirty="0"/>
              <a:t>25</a:t>
            </a:r>
            <a:r>
              <a:rPr kumimoji="1" lang="zh-CN" altLang="en-US" dirty="0"/>
              <a:t>日或</a:t>
            </a:r>
            <a:r>
              <a:rPr kumimoji="1" lang="en-US" altLang="zh-CN" dirty="0"/>
              <a:t>8</a:t>
            </a:r>
            <a:r>
              <a:rPr kumimoji="1" lang="zh-CN" altLang="en-US" dirty="0"/>
              <a:t>月</a:t>
            </a:r>
            <a:r>
              <a:rPr kumimoji="1" lang="en-US" altLang="zh-CN" dirty="0"/>
              <a:t>28</a:t>
            </a:r>
            <a:r>
              <a:rPr kumimoji="1" lang="zh-CN" altLang="en-US" dirty="0"/>
              <a:t>日</a:t>
            </a:r>
            <a:endParaRPr kumimoji="1" lang="en-US" altLang="zh-CN" dirty="0"/>
          </a:p>
          <a:p>
            <a:r>
              <a:rPr kumimoji="1" lang="en-US" altLang="zh-CN" dirty="0"/>
              <a:t>2</a:t>
            </a:r>
            <a:r>
              <a:rPr kumimoji="1" lang="zh-CN" altLang="en-US" dirty="0"/>
              <a:t>、会议地点：北京</a:t>
            </a:r>
            <a:endParaRPr kumimoji="1" lang="en-US" altLang="zh-CN" dirty="0"/>
          </a:p>
          <a:p>
            <a:r>
              <a:rPr kumimoji="1" lang="en-US" altLang="zh-CN" dirty="0"/>
              <a:t>3</a:t>
            </a:r>
            <a:r>
              <a:rPr kumimoji="1" lang="zh-CN" altLang="en-US" dirty="0"/>
              <a:t>、上午议程：评审三个项目的汇报材料</a:t>
            </a:r>
            <a:endParaRPr kumimoji="1" lang="en-US" altLang="zh-CN" dirty="0"/>
          </a:p>
          <a:p>
            <a:r>
              <a:rPr kumimoji="1" lang="en-US" altLang="zh-CN" dirty="0"/>
              <a:t>4</a:t>
            </a:r>
            <a:r>
              <a:rPr kumimoji="1" lang="zh-CN" altLang="en-US" dirty="0"/>
              <a:t>、下午分会：联盟认证体系方法讨论（部分专家委员</a:t>
            </a:r>
            <a:r>
              <a:rPr kumimoji="1" lang="en-US" altLang="zh-CN" dirty="0"/>
              <a:t>+</a:t>
            </a:r>
            <a:r>
              <a:rPr kumimoji="1" lang="zh-CN" altLang="en-US" dirty="0"/>
              <a:t>外部专家）</a:t>
            </a:r>
          </a:p>
        </p:txBody>
      </p:sp>
    </p:spTree>
    <p:extLst>
      <p:ext uri="{BB962C8B-B14F-4D97-AF65-F5344CB8AC3E}">
        <p14:creationId xmlns:p14="http://schemas.microsoft.com/office/powerpoint/2010/main" val="6606358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81431" y="2774076"/>
            <a:ext cx="9154499" cy="2356724"/>
          </a:xfrm>
        </p:spPr>
        <p:txBody>
          <a:bodyPr>
            <a:normAutofit/>
          </a:bodyPr>
          <a:lstStyle/>
          <a:p>
            <a:pPr algn="ct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联盟运营情况</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41913092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6F95F85-3F1E-A34F-1389-B09576CA0744}"/>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D2CAADE0-D7E6-BE6E-EC7B-55FF062C8F69}"/>
              </a:ext>
            </a:extLst>
          </p:cNvPr>
          <p:cNvSpPr>
            <a:spLocks noGrp="1"/>
          </p:cNvSpPr>
          <p:nvPr>
            <p:ph type="sldNum" sz="quarter" idx="12"/>
          </p:nvPr>
        </p:nvSpPr>
        <p:spPr/>
        <p:txBody>
          <a:bodyPr/>
          <a:lstStyle/>
          <a:p>
            <a:fld id="{49AE70B2-8BF9-45C0-BB95-33D1B9D3A854}" type="slidenum">
              <a:rPr lang="zh-CN" altLang="en-US" smtClean="0"/>
              <a:t>40</a:t>
            </a:fld>
            <a:endParaRPr lang="zh-CN" altLang="en-US"/>
          </a:p>
        </p:txBody>
      </p:sp>
      <p:sp>
        <p:nvSpPr>
          <p:cNvPr id="4" name="标题 3">
            <a:extLst>
              <a:ext uri="{FF2B5EF4-FFF2-40B4-BE49-F238E27FC236}">
                <a16:creationId xmlns:a16="http://schemas.microsoft.com/office/drawing/2014/main" xmlns="" id="{1C4568F3-5B20-33D8-2CCD-931EB73CF761}"/>
              </a:ext>
            </a:extLst>
          </p:cNvPr>
          <p:cNvSpPr>
            <a:spLocks noGrp="1"/>
          </p:cNvSpPr>
          <p:nvPr>
            <p:ph type="title"/>
          </p:nvPr>
        </p:nvSpPr>
        <p:spPr/>
        <p:txBody>
          <a:bodyPr/>
          <a:lstStyle/>
          <a:p>
            <a:r>
              <a:rPr lang="zh-CN" altLang="en-US" dirty="0"/>
              <a:t>议题：</a:t>
            </a:r>
            <a:r>
              <a:rPr lang="zh-CN" altLang="en-US" sz="2800" dirty="0"/>
              <a:t>联盟运营情况汇报</a:t>
            </a:r>
            <a:endParaRPr kumimoji="1" lang="zh-CN" altLang="en-US" dirty="0"/>
          </a:p>
        </p:txBody>
      </p:sp>
      <p:sp>
        <p:nvSpPr>
          <p:cNvPr id="5" name="文本框 4">
            <a:extLst>
              <a:ext uri="{FF2B5EF4-FFF2-40B4-BE49-F238E27FC236}">
                <a16:creationId xmlns:a16="http://schemas.microsoft.com/office/drawing/2014/main" xmlns="" id="{946A4D65-E7AC-D417-6B31-C7E05DA416A4}"/>
              </a:ext>
            </a:extLst>
          </p:cNvPr>
          <p:cNvSpPr txBox="1"/>
          <p:nvPr/>
        </p:nvSpPr>
        <p:spPr>
          <a:xfrm>
            <a:off x="982486" y="1051848"/>
            <a:ext cx="10595114" cy="5293757"/>
          </a:xfrm>
          <a:prstGeom prst="rect">
            <a:avLst/>
          </a:prstGeom>
          <a:noFill/>
        </p:spPr>
        <p:txBody>
          <a:bodyPr wrap="square" rtlCol="0">
            <a:spAutoFit/>
          </a:bodyPr>
          <a:lstStyle/>
          <a:p>
            <a:pPr marL="342900" lvl="0" indent="-342900" algn="just">
              <a:lnSpc>
                <a:spcPct val="150000"/>
              </a:lnSpc>
              <a:spcBef>
                <a:spcPts val="1200"/>
              </a:spcBef>
              <a:spcAft>
                <a:spcPts val="0"/>
              </a:spcAft>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联盟会员发展：</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沟通潜在会员</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11</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家，完成会员协议签署</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1</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家，相比</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Q1</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会员发展速度加快</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联盟项目进展：</a:t>
            </a:r>
            <a:r>
              <a:rPr lang="en-US" altLang="zh-CN" sz="1400" kern="100" dirty="0">
                <a:solidFill>
                  <a:srgbClr val="000000"/>
                </a:solidFill>
                <a:effectLst/>
                <a:latin typeface="宋体" panose="02010600030101010101" pitchFamily="2" charset="-122"/>
                <a:ea typeface="DengXian" panose="02010600030101010101" pitchFamily="2" charset="-122"/>
                <a:cs typeface="宋体" panose="02010600030101010101" pitchFamily="2" charset="-122"/>
              </a:rPr>
              <a:t>P003</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项目已完成漫游协同与</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QoS</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协同规范，待发布；</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P001</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和</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P002</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项目进度有延迟，目前项目交付件组内定稿，待实验室验证。</a:t>
            </a:r>
            <a:r>
              <a:rPr lang="en-US"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3</a:t>
            </a:r>
            <a:r>
              <a:rPr lang="zh-CN" altLang="zh-CN" sz="1400" kern="100" dirty="0">
                <a:solidFill>
                  <a:srgbClr val="000000"/>
                </a:solidFill>
                <a:effectLst/>
                <a:latin typeface="DengXian" panose="02010600030101010101" pitchFamily="2" charset="-122"/>
                <a:ea typeface="宋体" panose="02010600030101010101" pitchFamily="2" charset="-122"/>
                <a:cs typeface="宋体" panose="02010600030101010101" pitchFamily="2" charset="-122"/>
              </a:rPr>
              <a:t>个推进中项目均已经成立工作推进组，按计划开展立项前期准备工作。</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联盟测试认证：</a:t>
            </a:r>
            <a:r>
              <a:rPr lang="zh-CN"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联盟实验室仪器仪表永谐灿芯入场进行调试，计划最迟</a:t>
            </a:r>
            <a:r>
              <a:rPr lang="en-US"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8</a:t>
            </a:r>
            <a:r>
              <a:rPr lang="zh-CN"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月</a:t>
            </a:r>
            <a:r>
              <a:rPr lang="en-US"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19</a:t>
            </a:r>
            <a:r>
              <a:rPr lang="zh-CN"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日完成测试验收。组建测试认证架构整体设计工作组并启动运作，专委会生主任给出两个测试管理文件初稿。预计</a:t>
            </a:r>
            <a:r>
              <a:rPr lang="en-US"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9</a:t>
            </a:r>
            <a:r>
              <a:rPr lang="zh-CN"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月发布一个测试标准，</a:t>
            </a:r>
            <a:r>
              <a:rPr lang="en-US"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12</a:t>
            </a:r>
            <a:r>
              <a:rPr lang="zh-CN" altLang="zh-CN" sz="1400" kern="100" dirty="0">
                <a:solidFill>
                  <a:srgbClr val="333333"/>
                </a:solidFill>
                <a:effectLst/>
                <a:latin typeface="DengXian" panose="02010600030101010101" pitchFamily="2" charset="-122"/>
                <a:ea typeface="宋体" panose="02010600030101010101" pitchFamily="2" charset="-122"/>
                <a:cs typeface="宋体" panose="02010600030101010101" pitchFamily="2" charset="-122"/>
              </a:rPr>
              <a:t>月前发布两个测试认证标准</a:t>
            </a:r>
            <a:r>
              <a:rPr lang="zh-CN" altLang="zh-CN" sz="1600" kern="100" dirty="0">
                <a:solidFill>
                  <a:srgbClr val="333333"/>
                </a:solidFill>
                <a:effectLst/>
                <a:latin typeface="DengXian" panose="02010600030101010101" pitchFamily="2" charset="-122"/>
                <a:ea typeface="微软雅黑" panose="020B0503020204020204" pitchFamily="34" charset="-122"/>
                <a:cs typeface="微软雅黑" panose="020B0503020204020204" pitchFamily="34" charset="-122"/>
              </a:rPr>
              <a:t>。</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联盟品牌建设：</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成功举办“</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WAA</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四季论坛之夏季讲坛”活动。</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联盟对外合作：</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完成与</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8</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个国内国际组织、高校等的交流沟通。</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联盟公共事务：</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接待各级党政机关调研交流活动</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16</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次，相比</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Q1</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交流活动次数明显增加。</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zh-CN" altLang="zh-CN" sz="1400" b="1" kern="100" dirty="0">
                <a:effectLst/>
                <a:latin typeface="DengXian" panose="02010600030101010101" pitchFamily="2" charset="-122"/>
                <a:ea typeface="宋体" panose="02010600030101010101" pitchFamily="2" charset="-122"/>
                <a:cs typeface="Times New Roman" panose="02020603050405020304" pitchFamily="18" charset="0"/>
              </a:rPr>
              <a:t>联盟内部运作：</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根据会员单位需要，为</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18</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家会员单位设计制作会员牌匾。</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正式启用联盟邮件列表，创建积极、友好、高效的交流环境。</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联盟已获得免税资格批复，有效期五年（</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2022</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年</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-2026</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年）。</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联盟已向民政部上报完成</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2022</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年度年检报告。</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联盟已启动</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2023-2024</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年预算编制工作。</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lgn="just">
              <a:lnSpc>
                <a:spcPct val="150000"/>
              </a:lnSpc>
              <a:buFont typeface="+mj-lt"/>
              <a:buAutoNum type="arabicParenR"/>
            </a:pPr>
            <a:r>
              <a:rPr lang="en-US" altLang="zh-CN" sz="1400" kern="100" dirty="0">
                <a:effectLst/>
                <a:latin typeface="宋体" panose="02010600030101010101" pitchFamily="2" charset="-122"/>
                <a:ea typeface="DengXian" panose="02010600030101010101" pitchFamily="2" charset="-122"/>
                <a:cs typeface="Times New Roman" panose="02020603050405020304" pitchFamily="18" charset="0"/>
              </a:rPr>
              <a:t>4-7</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月完成</a:t>
            </a:r>
            <a:r>
              <a:rPr lang="en-US" altLang="zh-CN" sz="1400" kern="100" dirty="0">
                <a:effectLst/>
                <a:latin typeface="DengXian" panose="02010600030101010101" pitchFamily="2" charset="-122"/>
                <a:ea typeface="宋体" panose="02010600030101010101" pitchFamily="2" charset="-122"/>
                <a:cs typeface="Times New Roman" panose="02020603050405020304" pitchFamily="18" charset="0"/>
              </a:rPr>
              <a:t>5</a:t>
            </a:r>
            <a:r>
              <a:rPr lang="zh-CN" altLang="zh-CN" sz="1400" kern="100" dirty="0">
                <a:effectLst/>
                <a:latin typeface="DengXian" panose="02010600030101010101" pitchFamily="2" charset="-122"/>
                <a:ea typeface="宋体" panose="02010600030101010101" pitchFamily="2" charset="-122"/>
                <a:cs typeface="Times New Roman" panose="02020603050405020304" pitchFamily="18" charset="0"/>
              </a:rPr>
              <a:t>家会员会费收取。</a:t>
            </a:r>
            <a:endParaRPr lang="zh-CN" altLang="zh-CN" sz="11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sz="2000" dirty="0"/>
          </a:p>
        </p:txBody>
      </p:sp>
    </p:spTree>
    <p:extLst>
      <p:ext uri="{BB962C8B-B14F-4D97-AF65-F5344CB8AC3E}">
        <p14:creationId xmlns:p14="http://schemas.microsoft.com/office/powerpoint/2010/main" val="2897494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2FC7D19-F274-3C94-E2D5-13F17DD61D55}"/>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E7022C9D-4838-2C21-40D7-3C6DE27C7D55}"/>
              </a:ext>
            </a:extLst>
          </p:cNvPr>
          <p:cNvSpPr>
            <a:spLocks noGrp="1"/>
          </p:cNvSpPr>
          <p:nvPr>
            <p:ph type="sldNum" sz="quarter" idx="12"/>
          </p:nvPr>
        </p:nvSpPr>
        <p:spPr/>
        <p:txBody>
          <a:bodyPr/>
          <a:lstStyle/>
          <a:p>
            <a:fld id="{49AE70B2-8BF9-45C0-BB95-33D1B9D3A854}" type="slidenum">
              <a:rPr lang="zh-CN" altLang="en-US" smtClean="0"/>
              <a:t>41</a:t>
            </a:fld>
            <a:endParaRPr lang="zh-CN" altLang="en-US"/>
          </a:p>
        </p:txBody>
      </p:sp>
      <p:sp>
        <p:nvSpPr>
          <p:cNvPr id="4" name="标题 3">
            <a:extLst>
              <a:ext uri="{FF2B5EF4-FFF2-40B4-BE49-F238E27FC236}">
                <a16:creationId xmlns:a16="http://schemas.microsoft.com/office/drawing/2014/main" xmlns="" id="{64ADBA52-8451-0CEC-E2E7-66729E97A26C}"/>
              </a:ext>
            </a:extLst>
          </p:cNvPr>
          <p:cNvSpPr>
            <a:spLocks noGrp="1"/>
          </p:cNvSpPr>
          <p:nvPr>
            <p:ph type="title"/>
          </p:nvPr>
        </p:nvSpPr>
        <p:spPr/>
        <p:txBody>
          <a:bodyPr/>
          <a:lstStyle/>
          <a:p>
            <a:r>
              <a:rPr kumimoji="1" lang="zh-CN" altLang="en-US" dirty="0"/>
              <a:t>夏季论坛业务目标总结</a:t>
            </a:r>
          </a:p>
        </p:txBody>
      </p:sp>
      <p:graphicFrame>
        <p:nvGraphicFramePr>
          <p:cNvPr id="5" name="表格 5">
            <a:extLst>
              <a:ext uri="{FF2B5EF4-FFF2-40B4-BE49-F238E27FC236}">
                <a16:creationId xmlns:a16="http://schemas.microsoft.com/office/drawing/2014/main" xmlns="" id="{85DC8630-AF6B-93DC-F8A2-ED501C1DE2E6}"/>
              </a:ext>
            </a:extLst>
          </p:cNvPr>
          <p:cNvGraphicFramePr>
            <a:graphicFrameLocks noGrp="1"/>
          </p:cNvGraphicFramePr>
          <p:nvPr>
            <p:extLst>
              <p:ext uri="{D42A27DB-BD31-4B8C-83A1-F6EECF244321}">
                <p14:modId xmlns:p14="http://schemas.microsoft.com/office/powerpoint/2010/main" val="61340107"/>
              </p:ext>
            </p:extLst>
          </p:nvPr>
        </p:nvGraphicFramePr>
        <p:xfrm>
          <a:off x="408791" y="1083232"/>
          <a:ext cx="11499923" cy="4892040"/>
        </p:xfrm>
        <a:graphic>
          <a:graphicData uri="http://schemas.openxmlformats.org/drawingml/2006/table">
            <a:tbl>
              <a:tblPr firstRow="1" bandRow="1">
                <a:tableStyleId>{5C22544A-7EE6-4342-B048-85BDC9FD1C3A}</a:tableStyleId>
              </a:tblPr>
              <a:tblGrid>
                <a:gridCol w="4410635">
                  <a:extLst>
                    <a:ext uri="{9D8B030D-6E8A-4147-A177-3AD203B41FA5}">
                      <a16:colId xmlns:a16="http://schemas.microsoft.com/office/drawing/2014/main" xmlns="" val="2696962136"/>
                    </a:ext>
                  </a:extLst>
                </a:gridCol>
                <a:gridCol w="3255981">
                  <a:extLst>
                    <a:ext uri="{9D8B030D-6E8A-4147-A177-3AD203B41FA5}">
                      <a16:colId xmlns:a16="http://schemas.microsoft.com/office/drawing/2014/main" xmlns="" val="1399278501"/>
                    </a:ext>
                  </a:extLst>
                </a:gridCol>
                <a:gridCol w="3833307">
                  <a:extLst>
                    <a:ext uri="{9D8B030D-6E8A-4147-A177-3AD203B41FA5}">
                      <a16:colId xmlns:a16="http://schemas.microsoft.com/office/drawing/2014/main" xmlns="" val="519306888"/>
                    </a:ext>
                  </a:extLst>
                </a:gridCol>
              </a:tblGrid>
              <a:tr h="370840">
                <a:tc>
                  <a:txBody>
                    <a:bodyPr/>
                    <a:lstStyle/>
                    <a:p>
                      <a:r>
                        <a:rPr lang="zh-CN" altLang="en-US" sz="1400" dirty="0"/>
                        <a:t>既定目标</a:t>
                      </a:r>
                    </a:p>
                  </a:txBody>
                  <a:tcPr/>
                </a:tc>
                <a:tc>
                  <a:txBody>
                    <a:bodyPr/>
                    <a:lstStyle/>
                    <a:p>
                      <a:r>
                        <a:rPr lang="zh-CN" altLang="en-US" sz="1400" dirty="0"/>
                        <a:t>完成情况</a:t>
                      </a:r>
                    </a:p>
                  </a:txBody>
                  <a:tcPr/>
                </a:tc>
                <a:tc>
                  <a:txBody>
                    <a:bodyPr/>
                    <a:lstStyle/>
                    <a:p>
                      <a:r>
                        <a:rPr lang="zh-CN" altLang="en-US" sz="1400"/>
                        <a:t>偏差</a:t>
                      </a:r>
                      <a:endParaRPr lang="zh-CN" altLang="en-US" sz="1400" dirty="0"/>
                    </a:p>
                  </a:txBody>
                  <a:tcPr/>
                </a:tc>
                <a:extLst>
                  <a:ext uri="{0D108BD9-81ED-4DB2-BD59-A6C34878D82A}">
                    <a16:rowId xmlns:a16="http://schemas.microsoft.com/office/drawing/2014/main" xmlns="" val="317816839"/>
                  </a:ext>
                </a:extLst>
              </a:tr>
              <a:tr h="370840">
                <a:tc>
                  <a:txBody>
                    <a:bodyPr/>
                    <a:lstStyle/>
                    <a:p>
                      <a:r>
                        <a:rPr lang="zh-CN" altLang="en-US" sz="1400" dirty="0"/>
                        <a:t>由顶级专家发表产业前瞻演讲</a:t>
                      </a:r>
                    </a:p>
                  </a:txBody>
                  <a:tcPr/>
                </a:tc>
                <a:tc>
                  <a:txBody>
                    <a:bodyPr/>
                    <a:lstStyle/>
                    <a:p>
                      <a:r>
                        <a:rPr lang="zh-CN" altLang="en-US" sz="1400" dirty="0"/>
                        <a:t>完成</a:t>
                      </a:r>
                    </a:p>
                  </a:txBody>
                  <a:tcPr/>
                </a:tc>
                <a:tc>
                  <a:txBody>
                    <a:bodyPr/>
                    <a:lstStyle/>
                    <a:p>
                      <a:r>
                        <a:rPr lang="zh-CN" altLang="en-US" sz="1400" dirty="0"/>
                        <a:t>无</a:t>
                      </a:r>
                    </a:p>
                  </a:txBody>
                  <a:tcPr/>
                </a:tc>
                <a:extLst>
                  <a:ext uri="{0D108BD9-81ED-4DB2-BD59-A6C34878D82A}">
                    <a16:rowId xmlns:a16="http://schemas.microsoft.com/office/drawing/2014/main" xmlns="" val="3753355177"/>
                  </a:ext>
                </a:extLst>
              </a:tr>
              <a:tr h="370840">
                <a:tc>
                  <a:txBody>
                    <a:bodyPr/>
                    <a:lstStyle/>
                    <a:p>
                      <a:r>
                        <a:rPr lang="zh-CN" altLang="en-US" sz="1400" dirty="0"/>
                        <a:t>由顶级技术专家发表技术前瞻演讲</a:t>
                      </a:r>
                    </a:p>
                  </a:txBody>
                  <a:tcPr/>
                </a:tc>
                <a:tc>
                  <a:txBody>
                    <a:bodyPr/>
                    <a:lstStyle/>
                    <a:p>
                      <a:r>
                        <a:rPr lang="zh-CN" altLang="en-US" sz="1400" dirty="0"/>
                        <a:t>完成</a:t>
                      </a:r>
                    </a:p>
                  </a:txBody>
                  <a:tcPr/>
                </a:tc>
                <a:tc>
                  <a:txBody>
                    <a:bodyPr/>
                    <a:lstStyle/>
                    <a:p>
                      <a:r>
                        <a:rPr lang="zh-CN" altLang="en-US" sz="1400" dirty="0"/>
                        <a:t>无</a:t>
                      </a:r>
                    </a:p>
                  </a:txBody>
                  <a:tcPr/>
                </a:tc>
                <a:extLst>
                  <a:ext uri="{0D108BD9-81ED-4DB2-BD59-A6C34878D82A}">
                    <a16:rowId xmlns:a16="http://schemas.microsoft.com/office/drawing/2014/main" xmlns="" val="1146514868"/>
                  </a:ext>
                </a:extLst>
              </a:tr>
              <a:tr h="370840">
                <a:tc>
                  <a:txBody>
                    <a:bodyPr/>
                    <a:lstStyle/>
                    <a:p>
                      <a:r>
                        <a:rPr lang="zh-CN" altLang="en-US" sz="1400" dirty="0"/>
                        <a:t>围绕前瞻的演讲形成传播和再次讨论</a:t>
                      </a:r>
                    </a:p>
                  </a:txBody>
                  <a:tcPr/>
                </a:tc>
                <a:tc>
                  <a:txBody>
                    <a:bodyPr/>
                    <a:lstStyle/>
                    <a:p>
                      <a:r>
                        <a:rPr lang="zh-CN" altLang="en-US" sz="1400" dirty="0"/>
                        <a:t>未完成在讨论、部分演讲完成再次传播</a:t>
                      </a:r>
                    </a:p>
                  </a:txBody>
                  <a:tcPr/>
                </a:tc>
                <a:tc>
                  <a:txBody>
                    <a:bodyPr/>
                    <a:lstStyle/>
                    <a:p>
                      <a:r>
                        <a:rPr lang="zh-CN" altLang="en-US" sz="1400" dirty="0"/>
                        <a:t>张平、洪伟的演讲和材料不能外发</a:t>
                      </a:r>
                    </a:p>
                  </a:txBody>
                  <a:tcPr/>
                </a:tc>
                <a:extLst>
                  <a:ext uri="{0D108BD9-81ED-4DB2-BD59-A6C34878D82A}">
                    <a16:rowId xmlns:a16="http://schemas.microsoft.com/office/drawing/2014/main" xmlns="" val="2251329915"/>
                  </a:ext>
                </a:extLst>
              </a:tr>
              <a:tr h="370840">
                <a:tc>
                  <a:txBody>
                    <a:bodyPr/>
                    <a:lstStyle/>
                    <a:p>
                      <a:r>
                        <a:rPr lang="zh-CN" altLang="en-US" sz="1400" dirty="0"/>
                        <a:t>海外标准机构发表国际组织运作经验演讲</a:t>
                      </a:r>
                    </a:p>
                  </a:txBody>
                  <a:tcPr/>
                </a:tc>
                <a:tc>
                  <a:txBody>
                    <a:bodyPr/>
                    <a:lstStyle/>
                    <a:p>
                      <a:r>
                        <a:rPr lang="en-US" altLang="zh-CN" sz="1400" dirty="0"/>
                        <a:t>ISA</a:t>
                      </a:r>
                      <a:r>
                        <a:rPr lang="zh-CN" altLang="en-US" sz="1400" dirty="0"/>
                        <a:t>演讲</a:t>
                      </a:r>
                    </a:p>
                  </a:txBody>
                  <a:tcPr/>
                </a:tc>
                <a:tc>
                  <a:txBody>
                    <a:bodyPr/>
                    <a:lstStyle/>
                    <a:p>
                      <a:r>
                        <a:rPr lang="en-US" altLang="zh-CN" sz="1400" dirty="0"/>
                        <a:t>70%</a:t>
                      </a:r>
                      <a:endParaRPr lang="zh-CN" altLang="en-US" sz="1400" dirty="0"/>
                    </a:p>
                  </a:txBody>
                  <a:tcPr/>
                </a:tc>
                <a:extLst>
                  <a:ext uri="{0D108BD9-81ED-4DB2-BD59-A6C34878D82A}">
                    <a16:rowId xmlns:a16="http://schemas.microsoft.com/office/drawing/2014/main" xmlns="" val="389611631"/>
                  </a:ext>
                </a:extLst>
              </a:tr>
              <a:tr h="370840">
                <a:tc>
                  <a:txBody>
                    <a:bodyPr/>
                    <a:lstStyle/>
                    <a:p>
                      <a:r>
                        <a:rPr lang="zh-CN" altLang="en-US" sz="1400" dirty="0"/>
                        <a:t>联盟工作推进组亮相</a:t>
                      </a:r>
                    </a:p>
                  </a:txBody>
                  <a:tcPr/>
                </a:tc>
                <a:tc>
                  <a:txBody>
                    <a:bodyPr/>
                    <a:lstStyle/>
                    <a:p>
                      <a:r>
                        <a:rPr lang="zh-CN" altLang="en-US" sz="1400" dirty="0"/>
                        <a:t>联盟项目组亮相</a:t>
                      </a:r>
                      <a:r>
                        <a:rPr lang="en-US" altLang="zh-CN" sz="1400" dirty="0"/>
                        <a:t>+</a:t>
                      </a:r>
                      <a:r>
                        <a:rPr lang="zh-CN" altLang="en-US" sz="1400" dirty="0"/>
                        <a:t>项目经理证书</a:t>
                      </a:r>
                      <a:r>
                        <a:rPr lang="en-US" altLang="zh-CN" sz="1400" dirty="0"/>
                        <a:t>+</a:t>
                      </a:r>
                      <a:r>
                        <a:rPr lang="zh-CN" altLang="en-US" sz="1400" dirty="0"/>
                        <a:t>一周年贡献奖颁奖</a:t>
                      </a:r>
                    </a:p>
                  </a:txBody>
                  <a:tcPr/>
                </a:tc>
                <a:tc>
                  <a:txBody>
                    <a:bodyPr/>
                    <a:lstStyle/>
                    <a:p>
                      <a:r>
                        <a:rPr lang="en-US" altLang="zh-CN" sz="1400" dirty="0"/>
                        <a:t>100%</a:t>
                      </a:r>
                      <a:r>
                        <a:rPr lang="zh-CN" altLang="en-US" sz="1400" dirty="0"/>
                        <a:t>，属于效果强化的偏差，比原目标效果更好</a:t>
                      </a:r>
                    </a:p>
                  </a:txBody>
                  <a:tcPr/>
                </a:tc>
                <a:extLst>
                  <a:ext uri="{0D108BD9-81ED-4DB2-BD59-A6C34878D82A}">
                    <a16:rowId xmlns:a16="http://schemas.microsoft.com/office/drawing/2014/main" xmlns="" val="3047660421"/>
                  </a:ext>
                </a:extLst>
              </a:tr>
              <a:tr h="370840">
                <a:tc>
                  <a:txBody>
                    <a:bodyPr/>
                    <a:lstStyle/>
                    <a:p>
                      <a:r>
                        <a:rPr lang="zh-CN" altLang="en-US" sz="1400" dirty="0"/>
                        <a:t>联盟白皮书发布</a:t>
                      </a:r>
                    </a:p>
                  </a:txBody>
                  <a:tcPr/>
                </a:tc>
                <a:tc>
                  <a:txBody>
                    <a:bodyPr/>
                    <a:lstStyle/>
                    <a:p>
                      <a:r>
                        <a:rPr lang="zh-CN" altLang="en-US" sz="1400" dirty="0"/>
                        <a:t>完成发布</a:t>
                      </a:r>
                    </a:p>
                  </a:txBody>
                  <a:tcPr/>
                </a:tc>
                <a:tc>
                  <a:txBody>
                    <a:bodyPr/>
                    <a:lstStyle/>
                    <a:p>
                      <a:r>
                        <a:rPr lang="zh-CN" altLang="en-US" sz="1400" dirty="0"/>
                        <a:t>无</a:t>
                      </a:r>
                    </a:p>
                  </a:txBody>
                  <a:tcPr/>
                </a:tc>
                <a:extLst>
                  <a:ext uri="{0D108BD9-81ED-4DB2-BD59-A6C34878D82A}">
                    <a16:rowId xmlns:a16="http://schemas.microsoft.com/office/drawing/2014/main" xmlns="" val="1230987995"/>
                  </a:ext>
                </a:extLst>
              </a:tr>
              <a:tr h="370840">
                <a:tc>
                  <a:txBody>
                    <a:bodyPr/>
                    <a:lstStyle/>
                    <a:p>
                      <a:r>
                        <a:rPr lang="zh-CN" altLang="en-US" sz="1400" dirty="0"/>
                        <a:t>白皮书解读</a:t>
                      </a:r>
                    </a:p>
                  </a:txBody>
                  <a:tcPr/>
                </a:tc>
                <a:tc>
                  <a:txBody>
                    <a:bodyPr/>
                    <a:lstStyle/>
                    <a:p>
                      <a:r>
                        <a:rPr lang="zh-CN" altLang="en-US" sz="1400" dirty="0"/>
                        <a:t>完成</a:t>
                      </a:r>
                    </a:p>
                  </a:txBody>
                  <a:tcPr/>
                </a:tc>
                <a:tc>
                  <a:txBody>
                    <a:bodyPr/>
                    <a:lstStyle/>
                    <a:p>
                      <a:r>
                        <a:rPr lang="zh-CN" altLang="en-US" sz="1400" dirty="0"/>
                        <a:t>无</a:t>
                      </a:r>
                    </a:p>
                  </a:txBody>
                  <a:tcPr/>
                </a:tc>
                <a:extLst>
                  <a:ext uri="{0D108BD9-81ED-4DB2-BD59-A6C34878D82A}">
                    <a16:rowId xmlns:a16="http://schemas.microsoft.com/office/drawing/2014/main" xmlns="" val="1111456623"/>
                  </a:ext>
                </a:extLst>
              </a:tr>
              <a:tr h="370840">
                <a:tc>
                  <a:txBody>
                    <a:bodyPr/>
                    <a:lstStyle/>
                    <a:p>
                      <a:r>
                        <a:rPr lang="zh-CN" altLang="en-US" sz="1400" dirty="0"/>
                        <a:t>签约仪式</a:t>
                      </a:r>
                    </a:p>
                  </a:txBody>
                  <a:tcPr/>
                </a:tc>
                <a:tc>
                  <a:txBody>
                    <a:bodyPr/>
                    <a:lstStyle/>
                    <a:p>
                      <a:r>
                        <a:rPr lang="zh-CN" altLang="en-US" sz="1400" dirty="0"/>
                        <a:t>未举行</a:t>
                      </a:r>
                    </a:p>
                  </a:txBody>
                  <a:tcPr/>
                </a:tc>
                <a:tc>
                  <a:txBody>
                    <a:bodyPr/>
                    <a:lstStyle/>
                    <a:p>
                      <a:r>
                        <a:rPr lang="en-US" altLang="zh-CN" sz="1400" dirty="0"/>
                        <a:t>100%</a:t>
                      </a:r>
                      <a:endParaRPr lang="zh-CN" altLang="en-US" sz="1400" dirty="0"/>
                    </a:p>
                  </a:txBody>
                  <a:tcPr/>
                </a:tc>
                <a:extLst>
                  <a:ext uri="{0D108BD9-81ED-4DB2-BD59-A6C34878D82A}">
                    <a16:rowId xmlns:a16="http://schemas.microsoft.com/office/drawing/2014/main" xmlns="" val="3690038368"/>
                  </a:ext>
                </a:extLst>
              </a:tr>
              <a:tr h="370840">
                <a:tc>
                  <a:txBody>
                    <a:bodyPr/>
                    <a:lstStyle/>
                    <a:p>
                      <a:r>
                        <a:rPr lang="zh-CN" altLang="en-US" sz="1400" dirty="0"/>
                        <a:t>由产业下游大客户发表垂直领域产业需求演讲</a:t>
                      </a:r>
                    </a:p>
                  </a:txBody>
                  <a:tcPr/>
                </a:tc>
                <a:tc>
                  <a:txBody>
                    <a:bodyPr/>
                    <a:lstStyle/>
                    <a:p>
                      <a:r>
                        <a:rPr lang="zh-CN" altLang="en-US" sz="1400" dirty="0"/>
                        <a:t>完成教育、医疗、电网、汽车等领域</a:t>
                      </a:r>
                    </a:p>
                  </a:txBody>
                  <a:tcPr/>
                </a:tc>
                <a:tc>
                  <a:txBody>
                    <a:bodyPr/>
                    <a:lstStyle/>
                    <a:p>
                      <a:r>
                        <a:rPr lang="zh-CN" altLang="en-US" sz="1400" dirty="0"/>
                        <a:t>缺少矿业领域、增加了汽车领域</a:t>
                      </a:r>
                    </a:p>
                  </a:txBody>
                  <a:tcPr/>
                </a:tc>
                <a:extLst>
                  <a:ext uri="{0D108BD9-81ED-4DB2-BD59-A6C34878D82A}">
                    <a16:rowId xmlns:a16="http://schemas.microsoft.com/office/drawing/2014/main" xmlns="" val="3433614833"/>
                  </a:ext>
                </a:extLst>
              </a:tr>
              <a:tr h="370840">
                <a:tc>
                  <a:txBody>
                    <a:bodyPr/>
                    <a:lstStyle/>
                    <a:p>
                      <a:r>
                        <a:rPr lang="zh-CN" altLang="en-US" sz="1400" dirty="0"/>
                        <a:t>产业下游大客户，吸引厂商参会，从而强化联盟平台属性</a:t>
                      </a:r>
                    </a:p>
                  </a:txBody>
                  <a:tcPr/>
                </a:tc>
                <a:tc>
                  <a:txBody>
                    <a:bodyPr/>
                    <a:lstStyle/>
                    <a:p>
                      <a:r>
                        <a:rPr lang="zh-CN" altLang="en-US" sz="1400" dirty="0"/>
                        <a:t>现场华为积极与到场嘉宾互动</a:t>
                      </a:r>
                      <a:endParaRPr lang="en-US" altLang="zh-CN" sz="1400" dirty="0"/>
                    </a:p>
                    <a:p>
                      <a:r>
                        <a:rPr lang="zh-CN" altLang="en-US" sz="1400" dirty="0"/>
                        <a:t>运营商被冷落</a:t>
                      </a:r>
                    </a:p>
                  </a:txBody>
                  <a:tcPr/>
                </a:tc>
                <a:tc>
                  <a:txBody>
                    <a:bodyPr/>
                    <a:lstStyle/>
                    <a:p>
                      <a:r>
                        <a:rPr lang="zh-CN" altLang="en-US" sz="1400" dirty="0"/>
                        <a:t>其他大型解决方案厂商不积极，目标偏差 </a:t>
                      </a:r>
                      <a:r>
                        <a:rPr lang="en-US" altLang="zh-CN" sz="1400" dirty="0"/>
                        <a:t>50%</a:t>
                      </a:r>
                      <a:endParaRPr lang="zh-CN" altLang="en-US" sz="1400" dirty="0"/>
                    </a:p>
                  </a:txBody>
                  <a:tcPr/>
                </a:tc>
                <a:extLst>
                  <a:ext uri="{0D108BD9-81ED-4DB2-BD59-A6C34878D82A}">
                    <a16:rowId xmlns:a16="http://schemas.microsoft.com/office/drawing/2014/main" xmlns="" val="2663528711"/>
                  </a:ext>
                </a:extLst>
              </a:tr>
              <a:tr h="370840">
                <a:tc>
                  <a:txBody>
                    <a:bodyPr/>
                    <a:lstStyle/>
                    <a:p>
                      <a:r>
                        <a:rPr lang="zh-CN" altLang="en-US" sz="1400" dirty="0"/>
                        <a:t>通稿</a:t>
                      </a:r>
                      <a:r>
                        <a:rPr lang="en-US" altLang="zh-CN" sz="1400" dirty="0"/>
                        <a:t>+</a:t>
                      </a:r>
                      <a:r>
                        <a:rPr lang="zh-CN" altLang="en-US" sz="1400" dirty="0"/>
                        <a:t>新媒体渠道</a:t>
                      </a:r>
                    </a:p>
                  </a:txBody>
                  <a:tcPr/>
                </a:tc>
                <a:tc>
                  <a:txBody>
                    <a:bodyPr/>
                    <a:lstStyle/>
                    <a:p>
                      <a:r>
                        <a:rPr lang="zh-CN" altLang="en-US" sz="1400" dirty="0"/>
                        <a:t>通稿</a:t>
                      </a:r>
                      <a:r>
                        <a:rPr lang="en-US" altLang="zh-CN" sz="1400" dirty="0"/>
                        <a:t>+</a:t>
                      </a:r>
                      <a:r>
                        <a:rPr lang="zh-CN" altLang="en-US" sz="1400" dirty="0"/>
                        <a:t>纸媒</a:t>
                      </a:r>
                      <a:r>
                        <a:rPr lang="en-US" altLang="zh-CN" sz="1400" dirty="0"/>
                        <a:t>+</a:t>
                      </a:r>
                      <a:r>
                        <a:rPr lang="zh-CN" altLang="en-US" sz="1400" dirty="0"/>
                        <a:t>新媒体</a:t>
                      </a:r>
                      <a:r>
                        <a:rPr lang="en-US" altLang="zh-CN" sz="1400" dirty="0"/>
                        <a:t>+</a:t>
                      </a:r>
                      <a:r>
                        <a:rPr lang="zh-CN" altLang="en-US" sz="1400" dirty="0"/>
                        <a:t>采访</a:t>
                      </a:r>
                    </a:p>
                  </a:txBody>
                  <a:tcPr/>
                </a:tc>
                <a:tc>
                  <a:txBody>
                    <a:bodyPr/>
                    <a:lstStyle/>
                    <a:p>
                      <a:r>
                        <a:rPr lang="zh-CN" altLang="en-US" sz="1400" dirty="0"/>
                        <a:t>新媒体的流量减少，纸媒流量增加，并增加了香港地区的纸媒，直觉判断纸媒效果更好。</a:t>
                      </a:r>
                      <a:endParaRPr lang="en-US" altLang="zh-CN" sz="1400" dirty="0"/>
                    </a:p>
                  </a:txBody>
                  <a:tcPr/>
                </a:tc>
                <a:extLst>
                  <a:ext uri="{0D108BD9-81ED-4DB2-BD59-A6C34878D82A}">
                    <a16:rowId xmlns:a16="http://schemas.microsoft.com/office/drawing/2014/main" xmlns="" val="555536153"/>
                  </a:ext>
                </a:extLst>
              </a:tr>
            </a:tbl>
          </a:graphicData>
        </a:graphic>
      </p:graphicFrame>
      <p:sp>
        <p:nvSpPr>
          <p:cNvPr id="6" name="文本框 5">
            <a:extLst>
              <a:ext uri="{FF2B5EF4-FFF2-40B4-BE49-F238E27FC236}">
                <a16:creationId xmlns:a16="http://schemas.microsoft.com/office/drawing/2014/main" xmlns="" id="{6B017898-B3D6-EC83-0DC6-BE3AF6834AF0}"/>
              </a:ext>
            </a:extLst>
          </p:cNvPr>
          <p:cNvSpPr txBox="1"/>
          <p:nvPr/>
        </p:nvSpPr>
        <p:spPr>
          <a:xfrm>
            <a:off x="4711850" y="6043615"/>
            <a:ext cx="7351620" cy="738664"/>
          </a:xfrm>
          <a:prstGeom prst="rect">
            <a:avLst/>
          </a:prstGeom>
          <a:noFill/>
        </p:spPr>
        <p:txBody>
          <a:bodyPr wrap="square" rtlCol="0">
            <a:spAutoFit/>
          </a:bodyPr>
          <a:lstStyle/>
          <a:p>
            <a:r>
              <a:rPr lang="zh-CN" altLang="en-US" sz="1400" dirty="0">
                <a:solidFill>
                  <a:schemeClr val="accent4">
                    <a:lumMod val="50000"/>
                  </a:schemeClr>
                </a:solidFill>
              </a:rPr>
              <a:t>从产业大客户的分布来看，一段时间内加强纸媒上的传播，可能更好。</a:t>
            </a:r>
            <a:endParaRPr lang="en-US" altLang="zh-CN" sz="1400" dirty="0">
              <a:solidFill>
                <a:schemeClr val="accent4">
                  <a:lumMod val="50000"/>
                </a:schemeClr>
              </a:solidFill>
            </a:endParaRPr>
          </a:p>
          <a:p>
            <a:r>
              <a:rPr lang="zh-CN" altLang="en-US" sz="1400" dirty="0">
                <a:solidFill>
                  <a:schemeClr val="accent4">
                    <a:lumMod val="50000"/>
                  </a:schemeClr>
                </a:solidFill>
              </a:rPr>
              <a:t>目标客户是央企、地方国企、地方政府及事业单位。新华三、人民日报等机关媒体、南方都市报等地方媒体。</a:t>
            </a:r>
          </a:p>
        </p:txBody>
      </p:sp>
    </p:spTree>
    <p:extLst>
      <p:ext uri="{BB962C8B-B14F-4D97-AF65-F5344CB8AC3E}">
        <p14:creationId xmlns:p14="http://schemas.microsoft.com/office/powerpoint/2010/main" val="19217053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60A7C29-BFF6-21D1-1580-6A00BBB1D454}"/>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A5D62228-1CAF-DADE-F2CE-6B88C864E09C}"/>
              </a:ext>
            </a:extLst>
          </p:cNvPr>
          <p:cNvSpPr>
            <a:spLocks noGrp="1"/>
          </p:cNvSpPr>
          <p:nvPr>
            <p:ph type="sldNum" sz="quarter" idx="12"/>
          </p:nvPr>
        </p:nvSpPr>
        <p:spPr/>
        <p:txBody>
          <a:bodyPr/>
          <a:lstStyle/>
          <a:p>
            <a:fld id="{49AE70B2-8BF9-45C0-BB95-33D1B9D3A854}" type="slidenum">
              <a:rPr lang="zh-CN" altLang="en-US" smtClean="0"/>
              <a:t>42</a:t>
            </a:fld>
            <a:endParaRPr lang="zh-CN" altLang="en-US"/>
          </a:p>
        </p:txBody>
      </p:sp>
      <p:sp>
        <p:nvSpPr>
          <p:cNvPr id="4" name="标题 3">
            <a:extLst>
              <a:ext uri="{FF2B5EF4-FFF2-40B4-BE49-F238E27FC236}">
                <a16:creationId xmlns:a16="http://schemas.microsoft.com/office/drawing/2014/main" xmlns="" id="{9F2A0097-1913-AB65-8915-16532F6784F1}"/>
              </a:ext>
            </a:extLst>
          </p:cNvPr>
          <p:cNvSpPr>
            <a:spLocks noGrp="1"/>
          </p:cNvSpPr>
          <p:nvPr>
            <p:ph type="title"/>
          </p:nvPr>
        </p:nvSpPr>
        <p:spPr/>
        <p:txBody>
          <a:bodyPr/>
          <a:lstStyle/>
          <a:p>
            <a:r>
              <a:rPr kumimoji="1" lang="zh-CN" altLang="en-US" dirty="0"/>
              <a:t>夏季论坛数据</a:t>
            </a:r>
          </a:p>
        </p:txBody>
      </p:sp>
      <p:graphicFrame>
        <p:nvGraphicFramePr>
          <p:cNvPr id="6" name="表格 6">
            <a:extLst>
              <a:ext uri="{FF2B5EF4-FFF2-40B4-BE49-F238E27FC236}">
                <a16:creationId xmlns:a16="http://schemas.microsoft.com/office/drawing/2014/main" xmlns="" id="{5B4BECCF-5EC8-6C8F-D126-9126AFAB90FF}"/>
              </a:ext>
            </a:extLst>
          </p:cNvPr>
          <p:cNvGraphicFramePr>
            <a:graphicFrameLocks noGrp="1"/>
          </p:cNvGraphicFramePr>
          <p:nvPr>
            <p:extLst>
              <p:ext uri="{D42A27DB-BD31-4B8C-83A1-F6EECF244321}">
                <p14:modId xmlns:p14="http://schemas.microsoft.com/office/powerpoint/2010/main" val="3984659545"/>
              </p:ext>
            </p:extLst>
          </p:nvPr>
        </p:nvGraphicFramePr>
        <p:xfrm>
          <a:off x="3642139" y="1186805"/>
          <a:ext cx="8128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xmlns="" val="633870604"/>
                    </a:ext>
                  </a:extLst>
                </a:gridCol>
                <a:gridCol w="2032000">
                  <a:extLst>
                    <a:ext uri="{9D8B030D-6E8A-4147-A177-3AD203B41FA5}">
                      <a16:colId xmlns:a16="http://schemas.microsoft.com/office/drawing/2014/main" xmlns="" val="1355822282"/>
                    </a:ext>
                  </a:extLst>
                </a:gridCol>
                <a:gridCol w="2032000">
                  <a:extLst>
                    <a:ext uri="{9D8B030D-6E8A-4147-A177-3AD203B41FA5}">
                      <a16:colId xmlns:a16="http://schemas.microsoft.com/office/drawing/2014/main" xmlns="" val="87333303"/>
                    </a:ext>
                  </a:extLst>
                </a:gridCol>
                <a:gridCol w="2032000">
                  <a:extLst>
                    <a:ext uri="{9D8B030D-6E8A-4147-A177-3AD203B41FA5}">
                      <a16:colId xmlns:a16="http://schemas.microsoft.com/office/drawing/2014/main" xmlns="" val="3301927989"/>
                    </a:ext>
                  </a:extLst>
                </a:gridCol>
              </a:tblGrid>
              <a:tr h="370840">
                <a:tc>
                  <a:txBody>
                    <a:bodyPr/>
                    <a:lstStyle/>
                    <a:p>
                      <a:r>
                        <a:rPr lang="zh-CN" altLang="en-US" dirty="0"/>
                        <a:t>参会情况</a:t>
                      </a:r>
                    </a:p>
                  </a:txBody>
                  <a:tcPr/>
                </a:tc>
                <a:tc>
                  <a:txBody>
                    <a:bodyPr/>
                    <a:lstStyle/>
                    <a:p>
                      <a:r>
                        <a:rPr lang="zh-CN" altLang="en-US" dirty="0"/>
                        <a:t>报名</a:t>
                      </a:r>
                    </a:p>
                  </a:txBody>
                  <a:tcPr/>
                </a:tc>
                <a:tc>
                  <a:txBody>
                    <a:bodyPr/>
                    <a:lstStyle/>
                    <a:p>
                      <a:r>
                        <a:rPr lang="zh-CN" altLang="en-US" dirty="0"/>
                        <a:t>到会</a:t>
                      </a:r>
                    </a:p>
                  </a:txBody>
                  <a:tcPr/>
                </a:tc>
                <a:tc>
                  <a:txBody>
                    <a:bodyPr/>
                    <a:lstStyle/>
                    <a:p>
                      <a:endParaRPr lang="zh-CN" altLang="en-US" dirty="0"/>
                    </a:p>
                  </a:txBody>
                  <a:tcPr/>
                </a:tc>
                <a:extLst>
                  <a:ext uri="{0D108BD9-81ED-4DB2-BD59-A6C34878D82A}">
                    <a16:rowId xmlns:a16="http://schemas.microsoft.com/office/drawing/2014/main" xmlns="" val="279322921"/>
                  </a:ext>
                </a:extLst>
              </a:tr>
              <a:tr h="370840">
                <a:tc>
                  <a:txBody>
                    <a:bodyPr/>
                    <a:lstStyle/>
                    <a:p>
                      <a:r>
                        <a:rPr lang="zh-CN" altLang="en-US" dirty="0"/>
                        <a:t>晚宴</a:t>
                      </a:r>
                    </a:p>
                  </a:txBody>
                  <a:tcPr/>
                </a:tc>
                <a:tc>
                  <a:txBody>
                    <a:bodyPr/>
                    <a:lstStyle/>
                    <a:p>
                      <a:r>
                        <a:rPr lang="en-US" altLang="zh-CN" dirty="0"/>
                        <a:t>49</a:t>
                      </a:r>
                      <a:endParaRPr lang="zh-CN" altLang="en-US" dirty="0"/>
                    </a:p>
                  </a:txBody>
                  <a:tcPr/>
                </a:tc>
                <a:tc>
                  <a:txBody>
                    <a:bodyPr/>
                    <a:lstStyle/>
                    <a:p>
                      <a:r>
                        <a:rPr lang="en-US" altLang="zh-CN" dirty="0"/>
                        <a:t>31</a:t>
                      </a:r>
                      <a:endParaRPr lang="zh-CN" altLang="en-US" dirty="0"/>
                    </a:p>
                  </a:txBody>
                  <a:tcPr/>
                </a:tc>
                <a:tc>
                  <a:txBody>
                    <a:bodyPr/>
                    <a:lstStyle/>
                    <a:p>
                      <a:endParaRPr lang="zh-CN" altLang="en-US" dirty="0"/>
                    </a:p>
                  </a:txBody>
                  <a:tcPr/>
                </a:tc>
                <a:extLst>
                  <a:ext uri="{0D108BD9-81ED-4DB2-BD59-A6C34878D82A}">
                    <a16:rowId xmlns:a16="http://schemas.microsoft.com/office/drawing/2014/main" xmlns="" val="457383470"/>
                  </a:ext>
                </a:extLst>
              </a:tr>
              <a:tr h="370840">
                <a:tc>
                  <a:txBody>
                    <a:bodyPr/>
                    <a:lstStyle/>
                    <a:p>
                      <a:r>
                        <a:rPr lang="en-US" altLang="zh-CN" dirty="0"/>
                        <a:t>VIP</a:t>
                      </a:r>
                      <a:endParaRPr lang="zh-CN" altLang="en-US" dirty="0"/>
                    </a:p>
                  </a:txBody>
                  <a:tcPr/>
                </a:tc>
                <a:tc>
                  <a:txBody>
                    <a:bodyPr/>
                    <a:lstStyle/>
                    <a:p>
                      <a:r>
                        <a:rPr lang="en-US" altLang="zh-CN" dirty="0"/>
                        <a:t>24</a:t>
                      </a:r>
                      <a:endParaRPr lang="zh-CN" altLang="en-US" dirty="0"/>
                    </a:p>
                  </a:txBody>
                  <a:tcPr/>
                </a:tc>
                <a:tc>
                  <a:txBody>
                    <a:bodyPr/>
                    <a:lstStyle/>
                    <a:p>
                      <a:r>
                        <a:rPr lang="en-US" altLang="zh-CN" dirty="0"/>
                        <a:t>21</a:t>
                      </a:r>
                      <a:endParaRPr lang="zh-CN" altLang="en-US" dirty="0"/>
                    </a:p>
                  </a:txBody>
                  <a:tcPr/>
                </a:tc>
                <a:tc>
                  <a:txBody>
                    <a:bodyPr/>
                    <a:lstStyle/>
                    <a:p>
                      <a:endParaRPr lang="zh-CN" altLang="en-US" dirty="0"/>
                    </a:p>
                  </a:txBody>
                  <a:tcPr/>
                </a:tc>
                <a:extLst>
                  <a:ext uri="{0D108BD9-81ED-4DB2-BD59-A6C34878D82A}">
                    <a16:rowId xmlns:a16="http://schemas.microsoft.com/office/drawing/2014/main" xmlns="" val="2155069498"/>
                  </a:ext>
                </a:extLst>
              </a:tr>
              <a:tr h="370840">
                <a:tc>
                  <a:txBody>
                    <a:bodyPr/>
                    <a:lstStyle/>
                    <a:p>
                      <a:r>
                        <a:rPr lang="zh-CN" altLang="en-US" dirty="0"/>
                        <a:t>媒体</a:t>
                      </a:r>
                    </a:p>
                  </a:txBody>
                  <a:tcPr/>
                </a:tc>
                <a:tc>
                  <a:txBody>
                    <a:bodyPr/>
                    <a:lstStyle/>
                    <a:p>
                      <a:r>
                        <a:rPr lang="en-US" altLang="zh-CN" dirty="0"/>
                        <a:t>14</a:t>
                      </a:r>
                      <a:r>
                        <a:rPr lang="zh-CN" altLang="en-US" dirty="0"/>
                        <a:t>家</a:t>
                      </a:r>
                    </a:p>
                  </a:txBody>
                  <a:tcPr/>
                </a:tc>
                <a:tc>
                  <a:txBody>
                    <a:bodyPr/>
                    <a:lstStyle/>
                    <a:p>
                      <a:r>
                        <a:rPr lang="en-US" altLang="zh-CN" dirty="0"/>
                        <a:t>10</a:t>
                      </a:r>
                      <a:r>
                        <a:rPr lang="zh-CN" altLang="en-US" dirty="0"/>
                        <a:t>家，</a:t>
                      </a:r>
                      <a:r>
                        <a:rPr lang="en-US" altLang="zh-CN" dirty="0"/>
                        <a:t>12</a:t>
                      </a:r>
                      <a:r>
                        <a:rPr lang="zh-CN" altLang="en-US" dirty="0"/>
                        <a:t>人</a:t>
                      </a:r>
                    </a:p>
                  </a:txBody>
                  <a:tcPr/>
                </a:tc>
                <a:tc>
                  <a:txBody>
                    <a:bodyPr/>
                    <a:lstStyle/>
                    <a:p>
                      <a:endParaRPr lang="zh-CN" altLang="en-US" dirty="0"/>
                    </a:p>
                  </a:txBody>
                  <a:tcPr/>
                </a:tc>
                <a:extLst>
                  <a:ext uri="{0D108BD9-81ED-4DB2-BD59-A6C34878D82A}">
                    <a16:rowId xmlns:a16="http://schemas.microsoft.com/office/drawing/2014/main" xmlns="" val="368490282"/>
                  </a:ext>
                </a:extLst>
              </a:tr>
              <a:tr h="370840">
                <a:tc>
                  <a:txBody>
                    <a:bodyPr/>
                    <a:lstStyle/>
                    <a:p>
                      <a:r>
                        <a:rPr lang="zh-CN" altLang="en-US" dirty="0"/>
                        <a:t>参会</a:t>
                      </a:r>
                    </a:p>
                  </a:txBody>
                  <a:tcPr/>
                </a:tc>
                <a:tc>
                  <a:txBody>
                    <a:bodyPr/>
                    <a:lstStyle/>
                    <a:p>
                      <a:r>
                        <a:rPr lang="en-US" altLang="zh-CN" dirty="0"/>
                        <a:t>148</a:t>
                      </a:r>
                      <a:endParaRPr lang="zh-CN" altLang="en-US" dirty="0"/>
                    </a:p>
                  </a:txBody>
                  <a:tcPr/>
                </a:tc>
                <a:tc>
                  <a:txBody>
                    <a:bodyPr/>
                    <a:lstStyle/>
                    <a:p>
                      <a:r>
                        <a:rPr lang="en-US" altLang="zh-CN" dirty="0"/>
                        <a:t>106</a:t>
                      </a:r>
                      <a:r>
                        <a:rPr lang="zh-CN" altLang="en-US" dirty="0"/>
                        <a:t>人</a:t>
                      </a:r>
                    </a:p>
                  </a:txBody>
                  <a:tcPr/>
                </a:tc>
                <a:tc>
                  <a:txBody>
                    <a:bodyPr/>
                    <a:lstStyle/>
                    <a:p>
                      <a:endParaRPr lang="zh-CN" altLang="en-US" dirty="0"/>
                    </a:p>
                  </a:txBody>
                  <a:tcPr/>
                </a:tc>
                <a:extLst>
                  <a:ext uri="{0D108BD9-81ED-4DB2-BD59-A6C34878D82A}">
                    <a16:rowId xmlns:a16="http://schemas.microsoft.com/office/drawing/2014/main" xmlns="" val="923905975"/>
                  </a:ext>
                </a:extLst>
              </a:tr>
            </a:tbl>
          </a:graphicData>
        </a:graphic>
      </p:graphicFrame>
      <p:sp>
        <p:nvSpPr>
          <p:cNvPr id="7" name="文本框 6">
            <a:extLst>
              <a:ext uri="{FF2B5EF4-FFF2-40B4-BE49-F238E27FC236}">
                <a16:creationId xmlns:a16="http://schemas.microsoft.com/office/drawing/2014/main" xmlns="" id="{D31C204D-B8A4-65DD-F66F-A9854D3FCBDE}"/>
              </a:ext>
            </a:extLst>
          </p:cNvPr>
          <p:cNvSpPr txBox="1"/>
          <p:nvPr/>
        </p:nvSpPr>
        <p:spPr>
          <a:xfrm>
            <a:off x="437322" y="3333095"/>
            <a:ext cx="7378943" cy="2031325"/>
          </a:xfrm>
          <a:prstGeom prst="rect">
            <a:avLst/>
          </a:prstGeom>
          <a:noFill/>
        </p:spPr>
        <p:txBody>
          <a:bodyPr wrap="none" rtlCol="0">
            <a:spAutoFit/>
          </a:bodyPr>
          <a:lstStyle/>
          <a:p>
            <a:r>
              <a:rPr kumimoji="1" lang="zh-CN" altLang="en-US" dirty="0"/>
              <a:t>媒体相关数据</a:t>
            </a:r>
            <a:endParaRPr kumimoji="1" lang="en-US" altLang="zh-CN" dirty="0"/>
          </a:p>
          <a:p>
            <a:endParaRPr kumimoji="1" lang="en-US" altLang="zh-CN" dirty="0"/>
          </a:p>
          <a:p>
            <a:pPr marL="342900" indent="-342900">
              <a:buFont typeface="+mj-lt"/>
              <a:buAutoNum type="arabicPeriod"/>
            </a:pPr>
            <a:r>
              <a:rPr kumimoji="1" lang="zh-CN" altLang="en-US" dirty="0"/>
              <a:t>联盟公众号新增关注人数</a:t>
            </a:r>
            <a:r>
              <a:rPr kumimoji="1" lang="en-US" altLang="zh-CN" dirty="0"/>
              <a:t>86</a:t>
            </a:r>
            <a:r>
              <a:rPr kumimoji="1" lang="zh-CN" altLang="en-US" dirty="0"/>
              <a:t>人；</a:t>
            </a:r>
            <a:endParaRPr kumimoji="1" lang="en-US" altLang="zh-CN" dirty="0"/>
          </a:p>
          <a:p>
            <a:pPr marL="342900" indent="-342900">
              <a:buFont typeface="+mj-lt"/>
              <a:buAutoNum type="arabicPeriod"/>
            </a:pPr>
            <a:r>
              <a:rPr kumimoji="1" lang="zh-CN" altLang="en-US" dirty="0"/>
              <a:t>联盟视频号观看人数</a:t>
            </a:r>
            <a:r>
              <a:rPr kumimoji="1" lang="en-US" altLang="zh-CN" dirty="0"/>
              <a:t>1072</a:t>
            </a:r>
            <a:r>
              <a:rPr kumimoji="1" lang="zh-CN" altLang="en-US" dirty="0"/>
              <a:t>，最高在线</a:t>
            </a:r>
            <a:r>
              <a:rPr kumimoji="1" lang="en-US" altLang="zh-CN" dirty="0"/>
              <a:t>77</a:t>
            </a:r>
            <a:r>
              <a:rPr kumimoji="1" lang="zh-CN" altLang="en-US" dirty="0"/>
              <a:t>人；</a:t>
            </a:r>
            <a:endParaRPr kumimoji="1" lang="en-US" altLang="zh-CN" dirty="0"/>
          </a:p>
          <a:p>
            <a:pPr marL="342900" indent="-342900">
              <a:buFont typeface="+mj-lt"/>
              <a:buAutoNum type="arabicPeriod"/>
            </a:pPr>
            <a:r>
              <a:rPr kumimoji="1" lang="zh-CN" altLang="en-US" dirty="0"/>
              <a:t>共</a:t>
            </a:r>
            <a:r>
              <a:rPr kumimoji="1" lang="en-US" altLang="zh-CN" dirty="0"/>
              <a:t>26</a:t>
            </a:r>
            <a:r>
              <a:rPr kumimoji="1" lang="zh-CN" altLang="en-US" dirty="0"/>
              <a:t>家渠道发布相关新闻或报道；</a:t>
            </a:r>
            <a:endParaRPr kumimoji="1" lang="en-US" altLang="zh-CN" dirty="0"/>
          </a:p>
          <a:p>
            <a:pPr marL="342900" indent="-342900">
              <a:buFont typeface="+mj-lt"/>
              <a:buAutoNum type="arabicPeriod"/>
            </a:pPr>
            <a:r>
              <a:rPr kumimoji="1" lang="zh-CN" altLang="en-US" dirty="0"/>
              <a:t>广州日报、晶报、深圳商报为传统报纸报道，总发行量为</a:t>
            </a:r>
            <a:r>
              <a:rPr kumimoji="1" lang="en-US" altLang="zh-CN" dirty="0"/>
              <a:t>260</a:t>
            </a:r>
            <a:r>
              <a:rPr kumimoji="1" lang="zh-CN" altLang="en-US" dirty="0"/>
              <a:t>万份；</a:t>
            </a:r>
            <a:endParaRPr kumimoji="1" lang="en-US" altLang="zh-CN" dirty="0"/>
          </a:p>
          <a:p>
            <a:pPr marL="342900" indent="-342900">
              <a:buFont typeface="+mj-lt"/>
              <a:buAutoNum type="arabicPeriod"/>
            </a:pPr>
            <a:r>
              <a:rPr kumimoji="1" lang="zh-CN" altLang="en-US" dirty="0"/>
              <a:t>发布张平、葛晓虎专访</a:t>
            </a:r>
            <a:endParaRPr kumimoji="1" lang="en-US" altLang="zh-CN" dirty="0"/>
          </a:p>
        </p:txBody>
      </p:sp>
    </p:spTree>
    <p:extLst>
      <p:ext uri="{BB962C8B-B14F-4D97-AF65-F5344CB8AC3E}">
        <p14:creationId xmlns:p14="http://schemas.microsoft.com/office/powerpoint/2010/main" val="8026835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5F1D2DC4-DC9D-34FC-2256-143ED6AEB85F}"/>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6E956233-DB21-91A2-676A-AF4ED4EDB2D8}"/>
              </a:ext>
            </a:extLst>
          </p:cNvPr>
          <p:cNvSpPr>
            <a:spLocks noGrp="1"/>
          </p:cNvSpPr>
          <p:nvPr>
            <p:ph type="sldNum" sz="quarter" idx="12"/>
          </p:nvPr>
        </p:nvSpPr>
        <p:spPr/>
        <p:txBody>
          <a:bodyPr/>
          <a:lstStyle/>
          <a:p>
            <a:fld id="{49AE70B2-8BF9-45C0-BB95-33D1B9D3A854}" type="slidenum">
              <a:rPr lang="zh-CN" altLang="en-US" smtClean="0"/>
              <a:t>43</a:t>
            </a:fld>
            <a:endParaRPr lang="zh-CN" altLang="en-US"/>
          </a:p>
        </p:txBody>
      </p:sp>
      <p:sp>
        <p:nvSpPr>
          <p:cNvPr id="4" name="标题 3">
            <a:extLst>
              <a:ext uri="{FF2B5EF4-FFF2-40B4-BE49-F238E27FC236}">
                <a16:creationId xmlns:a16="http://schemas.microsoft.com/office/drawing/2014/main" xmlns="" id="{54F6D960-71A6-02E0-C09D-D0427B88D963}"/>
              </a:ext>
            </a:extLst>
          </p:cNvPr>
          <p:cNvSpPr>
            <a:spLocks noGrp="1"/>
          </p:cNvSpPr>
          <p:nvPr>
            <p:ph type="title"/>
          </p:nvPr>
        </p:nvSpPr>
        <p:spPr/>
        <p:txBody>
          <a:bodyPr/>
          <a:lstStyle/>
          <a:p>
            <a:r>
              <a:rPr kumimoji="1" lang="zh-CN" altLang="en-US" dirty="0"/>
              <a:t>下一年度营销、运营工作盘点和建议</a:t>
            </a:r>
          </a:p>
        </p:txBody>
      </p:sp>
      <p:sp>
        <p:nvSpPr>
          <p:cNvPr id="5" name="文本框 4">
            <a:extLst>
              <a:ext uri="{FF2B5EF4-FFF2-40B4-BE49-F238E27FC236}">
                <a16:creationId xmlns:a16="http://schemas.microsoft.com/office/drawing/2014/main" xmlns="" id="{C930085D-AEB3-11FF-DB98-BA05E1F0CEDB}"/>
              </a:ext>
            </a:extLst>
          </p:cNvPr>
          <p:cNvSpPr txBox="1"/>
          <p:nvPr/>
        </p:nvSpPr>
        <p:spPr>
          <a:xfrm>
            <a:off x="244047" y="1337340"/>
            <a:ext cx="3522883" cy="3416320"/>
          </a:xfrm>
          <a:prstGeom prst="rect">
            <a:avLst/>
          </a:prstGeom>
          <a:noFill/>
        </p:spPr>
        <p:txBody>
          <a:bodyPr wrap="square" rtlCol="0">
            <a:spAutoFit/>
          </a:bodyPr>
          <a:lstStyle/>
          <a:p>
            <a:r>
              <a:rPr kumimoji="1" lang="zh-CN" altLang="en-US" dirty="0"/>
              <a:t>营销工作要求：</a:t>
            </a:r>
            <a:endParaRPr kumimoji="1" lang="en-US" altLang="zh-CN" dirty="0"/>
          </a:p>
          <a:p>
            <a:r>
              <a:rPr kumimoji="1" lang="en-US" altLang="zh-CN" dirty="0"/>
              <a:t>1</a:t>
            </a:r>
            <a:r>
              <a:rPr kumimoji="1" lang="zh-CN" altLang="en-US" dirty="0"/>
              <a:t>、紧守品牌形象</a:t>
            </a:r>
            <a:endParaRPr kumimoji="1" lang="en-US" altLang="zh-CN" dirty="0"/>
          </a:p>
          <a:p>
            <a:r>
              <a:rPr kumimoji="1" lang="en-US" altLang="zh-CN" dirty="0"/>
              <a:t>2</a:t>
            </a:r>
            <a:r>
              <a:rPr kumimoji="1" lang="zh-CN" altLang="en-US" dirty="0"/>
              <a:t>、围绕事件，持续增强曝光量</a:t>
            </a:r>
            <a:endParaRPr kumimoji="1" lang="en-US" altLang="zh-CN" dirty="0"/>
          </a:p>
          <a:p>
            <a:r>
              <a:rPr kumimoji="1" lang="en-US" altLang="zh-CN" dirty="0"/>
              <a:t>3</a:t>
            </a:r>
            <a:r>
              <a:rPr kumimoji="1" lang="zh-CN" altLang="en-US" dirty="0"/>
              <a:t>、针对重点对象设计</a:t>
            </a:r>
            <a:endParaRPr kumimoji="1" lang="en-US" altLang="zh-CN" dirty="0"/>
          </a:p>
          <a:p>
            <a:r>
              <a:rPr kumimoji="1" lang="en-US" altLang="zh-CN" dirty="0"/>
              <a:t>4</a:t>
            </a:r>
            <a:r>
              <a:rPr kumimoji="1" lang="zh-CN" altLang="en-US" dirty="0"/>
              <a:t>、主阵地为外部媒体渠道</a:t>
            </a:r>
            <a:r>
              <a:rPr kumimoji="1" lang="en-US" altLang="zh-CN" dirty="0"/>
              <a:t>+</a:t>
            </a:r>
            <a:r>
              <a:rPr kumimoji="1" lang="zh-CN" altLang="en-US" dirty="0"/>
              <a:t>官方渠道</a:t>
            </a:r>
            <a:endParaRPr kumimoji="1" lang="en-US" altLang="zh-CN" dirty="0"/>
          </a:p>
          <a:p>
            <a:endParaRPr kumimoji="1" lang="en-US" altLang="zh-CN" dirty="0"/>
          </a:p>
          <a:p>
            <a:r>
              <a:rPr kumimoji="1" lang="zh-CN" altLang="en-US" dirty="0"/>
              <a:t>运营工作要求：</a:t>
            </a:r>
            <a:endParaRPr kumimoji="1" lang="en-US" altLang="zh-CN" dirty="0"/>
          </a:p>
          <a:p>
            <a:r>
              <a:rPr kumimoji="1" lang="en-US" altLang="zh-CN" dirty="0"/>
              <a:t>1</a:t>
            </a:r>
            <a:r>
              <a:rPr kumimoji="1" lang="zh-CN" altLang="en-US" dirty="0"/>
              <a:t>、结合会员服务，启动基础运营工作</a:t>
            </a:r>
            <a:endParaRPr kumimoji="1" lang="en-US" altLang="zh-CN" dirty="0"/>
          </a:p>
          <a:p>
            <a:r>
              <a:rPr kumimoji="1" lang="en-US" altLang="zh-CN" dirty="0"/>
              <a:t>2</a:t>
            </a:r>
            <a:r>
              <a:rPr kumimoji="1" lang="zh-CN" altLang="en-US" dirty="0"/>
              <a:t>、主阵地为公众号、视频号、各类联盟会议</a:t>
            </a:r>
            <a:endParaRPr kumimoji="1" lang="en-US" altLang="zh-CN" dirty="0"/>
          </a:p>
        </p:txBody>
      </p:sp>
      <p:graphicFrame>
        <p:nvGraphicFramePr>
          <p:cNvPr id="7" name="图示 6">
            <a:extLst>
              <a:ext uri="{FF2B5EF4-FFF2-40B4-BE49-F238E27FC236}">
                <a16:creationId xmlns:a16="http://schemas.microsoft.com/office/drawing/2014/main" xmlns="" id="{F9144AFA-74E4-90E1-AB9E-FA12D2549578}"/>
              </a:ext>
            </a:extLst>
          </p:cNvPr>
          <p:cNvGraphicFramePr/>
          <p:nvPr>
            <p:extLst>
              <p:ext uri="{D42A27DB-BD31-4B8C-83A1-F6EECF244321}">
                <p14:modId xmlns:p14="http://schemas.microsoft.com/office/powerpoint/2010/main" val="324901345"/>
              </p:ext>
            </p:extLst>
          </p:nvPr>
        </p:nvGraphicFramePr>
        <p:xfrm>
          <a:off x="3897608" y="133734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1041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49260D8B-E9CA-6D02-4929-E8D5914A5002}"/>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529A531A-2872-6494-8280-75FD2DD93055}"/>
              </a:ext>
            </a:extLst>
          </p:cNvPr>
          <p:cNvSpPr>
            <a:spLocks noGrp="1"/>
          </p:cNvSpPr>
          <p:nvPr>
            <p:ph type="sldNum" sz="quarter" idx="12"/>
          </p:nvPr>
        </p:nvSpPr>
        <p:spPr/>
        <p:txBody>
          <a:bodyPr/>
          <a:lstStyle/>
          <a:p>
            <a:fld id="{49AE70B2-8BF9-45C0-BB95-33D1B9D3A854}" type="slidenum">
              <a:rPr lang="zh-CN" altLang="en-US" smtClean="0"/>
              <a:t>44</a:t>
            </a:fld>
            <a:endParaRPr lang="zh-CN" altLang="en-US" dirty="0"/>
          </a:p>
        </p:txBody>
      </p:sp>
      <p:sp>
        <p:nvSpPr>
          <p:cNvPr id="4" name="标题 3">
            <a:extLst>
              <a:ext uri="{FF2B5EF4-FFF2-40B4-BE49-F238E27FC236}">
                <a16:creationId xmlns:a16="http://schemas.microsoft.com/office/drawing/2014/main" xmlns="" id="{48DC44D1-F258-4D3F-305C-3A60B547DB95}"/>
              </a:ext>
            </a:extLst>
          </p:cNvPr>
          <p:cNvSpPr>
            <a:spLocks noGrp="1"/>
          </p:cNvSpPr>
          <p:nvPr>
            <p:ph type="title"/>
          </p:nvPr>
        </p:nvSpPr>
        <p:spPr/>
        <p:txBody>
          <a:bodyPr/>
          <a:lstStyle/>
          <a:p>
            <a:r>
              <a:rPr kumimoji="1" lang="en-US" altLang="zh-CN" dirty="0"/>
              <a:t>WAA</a:t>
            </a:r>
            <a:r>
              <a:rPr kumimoji="1" lang="zh-CN" altLang="en-US" dirty="0"/>
              <a:t> 品牌形象</a:t>
            </a:r>
          </a:p>
        </p:txBody>
      </p:sp>
      <p:grpSp>
        <p:nvGrpSpPr>
          <p:cNvPr id="26" name="组合 25">
            <a:extLst>
              <a:ext uri="{FF2B5EF4-FFF2-40B4-BE49-F238E27FC236}">
                <a16:creationId xmlns:a16="http://schemas.microsoft.com/office/drawing/2014/main" xmlns="" id="{743E1F07-65AE-5E04-D050-2C2E44584AFE}"/>
              </a:ext>
            </a:extLst>
          </p:cNvPr>
          <p:cNvGrpSpPr/>
          <p:nvPr/>
        </p:nvGrpSpPr>
        <p:grpSpPr>
          <a:xfrm>
            <a:off x="5573869" y="3755118"/>
            <a:ext cx="1777933" cy="1030921"/>
            <a:chOff x="608330" y="1388543"/>
            <a:chExt cx="1777933" cy="1030921"/>
          </a:xfrm>
        </p:grpSpPr>
        <p:pic>
          <p:nvPicPr>
            <p:cNvPr id="10" name="图片 9">
              <a:extLst>
                <a:ext uri="{FF2B5EF4-FFF2-40B4-BE49-F238E27FC236}">
                  <a16:creationId xmlns:a16="http://schemas.microsoft.com/office/drawing/2014/main" xmlns="" id="{DB2115E6-7094-B4BB-D097-C85AB9E67814}"/>
                </a:ext>
              </a:extLst>
            </p:cNvPr>
            <p:cNvPicPr>
              <a:picLocks noChangeAspect="1"/>
            </p:cNvPicPr>
            <p:nvPr/>
          </p:nvPicPr>
          <p:blipFill>
            <a:blip r:embed="rId2"/>
            <a:stretch>
              <a:fillRect/>
            </a:stretch>
          </p:blipFill>
          <p:spPr>
            <a:xfrm>
              <a:off x="608330" y="1388543"/>
              <a:ext cx="1505795" cy="949809"/>
            </a:xfrm>
            <a:prstGeom prst="rect">
              <a:avLst/>
            </a:prstGeom>
          </p:spPr>
        </p:pic>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xmlns="" id="{2DCCA560-2B57-3F30-B146-AB6A788CDD11}"/>
                    </a:ext>
                  </a:extLst>
                </p:cNvPr>
                <p:cNvSpPr txBox="1"/>
                <p:nvPr/>
              </p:nvSpPr>
              <p:spPr>
                <a:xfrm>
                  <a:off x="1666665" y="1588467"/>
                  <a:ext cx="719598" cy="830997"/>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5400" b="0" i="1" smtClean="0">
                            <a:solidFill>
                              <a:srgbClr val="FF0000"/>
                            </a:solidFill>
                            <a:latin typeface="Cambria Math" panose="02040503050406030204" pitchFamily="18" charset="0"/>
                          </a:rPr>
                          <m:t>✓</m:t>
                        </m:r>
                      </m:oMath>
                    </m:oMathPara>
                  </a14:m>
                  <a:endParaRPr kumimoji="1" lang="zh-CN" altLang="en-US" sz="5400" dirty="0">
                    <a:solidFill>
                      <a:srgbClr val="FF0000"/>
                    </a:solidFill>
                  </a:endParaRPr>
                </a:p>
              </p:txBody>
            </p:sp>
          </mc:Choice>
          <mc:Fallback xmlns="">
            <p:sp>
              <p:nvSpPr>
                <p:cNvPr id="13" name="文本框 12">
                  <a:extLst>
                    <a:ext uri="{FF2B5EF4-FFF2-40B4-BE49-F238E27FC236}">
                      <a16:creationId xmlns:a16="http://schemas.microsoft.com/office/drawing/2014/main" id="{2DCCA560-2B57-3F30-B146-AB6A788CDD11}"/>
                    </a:ext>
                  </a:extLst>
                </p:cNvPr>
                <p:cNvSpPr txBox="1">
                  <a:spLocks noRot="1" noChangeAspect="1" noMove="1" noResize="1" noEditPoints="1" noAdjustHandles="1" noChangeArrowheads="1" noChangeShapeType="1" noTextEdit="1"/>
                </p:cNvSpPr>
                <p:nvPr/>
              </p:nvSpPr>
              <p:spPr>
                <a:xfrm>
                  <a:off x="1666665" y="1588467"/>
                  <a:ext cx="719598" cy="830997"/>
                </a:xfrm>
                <a:prstGeom prst="rect">
                  <a:avLst/>
                </a:prstGeom>
                <a:blipFill>
                  <a:blip r:embed="rId3"/>
                  <a:stretch>
                    <a:fillRect l="-21053" r="-21053" b="-12121"/>
                  </a:stretch>
                </a:blipFill>
                <a:ln>
                  <a:noFill/>
                </a:ln>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xmlns="" id="{31EF19DE-3B46-DEFB-DA78-8970E9D9DC09}"/>
                </a:ext>
              </a:extLst>
            </p:cNvPr>
            <p:cNvSpPr txBox="1"/>
            <p:nvPr/>
          </p:nvSpPr>
          <p:spPr>
            <a:xfrm>
              <a:off x="1361227" y="2005243"/>
              <a:ext cx="761747" cy="369332"/>
            </a:xfrm>
            <a:prstGeom prst="rect">
              <a:avLst/>
            </a:prstGeom>
            <a:noFill/>
          </p:spPr>
          <p:txBody>
            <a:bodyPr wrap="none" rtlCol="0">
              <a:spAutoFit/>
            </a:bodyPr>
            <a:lstStyle/>
            <a:p>
              <a:r>
                <a:rPr kumimoji="1" lang="en-US" altLang="zh-CN" dirty="0"/>
                <a:t>home</a:t>
              </a:r>
              <a:endParaRPr kumimoji="1" lang="zh-CN" altLang="en-US" dirty="0"/>
            </a:p>
          </p:txBody>
        </p:sp>
      </p:grpSp>
      <p:grpSp>
        <p:nvGrpSpPr>
          <p:cNvPr id="25" name="组合 24">
            <a:extLst>
              <a:ext uri="{FF2B5EF4-FFF2-40B4-BE49-F238E27FC236}">
                <a16:creationId xmlns:a16="http://schemas.microsoft.com/office/drawing/2014/main" xmlns="" id="{C823EF6A-F210-B94D-79B7-7FC7AB9C6748}"/>
              </a:ext>
            </a:extLst>
          </p:cNvPr>
          <p:cNvGrpSpPr/>
          <p:nvPr/>
        </p:nvGrpSpPr>
        <p:grpSpPr>
          <a:xfrm>
            <a:off x="7832561" y="3800007"/>
            <a:ext cx="1817228" cy="1032197"/>
            <a:chOff x="2867022" y="1433432"/>
            <a:chExt cx="1817228" cy="1032197"/>
          </a:xfrm>
        </p:grpSpPr>
        <p:pic>
          <p:nvPicPr>
            <p:cNvPr id="16" name="图片 15">
              <a:extLst>
                <a:ext uri="{FF2B5EF4-FFF2-40B4-BE49-F238E27FC236}">
                  <a16:creationId xmlns:a16="http://schemas.microsoft.com/office/drawing/2014/main" xmlns="" id="{0CF182D6-C7C9-D2E6-072F-6F28F724E331}"/>
                </a:ext>
              </a:extLst>
            </p:cNvPr>
            <p:cNvPicPr>
              <a:picLocks noChangeAspect="1"/>
            </p:cNvPicPr>
            <p:nvPr/>
          </p:nvPicPr>
          <p:blipFill>
            <a:blip r:embed="rId2"/>
            <a:stretch>
              <a:fillRect/>
            </a:stretch>
          </p:blipFill>
          <p:spPr>
            <a:xfrm>
              <a:off x="2867022" y="1433432"/>
              <a:ext cx="1505795" cy="949809"/>
            </a:xfrm>
            <a:prstGeom prst="rect">
              <a:avLst/>
            </a:prstGeom>
          </p:spPr>
        </p:pic>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xmlns="" id="{D6B5ED40-C926-26A7-D0DF-F93A47D1D633}"/>
                    </a:ext>
                  </a:extLst>
                </p:cNvPr>
                <p:cNvSpPr txBox="1"/>
                <p:nvPr/>
              </p:nvSpPr>
              <p:spPr>
                <a:xfrm>
                  <a:off x="3964652" y="1634632"/>
                  <a:ext cx="719598" cy="830997"/>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5400" b="0" i="1" smtClean="0">
                            <a:solidFill>
                              <a:srgbClr val="FF0000"/>
                            </a:solidFill>
                            <a:latin typeface="Cambria Math" panose="02040503050406030204" pitchFamily="18" charset="0"/>
                          </a:rPr>
                          <m:t>✓</m:t>
                        </m:r>
                      </m:oMath>
                    </m:oMathPara>
                  </a14:m>
                  <a:endParaRPr kumimoji="1" lang="zh-CN" altLang="en-US" sz="5400" dirty="0">
                    <a:solidFill>
                      <a:srgbClr val="FF0000"/>
                    </a:solidFill>
                  </a:endParaRPr>
                </a:p>
              </p:txBody>
            </p:sp>
          </mc:Choice>
          <mc:Fallback xmlns="">
            <p:sp>
              <p:nvSpPr>
                <p:cNvPr id="22" name="文本框 21">
                  <a:extLst>
                    <a:ext uri="{FF2B5EF4-FFF2-40B4-BE49-F238E27FC236}">
                      <a16:creationId xmlns:a16="http://schemas.microsoft.com/office/drawing/2014/main" id="{D6B5ED40-C926-26A7-D0DF-F93A47D1D633}"/>
                    </a:ext>
                  </a:extLst>
                </p:cNvPr>
                <p:cNvSpPr txBox="1">
                  <a:spLocks noRot="1" noChangeAspect="1" noMove="1" noResize="1" noEditPoints="1" noAdjustHandles="1" noChangeArrowheads="1" noChangeShapeType="1" noTextEdit="1"/>
                </p:cNvSpPr>
                <p:nvPr/>
              </p:nvSpPr>
              <p:spPr>
                <a:xfrm>
                  <a:off x="3964652" y="1634632"/>
                  <a:ext cx="719598" cy="830997"/>
                </a:xfrm>
                <a:prstGeom prst="rect">
                  <a:avLst/>
                </a:prstGeom>
                <a:blipFill>
                  <a:blip r:embed="rId4"/>
                  <a:stretch>
                    <a:fillRect l="-21053" r="-21053" b="-11940"/>
                  </a:stretch>
                </a:blipFill>
                <a:ln>
                  <a:noFill/>
                </a:ln>
              </p:spPr>
              <p:txBody>
                <a:bodyPr/>
                <a:lstStyle/>
                <a:p>
                  <a:r>
                    <a:rPr lang="zh-CN" altLang="en-US">
                      <a:noFill/>
                    </a:rPr>
                    <a:t> </a:t>
                  </a:r>
                </a:p>
              </p:txBody>
            </p:sp>
          </mc:Fallback>
        </mc:AlternateContent>
        <p:sp>
          <p:nvSpPr>
            <p:cNvPr id="17" name="文本框 16">
              <a:extLst>
                <a:ext uri="{FF2B5EF4-FFF2-40B4-BE49-F238E27FC236}">
                  <a16:creationId xmlns:a16="http://schemas.microsoft.com/office/drawing/2014/main" xmlns="" id="{1319313C-BC24-8A9B-D745-5580F2F7BD6A}"/>
                </a:ext>
              </a:extLst>
            </p:cNvPr>
            <p:cNvSpPr txBox="1"/>
            <p:nvPr/>
          </p:nvSpPr>
          <p:spPr>
            <a:xfrm>
              <a:off x="3619919" y="2050132"/>
              <a:ext cx="952505" cy="369332"/>
            </a:xfrm>
            <a:prstGeom prst="rect">
              <a:avLst/>
            </a:prstGeom>
            <a:noFill/>
          </p:spPr>
          <p:txBody>
            <a:bodyPr wrap="none" rtlCol="0">
              <a:spAutoFit/>
            </a:bodyPr>
            <a:lstStyle/>
            <a:p>
              <a:r>
                <a:rPr lang="en-US" altLang="zh-CN" dirty="0">
                  <a:effectLst/>
                  <a:latin typeface="DengXian" panose="02010600030101010101" pitchFamily="2" charset="-122"/>
                  <a:ea typeface="DengXian" panose="02010600030101010101" pitchFamily="2" charset="-122"/>
                </a:rPr>
                <a:t>campus</a:t>
              </a:r>
            </a:p>
          </p:txBody>
        </p:sp>
      </p:grpSp>
      <p:grpSp>
        <p:nvGrpSpPr>
          <p:cNvPr id="24" name="组合 23">
            <a:extLst>
              <a:ext uri="{FF2B5EF4-FFF2-40B4-BE49-F238E27FC236}">
                <a16:creationId xmlns:a16="http://schemas.microsoft.com/office/drawing/2014/main" xmlns="" id="{6726360A-0496-7BFA-9BA3-61B95D75A78B}"/>
              </a:ext>
            </a:extLst>
          </p:cNvPr>
          <p:cNvGrpSpPr/>
          <p:nvPr/>
        </p:nvGrpSpPr>
        <p:grpSpPr>
          <a:xfrm>
            <a:off x="9898112" y="3758684"/>
            <a:ext cx="1836404" cy="1073521"/>
            <a:chOff x="4932573" y="1392109"/>
            <a:chExt cx="1836404" cy="1073521"/>
          </a:xfrm>
        </p:grpSpPr>
        <p:pic>
          <p:nvPicPr>
            <p:cNvPr id="19" name="图片 18">
              <a:extLst>
                <a:ext uri="{FF2B5EF4-FFF2-40B4-BE49-F238E27FC236}">
                  <a16:creationId xmlns:a16="http://schemas.microsoft.com/office/drawing/2014/main" xmlns="" id="{9E0C0BDD-38FC-5D21-BCCA-DEB94836E19C}"/>
                </a:ext>
              </a:extLst>
            </p:cNvPr>
            <p:cNvPicPr>
              <a:picLocks noChangeAspect="1"/>
            </p:cNvPicPr>
            <p:nvPr/>
          </p:nvPicPr>
          <p:blipFill>
            <a:blip r:embed="rId2"/>
            <a:stretch>
              <a:fillRect/>
            </a:stretch>
          </p:blipFill>
          <p:spPr>
            <a:xfrm>
              <a:off x="4932573" y="1392109"/>
              <a:ext cx="1505795" cy="949809"/>
            </a:xfrm>
            <a:prstGeom prst="rect">
              <a:avLst/>
            </a:prstGeom>
          </p:spPr>
        </p:pic>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xmlns="" id="{83316221-C2D2-5F53-642C-A8337971727F}"/>
                    </a:ext>
                  </a:extLst>
                </p:cNvPr>
                <p:cNvSpPr txBox="1"/>
                <p:nvPr/>
              </p:nvSpPr>
              <p:spPr>
                <a:xfrm>
                  <a:off x="6049379" y="1634633"/>
                  <a:ext cx="719598" cy="830997"/>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5400" b="0" i="1" smtClean="0">
                            <a:solidFill>
                              <a:srgbClr val="FF0000"/>
                            </a:solidFill>
                            <a:latin typeface="Cambria Math" panose="02040503050406030204" pitchFamily="18" charset="0"/>
                          </a:rPr>
                          <m:t>✓</m:t>
                        </m:r>
                      </m:oMath>
                    </m:oMathPara>
                  </a14:m>
                  <a:endParaRPr kumimoji="1" lang="zh-CN" altLang="en-US" sz="5400" dirty="0">
                    <a:solidFill>
                      <a:srgbClr val="FF0000"/>
                    </a:solidFill>
                  </a:endParaRPr>
                </a:p>
              </p:txBody>
            </p:sp>
          </mc:Choice>
          <mc:Fallback xmlns="">
            <p:sp>
              <p:nvSpPr>
                <p:cNvPr id="23" name="文本框 22">
                  <a:extLst>
                    <a:ext uri="{FF2B5EF4-FFF2-40B4-BE49-F238E27FC236}">
                      <a16:creationId xmlns:a16="http://schemas.microsoft.com/office/drawing/2014/main" id="{83316221-C2D2-5F53-642C-A8337971727F}"/>
                    </a:ext>
                  </a:extLst>
                </p:cNvPr>
                <p:cNvSpPr txBox="1">
                  <a:spLocks noRot="1" noChangeAspect="1" noMove="1" noResize="1" noEditPoints="1" noAdjustHandles="1" noChangeArrowheads="1" noChangeShapeType="1" noTextEdit="1"/>
                </p:cNvSpPr>
                <p:nvPr/>
              </p:nvSpPr>
              <p:spPr>
                <a:xfrm>
                  <a:off x="6049379" y="1634633"/>
                  <a:ext cx="719598" cy="830997"/>
                </a:xfrm>
                <a:prstGeom prst="rect">
                  <a:avLst/>
                </a:prstGeom>
                <a:blipFill>
                  <a:blip r:embed="rId5"/>
                  <a:stretch>
                    <a:fillRect l="-20690" r="-20690" b="-11940"/>
                  </a:stretch>
                </a:blipFill>
                <a:ln>
                  <a:noFill/>
                </a:ln>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xmlns="" id="{76C678DF-DF8C-B19B-54D8-E742FB381E0F}"/>
                </a:ext>
              </a:extLst>
            </p:cNvPr>
            <p:cNvSpPr txBox="1"/>
            <p:nvPr/>
          </p:nvSpPr>
          <p:spPr>
            <a:xfrm>
              <a:off x="5685470" y="2008809"/>
              <a:ext cx="976549" cy="369332"/>
            </a:xfrm>
            <a:prstGeom prst="rect">
              <a:avLst/>
            </a:prstGeom>
            <a:noFill/>
          </p:spPr>
          <p:txBody>
            <a:bodyPr wrap="none" rtlCol="0">
              <a:spAutoFit/>
            </a:bodyPr>
            <a:lstStyle/>
            <a:p>
              <a:r>
                <a:rPr lang="en-US" altLang="zh-CN" dirty="0">
                  <a:effectLst/>
                  <a:latin typeface="DengXian" panose="02010600030101010101" pitchFamily="2" charset="-122"/>
                  <a:ea typeface="DengXian" panose="02010600030101010101" pitchFamily="2" charset="-122"/>
                </a:rPr>
                <a:t>industry</a:t>
              </a:r>
            </a:p>
          </p:txBody>
        </p:sp>
      </p:grpSp>
      <p:sp>
        <p:nvSpPr>
          <p:cNvPr id="27" name="文本框 26">
            <a:extLst>
              <a:ext uri="{FF2B5EF4-FFF2-40B4-BE49-F238E27FC236}">
                <a16:creationId xmlns:a16="http://schemas.microsoft.com/office/drawing/2014/main" xmlns="" id="{37450B77-6C7B-1401-319A-0431CDDBA063}"/>
              </a:ext>
            </a:extLst>
          </p:cNvPr>
          <p:cNvSpPr txBox="1"/>
          <p:nvPr/>
        </p:nvSpPr>
        <p:spPr>
          <a:xfrm>
            <a:off x="353048" y="1721789"/>
            <a:ext cx="7178055" cy="923330"/>
          </a:xfrm>
          <a:prstGeom prst="rect">
            <a:avLst/>
          </a:prstGeom>
          <a:noFill/>
        </p:spPr>
        <p:txBody>
          <a:bodyPr wrap="none" rtlCol="0">
            <a:spAutoFit/>
          </a:bodyPr>
          <a:lstStyle/>
          <a:p>
            <a:r>
              <a:rPr kumimoji="1" lang="en-US" altLang="zh-CN" dirty="0"/>
              <a:t>1</a:t>
            </a:r>
            <a:r>
              <a:rPr kumimoji="1" lang="zh-CN" altLang="en-US" dirty="0"/>
              <a:t>、</a:t>
            </a:r>
            <a:r>
              <a:rPr kumimoji="1" lang="en-US" altLang="zh-CN" dirty="0"/>
              <a:t>WAA</a:t>
            </a:r>
            <a:r>
              <a:rPr kumimoji="1" lang="zh-CN" altLang="en-US" dirty="0"/>
              <a:t>  认证，网络体验好</a:t>
            </a:r>
            <a:endParaRPr kumimoji="1" lang="en-US" altLang="zh-CN" dirty="0"/>
          </a:p>
          <a:p>
            <a:r>
              <a:rPr kumimoji="1" lang="en-US" altLang="zh-CN" dirty="0"/>
              <a:t>2</a:t>
            </a:r>
            <a:r>
              <a:rPr kumimoji="1" lang="zh-CN" altLang="en-US" dirty="0"/>
              <a:t>、</a:t>
            </a:r>
            <a:r>
              <a:rPr kumimoji="1" lang="en-US" altLang="zh-CN" dirty="0"/>
              <a:t>WAA</a:t>
            </a:r>
            <a:r>
              <a:rPr kumimoji="1" lang="zh-CN" altLang="en-US" dirty="0"/>
              <a:t>  国际通用标准</a:t>
            </a:r>
            <a:endParaRPr kumimoji="1" lang="en-US" altLang="zh-CN" dirty="0"/>
          </a:p>
          <a:p>
            <a:r>
              <a:rPr kumimoji="1" lang="en-US" altLang="zh-CN" dirty="0"/>
              <a:t>3</a:t>
            </a:r>
            <a:r>
              <a:rPr kumimoji="1" lang="zh-CN" altLang="en-US" dirty="0"/>
              <a:t>、</a:t>
            </a:r>
            <a:r>
              <a:rPr kumimoji="1" lang="en-US" altLang="zh-CN" dirty="0"/>
              <a:t>WAA</a:t>
            </a:r>
            <a:r>
              <a:rPr kumimoji="1" lang="zh-CN" altLang="en-US" dirty="0"/>
              <a:t>  每个场景都有对应的认证，任何一个领域都能做出国际标准</a:t>
            </a:r>
            <a:endParaRPr kumimoji="1" lang="en-US" altLang="zh-CN" dirty="0"/>
          </a:p>
        </p:txBody>
      </p:sp>
      <p:sp>
        <p:nvSpPr>
          <p:cNvPr id="29" name="文本框 28">
            <a:extLst>
              <a:ext uri="{FF2B5EF4-FFF2-40B4-BE49-F238E27FC236}">
                <a16:creationId xmlns:a16="http://schemas.microsoft.com/office/drawing/2014/main" xmlns="" id="{A8ECB0C4-4EA9-B768-4B21-9810EB53E37F}"/>
              </a:ext>
            </a:extLst>
          </p:cNvPr>
          <p:cNvSpPr txBox="1"/>
          <p:nvPr/>
        </p:nvSpPr>
        <p:spPr>
          <a:xfrm>
            <a:off x="5899115" y="3079719"/>
            <a:ext cx="646331" cy="369332"/>
          </a:xfrm>
          <a:prstGeom prst="rect">
            <a:avLst/>
          </a:prstGeom>
          <a:noFill/>
        </p:spPr>
        <p:txBody>
          <a:bodyPr wrap="none" rtlCol="0">
            <a:spAutoFit/>
          </a:bodyPr>
          <a:lstStyle/>
          <a:p>
            <a:r>
              <a:rPr kumimoji="1" lang="zh-CN" altLang="en-US" dirty="0"/>
              <a:t>家庭</a:t>
            </a:r>
          </a:p>
        </p:txBody>
      </p:sp>
      <p:sp>
        <p:nvSpPr>
          <p:cNvPr id="30" name="文本框 29">
            <a:extLst>
              <a:ext uri="{FF2B5EF4-FFF2-40B4-BE49-F238E27FC236}">
                <a16:creationId xmlns:a16="http://schemas.microsoft.com/office/drawing/2014/main" xmlns="" id="{65C06148-3F33-1DEC-2076-958FF67B0A51}"/>
              </a:ext>
            </a:extLst>
          </p:cNvPr>
          <p:cNvSpPr txBox="1"/>
          <p:nvPr/>
        </p:nvSpPr>
        <p:spPr>
          <a:xfrm>
            <a:off x="10327843" y="3061662"/>
            <a:ext cx="646331" cy="369332"/>
          </a:xfrm>
          <a:prstGeom prst="rect">
            <a:avLst/>
          </a:prstGeom>
          <a:noFill/>
        </p:spPr>
        <p:txBody>
          <a:bodyPr wrap="none" rtlCol="0">
            <a:spAutoFit/>
          </a:bodyPr>
          <a:lstStyle/>
          <a:p>
            <a:r>
              <a:rPr kumimoji="1" lang="zh-CN" altLang="en-US" dirty="0"/>
              <a:t>工业</a:t>
            </a:r>
          </a:p>
        </p:txBody>
      </p:sp>
      <p:sp>
        <p:nvSpPr>
          <p:cNvPr id="31" name="文本框 30">
            <a:extLst>
              <a:ext uri="{FF2B5EF4-FFF2-40B4-BE49-F238E27FC236}">
                <a16:creationId xmlns:a16="http://schemas.microsoft.com/office/drawing/2014/main" xmlns="" id="{F2E445F1-95F0-811C-00D9-BB515E5DC2A3}"/>
              </a:ext>
            </a:extLst>
          </p:cNvPr>
          <p:cNvSpPr txBox="1"/>
          <p:nvPr/>
        </p:nvSpPr>
        <p:spPr>
          <a:xfrm>
            <a:off x="8113479" y="3079719"/>
            <a:ext cx="646331" cy="369332"/>
          </a:xfrm>
          <a:prstGeom prst="rect">
            <a:avLst/>
          </a:prstGeom>
          <a:noFill/>
        </p:spPr>
        <p:txBody>
          <a:bodyPr wrap="none" rtlCol="0">
            <a:spAutoFit/>
          </a:bodyPr>
          <a:lstStyle/>
          <a:p>
            <a:r>
              <a:rPr kumimoji="1" lang="zh-CN" altLang="en-US" dirty="0"/>
              <a:t>园区</a:t>
            </a:r>
          </a:p>
        </p:txBody>
      </p:sp>
      <p:sp>
        <p:nvSpPr>
          <p:cNvPr id="32" name="文本框 31">
            <a:extLst>
              <a:ext uri="{FF2B5EF4-FFF2-40B4-BE49-F238E27FC236}">
                <a16:creationId xmlns:a16="http://schemas.microsoft.com/office/drawing/2014/main" xmlns="" id="{616B49CC-67F5-D3EB-B81D-B3D69C44F4D3}"/>
              </a:ext>
            </a:extLst>
          </p:cNvPr>
          <p:cNvSpPr txBox="1"/>
          <p:nvPr/>
        </p:nvSpPr>
        <p:spPr>
          <a:xfrm>
            <a:off x="9070448" y="5821356"/>
            <a:ext cx="2775119" cy="369332"/>
          </a:xfrm>
          <a:prstGeom prst="rect">
            <a:avLst/>
          </a:prstGeom>
          <a:noFill/>
        </p:spPr>
        <p:txBody>
          <a:bodyPr wrap="none" rtlCol="0">
            <a:spAutoFit/>
          </a:bodyPr>
          <a:lstStyle/>
          <a:p>
            <a:r>
              <a:rPr kumimoji="1" lang="zh-CN" altLang="en-US" dirty="0">
                <a:solidFill>
                  <a:schemeClr val="bg2">
                    <a:lumMod val="65000"/>
                  </a:schemeClr>
                </a:solidFill>
              </a:rPr>
              <a:t>非正式认证</a:t>
            </a:r>
            <a:r>
              <a:rPr kumimoji="1" lang="en-US" altLang="zh-CN" dirty="0">
                <a:solidFill>
                  <a:schemeClr val="bg2">
                    <a:lumMod val="65000"/>
                  </a:schemeClr>
                </a:solidFill>
              </a:rPr>
              <a:t>Logo</a:t>
            </a:r>
            <a:r>
              <a:rPr kumimoji="1" lang="zh-CN" altLang="en-US" dirty="0">
                <a:solidFill>
                  <a:schemeClr val="bg2">
                    <a:lumMod val="65000"/>
                  </a:schemeClr>
                </a:solidFill>
              </a:rPr>
              <a:t>，仅示意</a:t>
            </a:r>
          </a:p>
        </p:txBody>
      </p:sp>
      <p:grpSp>
        <p:nvGrpSpPr>
          <p:cNvPr id="7" name="组合 6">
            <a:extLst>
              <a:ext uri="{FF2B5EF4-FFF2-40B4-BE49-F238E27FC236}">
                <a16:creationId xmlns:a16="http://schemas.microsoft.com/office/drawing/2014/main" xmlns="" id="{C6B05387-A331-ACF1-02BB-810D2171D40B}"/>
              </a:ext>
            </a:extLst>
          </p:cNvPr>
          <p:cNvGrpSpPr/>
          <p:nvPr/>
        </p:nvGrpSpPr>
        <p:grpSpPr>
          <a:xfrm>
            <a:off x="5515398" y="5496714"/>
            <a:ext cx="1836404" cy="1073521"/>
            <a:chOff x="4932573" y="1392109"/>
            <a:chExt cx="1836404" cy="1073521"/>
          </a:xfrm>
        </p:grpSpPr>
        <p:pic>
          <p:nvPicPr>
            <p:cNvPr id="8" name="图片 7">
              <a:extLst>
                <a:ext uri="{FF2B5EF4-FFF2-40B4-BE49-F238E27FC236}">
                  <a16:creationId xmlns:a16="http://schemas.microsoft.com/office/drawing/2014/main" xmlns="" id="{9D6F00FE-C14A-2FCF-B3CC-109D2D664F37}"/>
                </a:ext>
              </a:extLst>
            </p:cNvPr>
            <p:cNvPicPr>
              <a:picLocks noChangeAspect="1"/>
            </p:cNvPicPr>
            <p:nvPr/>
          </p:nvPicPr>
          <p:blipFill>
            <a:blip r:embed="rId2"/>
            <a:stretch>
              <a:fillRect/>
            </a:stretch>
          </p:blipFill>
          <p:spPr>
            <a:xfrm>
              <a:off x="4932573" y="1392109"/>
              <a:ext cx="1505795" cy="949809"/>
            </a:xfrm>
            <a:prstGeom prst="rect">
              <a:avLst/>
            </a:prstGeom>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xmlns="" id="{428FE6B8-8E92-8FEA-BF4F-055F02ED44F8}"/>
                    </a:ext>
                  </a:extLst>
                </p:cNvPr>
                <p:cNvSpPr txBox="1"/>
                <p:nvPr/>
              </p:nvSpPr>
              <p:spPr>
                <a:xfrm>
                  <a:off x="6049379" y="1634633"/>
                  <a:ext cx="719598" cy="830997"/>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5400" b="0" i="1" smtClean="0">
                            <a:solidFill>
                              <a:srgbClr val="FF0000"/>
                            </a:solidFill>
                            <a:latin typeface="Cambria Math" panose="02040503050406030204" pitchFamily="18" charset="0"/>
                          </a:rPr>
                          <m:t>✓</m:t>
                        </m:r>
                      </m:oMath>
                    </m:oMathPara>
                  </a14:m>
                  <a:endParaRPr kumimoji="1" lang="zh-CN" altLang="en-US" sz="5400" dirty="0">
                    <a:solidFill>
                      <a:srgbClr val="FF0000"/>
                    </a:solidFill>
                  </a:endParaRPr>
                </a:p>
              </p:txBody>
            </p:sp>
          </mc:Choice>
          <mc:Fallback xmlns="">
            <p:sp>
              <p:nvSpPr>
                <p:cNvPr id="23" name="文本框 22">
                  <a:extLst>
                    <a:ext uri="{FF2B5EF4-FFF2-40B4-BE49-F238E27FC236}">
                      <a16:creationId xmlns:a16="http://schemas.microsoft.com/office/drawing/2014/main" id="{83316221-C2D2-5F53-642C-A8337971727F}"/>
                    </a:ext>
                  </a:extLst>
                </p:cNvPr>
                <p:cNvSpPr txBox="1">
                  <a:spLocks noRot="1" noChangeAspect="1" noMove="1" noResize="1" noEditPoints="1" noAdjustHandles="1" noChangeArrowheads="1" noChangeShapeType="1" noTextEdit="1"/>
                </p:cNvSpPr>
                <p:nvPr/>
              </p:nvSpPr>
              <p:spPr>
                <a:xfrm>
                  <a:off x="6049379" y="1634633"/>
                  <a:ext cx="719598" cy="830997"/>
                </a:xfrm>
                <a:prstGeom prst="rect">
                  <a:avLst/>
                </a:prstGeom>
                <a:blipFill>
                  <a:blip r:embed="rId5"/>
                  <a:stretch>
                    <a:fillRect l="-20690" r="-20690" b="-11940"/>
                  </a:stretch>
                </a:blipFill>
                <a:ln>
                  <a:noFill/>
                </a:ln>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xmlns="" id="{D876ABD0-B86A-0406-8DB5-A9F203604A59}"/>
                </a:ext>
              </a:extLst>
            </p:cNvPr>
            <p:cNvSpPr txBox="1"/>
            <p:nvPr/>
          </p:nvSpPr>
          <p:spPr>
            <a:xfrm>
              <a:off x="5685470" y="2008809"/>
              <a:ext cx="338554" cy="369332"/>
            </a:xfrm>
            <a:prstGeom prst="rect">
              <a:avLst/>
            </a:prstGeom>
            <a:noFill/>
          </p:spPr>
          <p:txBody>
            <a:bodyPr wrap="none" rtlCol="0">
              <a:spAutoFit/>
            </a:bodyPr>
            <a:lstStyle/>
            <a:p>
              <a:r>
                <a:rPr lang="en-US" altLang="zh-CN" dirty="0">
                  <a:effectLst/>
                  <a:latin typeface="DengXian" panose="02010600030101010101" pitchFamily="2" charset="-122"/>
                  <a:ea typeface="DengXian" panose="02010600030101010101" pitchFamily="2" charset="-122"/>
                </a:rPr>
                <a:t>...</a:t>
              </a:r>
            </a:p>
          </p:txBody>
        </p:sp>
      </p:grpSp>
      <p:sp>
        <p:nvSpPr>
          <p:cNvPr id="14" name="文本框 13">
            <a:extLst>
              <a:ext uri="{FF2B5EF4-FFF2-40B4-BE49-F238E27FC236}">
                <a16:creationId xmlns:a16="http://schemas.microsoft.com/office/drawing/2014/main" xmlns="" id="{5752AE70-E36D-367E-0852-E65D8CA856E9}"/>
              </a:ext>
            </a:extLst>
          </p:cNvPr>
          <p:cNvSpPr txBox="1"/>
          <p:nvPr/>
        </p:nvSpPr>
        <p:spPr>
          <a:xfrm>
            <a:off x="5573869" y="5018384"/>
            <a:ext cx="1107996" cy="369332"/>
          </a:xfrm>
          <a:prstGeom prst="rect">
            <a:avLst/>
          </a:prstGeom>
          <a:noFill/>
        </p:spPr>
        <p:txBody>
          <a:bodyPr wrap="none" rtlCol="0">
            <a:spAutoFit/>
          </a:bodyPr>
          <a:lstStyle/>
          <a:p>
            <a:r>
              <a:rPr kumimoji="1" lang="zh-CN" altLang="en-US" dirty="0"/>
              <a:t>无处不在</a:t>
            </a:r>
          </a:p>
        </p:txBody>
      </p:sp>
    </p:spTree>
    <p:extLst>
      <p:ext uri="{BB962C8B-B14F-4D97-AF65-F5344CB8AC3E}">
        <p14:creationId xmlns:p14="http://schemas.microsoft.com/office/powerpoint/2010/main" val="9645067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B76E1A5-AAEF-2DEB-2CD6-EF320FCD0134}"/>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257EC8D3-AD03-F358-DBBE-1027ECA78159}"/>
              </a:ext>
            </a:extLst>
          </p:cNvPr>
          <p:cNvSpPr>
            <a:spLocks noGrp="1"/>
          </p:cNvSpPr>
          <p:nvPr>
            <p:ph type="sldNum" sz="quarter" idx="12"/>
          </p:nvPr>
        </p:nvSpPr>
        <p:spPr/>
        <p:txBody>
          <a:bodyPr/>
          <a:lstStyle/>
          <a:p>
            <a:fld id="{49AE70B2-8BF9-45C0-BB95-33D1B9D3A854}" type="slidenum">
              <a:rPr lang="zh-CN" altLang="en-US" smtClean="0"/>
              <a:t>45</a:t>
            </a:fld>
            <a:endParaRPr lang="zh-CN" altLang="en-US"/>
          </a:p>
        </p:txBody>
      </p:sp>
      <p:sp>
        <p:nvSpPr>
          <p:cNvPr id="4" name="标题 3">
            <a:extLst>
              <a:ext uri="{FF2B5EF4-FFF2-40B4-BE49-F238E27FC236}">
                <a16:creationId xmlns:a16="http://schemas.microsoft.com/office/drawing/2014/main" xmlns="" id="{5FB09700-9450-0722-8B7B-59E4BA2525D2}"/>
              </a:ext>
            </a:extLst>
          </p:cNvPr>
          <p:cNvSpPr>
            <a:spLocks noGrp="1"/>
          </p:cNvSpPr>
          <p:nvPr>
            <p:ph type="title"/>
          </p:nvPr>
        </p:nvSpPr>
        <p:spPr/>
        <p:txBody>
          <a:bodyPr/>
          <a:lstStyle/>
          <a:p>
            <a:r>
              <a:rPr kumimoji="1" lang="en-US" altLang="zh-CN" dirty="0"/>
              <a:t>WAA</a:t>
            </a:r>
            <a:r>
              <a:rPr kumimoji="1" lang="zh-CN" altLang="en-US" dirty="0"/>
              <a:t> 下半年事件计划</a:t>
            </a:r>
          </a:p>
        </p:txBody>
      </p:sp>
      <p:sp>
        <p:nvSpPr>
          <p:cNvPr id="5" name="任意多边形 33">
            <a:extLst>
              <a:ext uri="{FF2B5EF4-FFF2-40B4-BE49-F238E27FC236}">
                <a16:creationId xmlns:a16="http://schemas.microsoft.com/office/drawing/2014/main" xmlns="" id="{8CAC02AB-0EB4-F908-EE60-4A54773C6048}"/>
              </a:ext>
            </a:extLst>
          </p:cNvPr>
          <p:cNvSpPr/>
          <p:nvPr/>
        </p:nvSpPr>
        <p:spPr>
          <a:xfrm>
            <a:off x="609917" y="2068747"/>
            <a:ext cx="10972165" cy="3476456"/>
          </a:xfrm>
          <a:custGeom>
            <a:avLst/>
            <a:gdLst>
              <a:gd name="connisteX0" fmla="*/ 9294495 w 9294495"/>
              <a:gd name="connsiteY0" fmla="*/ 0 h 2647934"/>
              <a:gd name="connisteX1" fmla="*/ 3383280 w 9294495"/>
              <a:gd name="connsiteY1" fmla="*/ 785495 h 2647934"/>
              <a:gd name="connisteX2" fmla="*/ 7169785 w 9294495"/>
              <a:gd name="connsiteY2" fmla="*/ 2493645 h 2647934"/>
              <a:gd name="connisteX3" fmla="*/ 0 w 9294495"/>
              <a:gd name="connsiteY3" fmla="*/ 2632710 h 2647934"/>
              <a:gd name="connisteX4" fmla="*/ 520065 w 9294495"/>
              <a:gd name="connsiteY4" fmla="*/ 3533140 h 264793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9294495" h="2647934">
                <a:moveTo>
                  <a:pt x="9294495" y="0"/>
                </a:moveTo>
                <a:cubicBezTo>
                  <a:pt x="8036560" y="123190"/>
                  <a:pt x="3808095" y="287020"/>
                  <a:pt x="3383280" y="785495"/>
                </a:cubicBezTo>
                <a:cubicBezTo>
                  <a:pt x="2958465" y="1283970"/>
                  <a:pt x="7846695" y="2124075"/>
                  <a:pt x="7169785" y="2493645"/>
                </a:cubicBezTo>
                <a:cubicBezTo>
                  <a:pt x="6492875" y="2863215"/>
                  <a:pt x="1329690" y="2425065"/>
                  <a:pt x="0" y="2632710"/>
                </a:cubicBezTo>
              </a:path>
            </a:pathLst>
          </a:custGeom>
          <a:ln w="50800">
            <a:solidFill>
              <a:srgbClr val="9BD3EF"/>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dirty="0"/>
          </a:p>
        </p:txBody>
      </p:sp>
      <p:sp>
        <p:nvSpPr>
          <p:cNvPr id="6" name="椭圆 5">
            <a:extLst>
              <a:ext uri="{FF2B5EF4-FFF2-40B4-BE49-F238E27FC236}">
                <a16:creationId xmlns:a16="http://schemas.microsoft.com/office/drawing/2014/main" xmlns="" id="{7ACCAA20-1B23-E13D-088D-FDB8FD0248EE}"/>
              </a:ext>
            </a:extLst>
          </p:cNvPr>
          <p:cNvSpPr/>
          <p:nvPr/>
        </p:nvSpPr>
        <p:spPr bwMode="auto">
          <a:xfrm>
            <a:off x="852305" y="5341113"/>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7" name="文本框 6">
            <a:extLst>
              <a:ext uri="{FF2B5EF4-FFF2-40B4-BE49-F238E27FC236}">
                <a16:creationId xmlns:a16="http://schemas.microsoft.com/office/drawing/2014/main" xmlns="" id="{E129CD77-0645-E23D-0ED9-979E174EB63A}"/>
              </a:ext>
            </a:extLst>
          </p:cNvPr>
          <p:cNvSpPr txBox="1"/>
          <p:nvPr/>
        </p:nvSpPr>
        <p:spPr>
          <a:xfrm>
            <a:off x="336779" y="5687607"/>
            <a:ext cx="1774845" cy="461665"/>
          </a:xfrm>
          <a:prstGeom prst="rect">
            <a:avLst/>
          </a:prstGeom>
          <a:noFill/>
        </p:spPr>
        <p:txBody>
          <a:bodyPr wrap="none" rtlCol="0">
            <a:spAutoFit/>
          </a:bodyPr>
          <a:lstStyle/>
          <a:p>
            <a:r>
              <a:rPr kumimoji="1" lang="en-US" altLang="zh-CN" sz="1200" dirty="0"/>
              <a:t>7</a:t>
            </a:r>
            <a:r>
              <a:rPr kumimoji="1" lang="zh-CN" altLang="en-US" sz="1200" dirty="0"/>
              <a:t>月</a:t>
            </a:r>
            <a:r>
              <a:rPr kumimoji="1" lang="en-US" altLang="zh-CN" sz="1200" dirty="0"/>
              <a:t>18</a:t>
            </a:r>
            <a:r>
              <a:rPr kumimoji="1" lang="zh-CN" altLang="en-US" sz="1200" dirty="0"/>
              <a:t>日 </a:t>
            </a:r>
            <a:endParaRPr kumimoji="1" lang="en-US" altLang="zh-CN" sz="1200" dirty="0"/>
          </a:p>
          <a:p>
            <a:r>
              <a:rPr kumimoji="1" lang="zh-CN" altLang="en-US" sz="1200" dirty="0"/>
              <a:t>夏季论坛</a:t>
            </a:r>
            <a:r>
              <a:rPr kumimoji="1" lang="en-US" altLang="zh-CN" sz="1200" dirty="0"/>
              <a:t>·</a:t>
            </a:r>
            <a:r>
              <a:rPr kumimoji="1" lang="zh-CN" altLang="en-US" sz="1200" dirty="0"/>
              <a:t>技术产业前沿</a:t>
            </a:r>
            <a:endParaRPr kumimoji="1" lang="en-US" altLang="zh-CN" sz="1200" dirty="0"/>
          </a:p>
        </p:txBody>
      </p:sp>
      <p:sp>
        <p:nvSpPr>
          <p:cNvPr id="8" name="椭圆 7">
            <a:extLst>
              <a:ext uri="{FF2B5EF4-FFF2-40B4-BE49-F238E27FC236}">
                <a16:creationId xmlns:a16="http://schemas.microsoft.com/office/drawing/2014/main" xmlns="" id="{844171A9-6197-A1EC-271D-D43DC50E7860}"/>
              </a:ext>
            </a:extLst>
          </p:cNvPr>
          <p:cNvSpPr/>
          <p:nvPr/>
        </p:nvSpPr>
        <p:spPr bwMode="auto">
          <a:xfrm>
            <a:off x="4903743" y="5419292"/>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9" name="文本框 8">
            <a:extLst>
              <a:ext uri="{FF2B5EF4-FFF2-40B4-BE49-F238E27FC236}">
                <a16:creationId xmlns:a16="http://schemas.microsoft.com/office/drawing/2014/main" xmlns="" id="{F13CAA3E-890A-1F73-4B7A-5FA08D3481FD}"/>
              </a:ext>
            </a:extLst>
          </p:cNvPr>
          <p:cNvSpPr txBox="1"/>
          <p:nvPr/>
        </p:nvSpPr>
        <p:spPr>
          <a:xfrm>
            <a:off x="4502886" y="5687607"/>
            <a:ext cx="1281120" cy="461665"/>
          </a:xfrm>
          <a:prstGeom prst="rect">
            <a:avLst/>
          </a:prstGeom>
          <a:noFill/>
        </p:spPr>
        <p:txBody>
          <a:bodyPr wrap="none" rtlCol="0">
            <a:spAutoFit/>
          </a:bodyPr>
          <a:lstStyle/>
          <a:p>
            <a:r>
              <a:rPr kumimoji="1" lang="en-US" altLang="zh-CN" sz="1200" dirty="0"/>
              <a:t>9</a:t>
            </a:r>
            <a:r>
              <a:rPr kumimoji="1" lang="zh-CN" altLang="en-US" sz="1200" dirty="0"/>
              <a:t>月</a:t>
            </a:r>
            <a:r>
              <a:rPr kumimoji="1" lang="en-US" altLang="zh-CN" sz="1200" dirty="0"/>
              <a:t>HC</a:t>
            </a:r>
          </a:p>
          <a:p>
            <a:pPr marL="171450" indent="-171450">
              <a:buFont typeface="Wingdings" pitchFamily="2" charset="2"/>
              <a:buChar char="Ø"/>
            </a:pPr>
            <a:r>
              <a:rPr kumimoji="1" lang="zh-CN" altLang="en-US" sz="1200" dirty="0"/>
              <a:t>展览及会中会</a:t>
            </a:r>
          </a:p>
        </p:txBody>
      </p:sp>
      <p:sp>
        <p:nvSpPr>
          <p:cNvPr id="10" name="椭圆 9">
            <a:extLst>
              <a:ext uri="{FF2B5EF4-FFF2-40B4-BE49-F238E27FC236}">
                <a16:creationId xmlns:a16="http://schemas.microsoft.com/office/drawing/2014/main" xmlns="" id="{8FE536B3-F4AA-46C5-5153-EFAB9FD63293}"/>
              </a:ext>
            </a:extLst>
          </p:cNvPr>
          <p:cNvSpPr/>
          <p:nvPr/>
        </p:nvSpPr>
        <p:spPr bwMode="auto">
          <a:xfrm>
            <a:off x="3088544" y="5341113"/>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11" name="文本框 10">
            <a:extLst>
              <a:ext uri="{FF2B5EF4-FFF2-40B4-BE49-F238E27FC236}">
                <a16:creationId xmlns:a16="http://schemas.microsoft.com/office/drawing/2014/main" xmlns="" id="{380B66DC-8847-5B50-04D5-66244DDA5499}"/>
              </a:ext>
            </a:extLst>
          </p:cNvPr>
          <p:cNvSpPr txBox="1"/>
          <p:nvPr/>
        </p:nvSpPr>
        <p:spPr>
          <a:xfrm>
            <a:off x="2588750" y="5557266"/>
            <a:ext cx="1281120" cy="461665"/>
          </a:xfrm>
          <a:prstGeom prst="rect">
            <a:avLst/>
          </a:prstGeom>
          <a:noFill/>
        </p:spPr>
        <p:txBody>
          <a:bodyPr wrap="none" rtlCol="0">
            <a:spAutoFit/>
          </a:bodyPr>
          <a:lstStyle/>
          <a:p>
            <a:r>
              <a:rPr kumimoji="1" lang="en-US" altLang="zh-CN" sz="1200" dirty="0"/>
              <a:t>9</a:t>
            </a:r>
            <a:r>
              <a:rPr kumimoji="1" lang="zh-CN" altLang="en-US" sz="1200" dirty="0"/>
              <a:t>月 无线电大会</a:t>
            </a:r>
            <a:endParaRPr kumimoji="1" lang="en-US" altLang="zh-CN" sz="1200" dirty="0"/>
          </a:p>
          <a:p>
            <a:pPr marL="171450" indent="-171450">
              <a:buFont typeface="Wingdings" pitchFamily="2" charset="2"/>
              <a:buChar char="Ø"/>
            </a:pPr>
            <a:r>
              <a:rPr kumimoji="1" lang="zh-CN" altLang="en-US" sz="1200" dirty="0"/>
              <a:t>标准发布仪式</a:t>
            </a:r>
          </a:p>
        </p:txBody>
      </p:sp>
      <p:sp>
        <p:nvSpPr>
          <p:cNvPr id="12" name="椭圆 11">
            <a:extLst>
              <a:ext uri="{FF2B5EF4-FFF2-40B4-BE49-F238E27FC236}">
                <a16:creationId xmlns:a16="http://schemas.microsoft.com/office/drawing/2014/main" xmlns="" id="{9F3D8B7E-2582-F396-778E-744FB860713F}"/>
              </a:ext>
            </a:extLst>
          </p:cNvPr>
          <p:cNvSpPr/>
          <p:nvPr/>
        </p:nvSpPr>
        <p:spPr bwMode="auto">
          <a:xfrm>
            <a:off x="8882082" y="4957734"/>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13" name="椭圆 12">
            <a:extLst>
              <a:ext uri="{FF2B5EF4-FFF2-40B4-BE49-F238E27FC236}">
                <a16:creationId xmlns:a16="http://schemas.microsoft.com/office/drawing/2014/main" xmlns="" id="{77D9313A-CCDE-4A3B-6C84-C2CB04C78D0A}"/>
              </a:ext>
            </a:extLst>
          </p:cNvPr>
          <p:cNvSpPr/>
          <p:nvPr/>
        </p:nvSpPr>
        <p:spPr bwMode="auto">
          <a:xfrm>
            <a:off x="7197616" y="5429629"/>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14" name="文本框 13">
            <a:extLst>
              <a:ext uri="{FF2B5EF4-FFF2-40B4-BE49-F238E27FC236}">
                <a16:creationId xmlns:a16="http://schemas.microsoft.com/office/drawing/2014/main" xmlns="" id="{29EFCEF2-2162-1E4B-81C9-9A8B443B89EB}"/>
              </a:ext>
            </a:extLst>
          </p:cNvPr>
          <p:cNvSpPr txBox="1"/>
          <p:nvPr/>
        </p:nvSpPr>
        <p:spPr>
          <a:xfrm>
            <a:off x="6775225" y="5595273"/>
            <a:ext cx="2032929" cy="830997"/>
          </a:xfrm>
          <a:prstGeom prst="rect">
            <a:avLst/>
          </a:prstGeom>
          <a:noFill/>
        </p:spPr>
        <p:txBody>
          <a:bodyPr wrap="none" rtlCol="0">
            <a:spAutoFit/>
          </a:bodyPr>
          <a:lstStyle/>
          <a:p>
            <a:r>
              <a:rPr kumimoji="1" lang="en-US" altLang="zh-CN" sz="1200" dirty="0"/>
              <a:t>10</a:t>
            </a:r>
            <a:r>
              <a:rPr kumimoji="1" lang="zh-CN" altLang="en-US" sz="1200" dirty="0"/>
              <a:t>月</a:t>
            </a:r>
            <a:endParaRPr kumimoji="1" lang="en-US" altLang="zh-CN" sz="1200" dirty="0"/>
          </a:p>
          <a:p>
            <a:pPr marL="171450" indent="-171450">
              <a:buFont typeface="Wingdings" pitchFamily="2" charset="2"/>
              <a:buChar char="Ø"/>
            </a:pPr>
            <a:r>
              <a:rPr kumimoji="1" lang="zh-CN" altLang="en-US" sz="1200" dirty="0"/>
              <a:t>秋季讲坛</a:t>
            </a:r>
            <a:r>
              <a:rPr kumimoji="1" lang="en-US" altLang="zh-CN" sz="1200" dirty="0"/>
              <a:t>·</a:t>
            </a:r>
            <a:r>
              <a:rPr kumimoji="1" lang="zh-CN" altLang="en-US" sz="1200" dirty="0"/>
              <a:t>标准</a:t>
            </a:r>
            <a:r>
              <a:rPr kumimoji="1" lang="en-US" altLang="zh-CN" sz="1200" dirty="0"/>
              <a:t>·</a:t>
            </a:r>
            <a:r>
              <a:rPr kumimoji="1" lang="zh-CN" altLang="en-US" sz="1200" dirty="0"/>
              <a:t>产品发布</a:t>
            </a:r>
            <a:endParaRPr kumimoji="1" lang="en-US" altLang="zh-CN" sz="1200" dirty="0"/>
          </a:p>
          <a:p>
            <a:pPr marL="171450" indent="-171450">
              <a:buFont typeface="Wingdings" pitchFamily="2" charset="2"/>
              <a:buChar char="Ø"/>
            </a:pPr>
            <a:r>
              <a:rPr kumimoji="1" lang="zh-CN" altLang="en-US" sz="1200" dirty="0"/>
              <a:t>理事会</a:t>
            </a:r>
            <a:endParaRPr kumimoji="1" lang="en-US" altLang="zh-CN" sz="1200" dirty="0"/>
          </a:p>
          <a:p>
            <a:pPr marL="171450" indent="-171450">
              <a:buFont typeface="Wingdings" pitchFamily="2" charset="2"/>
              <a:buChar char="Ø"/>
            </a:pPr>
            <a:r>
              <a:rPr kumimoji="1" lang="zh-CN" altLang="en-US" sz="1200" dirty="0"/>
              <a:t>专家委员会会议</a:t>
            </a:r>
          </a:p>
        </p:txBody>
      </p:sp>
      <p:sp>
        <p:nvSpPr>
          <p:cNvPr id="15" name="椭圆 14">
            <a:extLst>
              <a:ext uri="{FF2B5EF4-FFF2-40B4-BE49-F238E27FC236}">
                <a16:creationId xmlns:a16="http://schemas.microsoft.com/office/drawing/2014/main" xmlns="" id="{E29963BE-BE10-F66A-3BA5-E4B5A3C26DDF}"/>
              </a:ext>
            </a:extLst>
          </p:cNvPr>
          <p:cNvSpPr/>
          <p:nvPr/>
        </p:nvSpPr>
        <p:spPr bwMode="auto">
          <a:xfrm>
            <a:off x="4953083" y="3479070"/>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16" name="文本框 15">
            <a:extLst>
              <a:ext uri="{FF2B5EF4-FFF2-40B4-BE49-F238E27FC236}">
                <a16:creationId xmlns:a16="http://schemas.microsoft.com/office/drawing/2014/main" xmlns="" id="{9FB78A0C-83FE-C016-F256-88E682C07A0B}"/>
              </a:ext>
            </a:extLst>
          </p:cNvPr>
          <p:cNvSpPr txBox="1"/>
          <p:nvPr/>
        </p:nvSpPr>
        <p:spPr>
          <a:xfrm>
            <a:off x="9211130" y="4915694"/>
            <a:ext cx="1903085" cy="830997"/>
          </a:xfrm>
          <a:prstGeom prst="rect">
            <a:avLst/>
          </a:prstGeom>
          <a:noFill/>
        </p:spPr>
        <p:txBody>
          <a:bodyPr wrap="none" rtlCol="0">
            <a:spAutoFit/>
          </a:bodyPr>
          <a:lstStyle/>
          <a:p>
            <a:r>
              <a:rPr kumimoji="1" lang="en-US" altLang="zh-CN" sz="1200" dirty="0"/>
              <a:t>11</a:t>
            </a:r>
            <a:r>
              <a:rPr kumimoji="1" lang="zh-CN" altLang="en-US" sz="1200" dirty="0"/>
              <a:t>月</a:t>
            </a:r>
            <a:endParaRPr kumimoji="1" lang="en-US" altLang="zh-CN" sz="1200" dirty="0"/>
          </a:p>
          <a:p>
            <a:pPr marL="171450" indent="-171450">
              <a:buFont typeface="Wingdings" pitchFamily="2" charset="2"/>
              <a:buChar char="Ø"/>
            </a:pPr>
            <a:r>
              <a:rPr kumimoji="1" lang="en-US" altLang="zh-CN" sz="1200" dirty="0"/>
              <a:t>IEEE</a:t>
            </a:r>
            <a:r>
              <a:rPr kumimoji="1" lang="zh-CN" altLang="en-US" sz="1200" dirty="0"/>
              <a:t>会场 </a:t>
            </a:r>
            <a:r>
              <a:rPr kumimoji="1" lang="en-US" altLang="zh-CN" sz="1200" dirty="0"/>
              <a:t>WAA</a:t>
            </a:r>
            <a:r>
              <a:rPr kumimoji="1" lang="zh-CN" altLang="en-US" sz="1200" dirty="0"/>
              <a:t> </a:t>
            </a:r>
            <a:r>
              <a:rPr kumimoji="1" lang="en-US" altLang="zh-CN" sz="1200" dirty="0"/>
              <a:t>Inside</a:t>
            </a:r>
          </a:p>
          <a:p>
            <a:pPr marL="171450" indent="-171450">
              <a:buFont typeface="Wingdings" pitchFamily="2" charset="2"/>
              <a:buChar char="Ø"/>
            </a:pPr>
            <a:r>
              <a:rPr kumimoji="1" lang="en-US" altLang="zh-CN" sz="1200" dirty="0"/>
              <a:t>WAA</a:t>
            </a:r>
            <a:r>
              <a:rPr kumimoji="1" lang="zh-CN" altLang="en-US" sz="1200" dirty="0"/>
              <a:t> 之夜</a:t>
            </a:r>
            <a:endParaRPr kumimoji="1" lang="en-US" altLang="zh-CN" sz="1200" dirty="0"/>
          </a:p>
          <a:p>
            <a:pPr marL="171450" indent="-171450">
              <a:buFont typeface="Wingdings" pitchFamily="2" charset="2"/>
              <a:buChar char="Ø"/>
            </a:pPr>
            <a:r>
              <a:rPr kumimoji="1" lang="zh-CN" altLang="en-US" sz="1200" dirty="0"/>
              <a:t>家庭项目</a:t>
            </a:r>
            <a:r>
              <a:rPr kumimoji="1" lang="en-US" altLang="zh-CN" sz="1200" dirty="0"/>
              <a:t>·</a:t>
            </a:r>
            <a:r>
              <a:rPr kumimoji="1" lang="zh-CN" altLang="en-US" sz="1200" dirty="0"/>
              <a:t>标准发布</a:t>
            </a:r>
          </a:p>
        </p:txBody>
      </p:sp>
      <p:sp>
        <p:nvSpPr>
          <p:cNvPr id="17" name="椭圆 16">
            <a:extLst>
              <a:ext uri="{FF2B5EF4-FFF2-40B4-BE49-F238E27FC236}">
                <a16:creationId xmlns:a16="http://schemas.microsoft.com/office/drawing/2014/main" xmlns="" id="{C2D41E67-9ED0-A878-103E-CA9C62D89D46}"/>
              </a:ext>
            </a:extLst>
          </p:cNvPr>
          <p:cNvSpPr/>
          <p:nvPr/>
        </p:nvSpPr>
        <p:spPr bwMode="auto">
          <a:xfrm>
            <a:off x="6464082" y="2406935"/>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18" name="文本框 17">
            <a:extLst>
              <a:ext uri="{FF2B5EF4-FFF2-40B4-BE49-F238E27FC236}">
                <a16:creationId xmlns:a16="http://schemas.microsoft.com/office/drawing/2014/main" xmlns="" id="{75816C36-825B-A121-B695-ECD62C9E6CAB}"/>
              </a:ext>
            </a:extLst>
          </p:cNvPr>
          <p:cNvSpPr txBox="1"/>
          <p:nvPr/>
        </p:nvSpPr>
        <p:spPr>
          <a:xfrm>
            <a:off x="5129629" y="2812727"/>
            <a:ext cx="1742785" cy="830997"/>
          </a:xfrm>
          <a:prstGeom prst="rect">
            <a:avLst/>
          </a:prstGeom>
          <a:noFill/>
        </p:spPr>
        <p:txBody>
          <a:bodyPr wrap="none" rtlCol="0">
            <a:spAutoFit/>
          </a:bodyPr>
          <a:lstStyle/>
          <a:p>
            <a:pPr marL="171450" indent="-171450">
              <a:buFont typeface="Wingdings" pitchFamily="2" charset="2"/>
              <a:buChar char="Ø"/>
            </a:pPr>
            <a:r>
              <a:rPr kumimoji="1" lang="zh-CN" altLang="en-US" sz="1200" dirty="0"/>
              <a:t>冬季论坛</a:t>
            </a:r>
            <a:r>
              <a:rPr kumimoji="1" lang="en-US" altLang="zh-CN" sz="1200" dirty="0"/>
              <a:t>·</a:t>
            </a:r>
            <a:r>
              <a:rPr kumimoji="1" lang="zh-CN" altLang="en-US" sz="1200" dirty="0"/>
              <a:t>会员日</a:t>
            </a:r>
            <a:endParaRPr kumimoji="1" lang="en-US" altLang="zh-CN" sz="1200" dirty="0"/>
          </a:p>
          <a:p>
            <a:pPr marL="171450" indent="-171450">
              <a:buFont typeface="Wingdings" pitchFamily="2" charset="2"/>
              <a:buChar char="Ø"/>
            </a:pPr>
            <a:r>
              <a:rPr kumimoji="1" lang="zh-CN" altLang="en-US" sz="1200" dirty="0"/>
              <a:t>会员大会</a:t>
            </a:r>
            <a:endParaRPr kumimoji="1" lang="en-US" altLang="zh-CN" sz="1200" dirty="0"/>
          </a:p>
          <a:p>
            <a:pPr marL="171450" indent="-171450">
              <a:buFont typeface="Wingdings" pitchFamily="2" charset="2"/>
              <a:buChar char="Ø"/>
            </a:pPr>
            <a:r>
              <a:rPr kumimoji="1" lang="zh-CN" altLang="en-US" sz="1200" dirty="0"/>
              <a:t>战略咨询委员会会议</a:t>
            </a:r>
            <a:endParaRPr kumimoji="1" lang="en-US" altLang="zh-CN" sz="1200" dirty="0"/>
          </a:p>
          <a:p>
            <a:r>
              <a:rPr kumimoji="1" lang="en-US" altLang="zh-CN" sz="1200" dirty="0"/>
              <a:t>12</a:t>
            </a:r>
            <a:r>
              <a:rPr kumimoji="1" lang="zh-CN" altLang="en-US" sz="1200" dirty="0"/>
              <a:t>月</a:t>
            </a:r>
            <a:endParaRPr kumimoji="1" lang="en-US" altLang="zh-CN" sz="1200" dirty="0"/>
          </a:p>
        </p:txBody>
      </p:sp>
      <p:sp>
        <p:nvSpPr>
          <p:cNvPr id="19" name="文本框 18">
            <a:extLst>
              <a:ext uri="{FF2B5EF4-FFF2-40B4-BE49-F238E27FC236}">
                <a16:creationId xmlns:a16="http://schemas.microsoft.com/office/drawing/2014/main" xmlns="" id="{8A60B685-1025-E66E-9ED4-4C6508ED0A6E}"/>
              </a:ext>
            </a:extLst>
          </p:cNvPr>
          <p:cNvSpPr txBox="1"/>
          <p:nvPr/>
        </p:nvSpPr>
        <p:spPr>
          <a:xfrm>
            <a:off x="8419000" y="1365569"/>
            <a:ext cx="1435008" cy="830997"/>
          </a:xfrm>
          <a:prstGeom prst="rect">
            <a:avLst/>
          </a:prstGeom>
          <a:noFill/>
        </p:spPr>
        <p:txBody>
          <a:bodyPr wrap="none" rtlCol="0">
            <a:spAutoFit/>
          </a:bodyPr>
          <a:lstStyle/>
          <a:p>
            <a:pPr marL="171450" indent="-171450">
              <a:buFont typeface="Wingdings" pitchFamily="2" charset="2"/>
              <a:buChar char="Ø"/>
            </a:pPr>
            <a:r>
              <a:rPr kumimoji="1" lang="zh-CN" altLang="en-US" sz="1200" dirty="0"/>
              <a:t>春季讲坛</a:t>
            </a:r>
            <a:endParaRPr kumimoji="1" lang="en-US" altLang="zh-CN" sz="1200" dirty="0"/>
          </a:p>
          <a:p>
            <a:pPr marL="171450" indent="-171450">
              <a:buFont typeface="Wingdings" pitchFamily="2" charset="2"/>
              <a:buChar char="Ø"/>
            </a:pPr>
            <a:r>
              <a:rPr kumimoji="1" lang="zh-CN" altLang="en-US" sz="1200" dirty="0"/>
              <a:t>理事会</a:t>
            </a:r>
            <a:endParaRPr kumimoji="1" lang="en-US" altLang="zh-CN" sz="1200" dirty="0"/>
          </a:p>
          <a:p>
            <a:pPr marL="171450" indent="-171450">
              <a:buFont typeface="Wingdings" pitchFamily="2" charset="2"/>
              <a:buChar char="Ø"/>
            </a:pPr>
            <a:r>
              <a:rPr kumimoji="1" lang="zh-CN" altLang="en-US" sz="1200" dirty="0"/>
              <a:t>专家委员会会议</a:t>
            </a:r>
            <a:endParaRPr kumimoji="1" lang="en-US" altLang="zh-CN" sz="1200" dirty="0"/>
          </a:p>
          <a:p>
            <a:r>
              <a:rPr kumimoji="1" lang="en-US" altLang="zh-CN" sz="1200" dirty="0"/>
              <a:t>24</a:t>
            </a:r>
            <a:r>
              <a:rPr kumimoji="1" lang="zh-CN" altLang="en-US" sz="1200" dirty="0"/>
              <a:t>年</a:t>
            </a:r>
            <a:r>
              <a:rPr kumimoji="1" lang="en-US" altLang="zh-CN" sz="1200" dirty="0"/>
              <a:t>3</a:t>
            </a:r>
            <a:r>
              <a:rPr kumimoji="1" lang="zh-CN" altLang="en-US" sz="1200" dirty="0"/>
              <a:t>月</a:t>
            </a:r>
            <a:endParaRPr kumimoji="1" lang="en-US" altLang="zh-CN" sz="1200" dirty="0"/>
          </a:p>
        </p:txBody>
      </p:sp>
      <p:sp>
        <p:nvSpPr>
          <p:cNvPr id="20" name="文本框 19">
            <a:extLst>
              <a:ext uri="{FF2B5EF4-FFF2-40B4-BE49-F238E27FC236}">
                <a16:creationId xmlns:a16="http://schemas.microsoft.com/office/drawing/2014/main" xmlns="" id="{2B4407C8-74CF-F341-1073-814079FA151F}"/>
              </a:ext>
            </a:extLst>
          </p:cNvPr>
          <p:cNvSpPr txBox="1"/>
          <p:nvPr/>
        </p:nvSpPr>
        <p:spPr>
          <a:xfrm>
            <a:off x="6001021" y="1755646"/>
            <a:ext cx="1281120" cy="646331"/>
          </a:xfrm>
          <a:prstGeom prst="rect">
            <a:avLst/>
          </a:prstGeom>
          <a:noFill/>
        </p:spPr>
        <p:txBody>
          <a:bodyPr wrap="none" rtlCol="0">
            <a:spAutoFit/>
          </a:bodyPr>
          <a:lstStyle/>
          <a:p>
            <a:pPr marL="171450" indent="-171450">
              <a:buFont typeface="Wingdings" pitchFamily="2" charset="2"/>
              <a:buChar char="Ø"/>
            </a:pPr>
            <a:r>
              <a:rPr kumimoji="1" lang="zh-CN" altLang="en-US" sz="1200" dirty="0"/>
              <a:t>新春团拜会</a:t>
            </a:r>
            <a:endParaRPr kumimoji="1" lang="en-US" altLang="zh-CN" sz="1200" dirty="0"/>
          </a:p>
          <a:p>
            <a:pPr marL="171450" indent="-171450">
              <a:buFont typeface="Wingdings" pitchFamily="2" charset="2"/>
              <a:buChar char="Ø"/>
            </a:pPr>
            <a:r>
              <a:rPr kumimoji="1" lang="zh-CN" altLang="en-US" sz="1200" dirty="0"/>
              <a:t>重点单位拉通</a:t>
            </a:r>
            <a:endParaRPr kumimoji="1" lang="en-US" altLang="zh-CN" sz="1200" dirty="0"/>
          </a:p>
          <a:p>
            <a:r>
              <a:rPr kumimoji="1" lang="en-US" altLang="zh-CN" sz="1200" dirty="0"/>
              <a:t>24</a:t>
            </a:r>
            <a:r>
              <a:rPr kumimoji="1" lang="zh-CN" altLang="en-US" sz="1200" dirty="0"/>
              <a:t>年</a:t>
            </a:r>
            <a:r>
              <a:rPr kumimoji="1" lang="en-US" altLang="zh-CN" sz="1200" dirty="0"/>
              <a:t>1</a:t>
            </a:r>
            <a:r>
              <a:rPr kumimoji="1" lang="zh-CN" altLang="en-US" sz="1200" dirty="0"/>
              <a:t>月</a:t>
            </a:r>
            <a:endParaRPr kumimoji="1" lang="en-US" altLang="zh-CN" sz="1200" dirty="0"/>
          </a:p>
        </p:txBody>
      </p:sp>
      <p:sp>
        <p:nvSpPr>
          <p:cNvPr id="21" name="椭圆 20">
            <a:extLst>
              <a:ext uri="{FF2B5EF4-FFF2-40B4-BE49-F238E27FC236}">
                <a16:creationId xmlns:a16="http://schemas.microsoft.com/office/drawing/2014/main" xmlns="" id="{762AFEB0-E5F5-8AF0-6E2B-319AA3383450}"/>
              </a:ext>
            </a:extLst>
          </p:cNvPr>
          <p:cNvSpPr/>
          <p:nvPr/>
        </p:nvSpPr>
        <p:spPr bwMode="auto">
          <a:xfrm>
            <a:off x="8593700" y="2213388"/>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
        <p:nvSpPr>
          <p:cNvPr id="22" name="文本框 21">
            <a:extLst>
              <a:ext uri="{FF2B5EF4-FFF2-40B4-BE49-F238E27FC236}">
                <a16:creationId xmlns:a16="http://schemas.microsoft.com/office/drawing/2014/main" xmlns="" id="{72CE2312-CD00-005C-704A-0321834A5552}"/>
              </a:ext>
            </a:extLst>
          </p:cNvPr>
          <p:cNvSpPr txBox="1"/>
          <p:nvPr/>
        </p:nvSpPr>
        <p:spPr>
          <a:xfrm>
            <a:off x="10086626" y="1287385"/>
            <a:ext cx="973343" cy="461665"/>
          </a:xfrm>
          <a:prstGeom prst="rect">
            <a:avLst/>
          </a:prstGeom>
          <a:noFill/>
        </p:spPr>
        <p:txBody>
          <a:bodyPr wrap="none" rtlCol="0">
            <a:spAutoFit/>
          </a:bodyPr>
          <a:lstStyle/>
          <a:p>
            <a:pPr marL="171450" indent="-171450">
              <a:buFont typeface="Wingdings" pitchFamily="2" charset="2"/>
              <a:buChar char="Ø"/>
            </a:pPr>
            <a:r>
              <a:rPr kumimoji="1" lang="zh-CN" altLang="en-US" sz="1200" dirty="0"/>
              <a:t>夏季论坛</a:t>
            </a:r>
            <a:endParaRPr kumimoji="1" lang="en-US" altLang="zh-CN" sz="1200" dirty="0"/>
          </a:p>
          <a:p>
            <a:r>
              <a:rPr kumimoji="1" lang="en-US" altLang="zh-CN" sz="1200" dirty="0"/>
              <a:t>24</a:t>
            </a:r>
            <a:r>
              <a:rPr kumimoji="1" lang="zh-CN" altLang="en-US" sz="1200" dirty="0"/>
              <a:t>年</a:t>
            </a:r>
            <a:r>
              <a:rPr kumimoji="1" lang="en-US" altLang="zh-CN" sz="1200" dirty="0"/>
              <a:t>7</a:t>
            </a:r>
            <a:r>
              <a:rPr kumimoji="1" lang="zh-CN" altLang="en-US" sz="1200" dirty="0"/>
              <a:t>月</a:t>
            </a:r>
            <a:endParaRPr kumimoji="1" lang="en-US" altLang="zh-CN" sz="1200" dirty="0"/>
          </a:p>
        </p:txBody>
      </p:sp>
      <p:sp>
        <p:nvSpPr>
          <p:cNvPr id="23" name="椭圆 22">
            <a:extLst>
              <a:ext uri="{FF2B5EF4-FFF2-40B4-BE49-F238E27FC236}">
                <a16:creationId xmlns:a16="http://schemas.microsoft.com/office/drawing/2014/main" xmlns="" id="{803975DF-D4FF-E596-FE0A-485971048DE3}"/>
              </a:ext>
            </a:extLst>
          </p:cNvPr>
          <p:cNvSpPr/>
          <p:nvPr/>
        </p:nvSpPr>
        <p:spPr bwMode="auto">
          <a:xfrm>
            <a:off x="10260050" y="1943165"/>
            <a:ext cx="223456" cy="204090"/>
          </a:xfrm>
          <a:prstGeom prst="ellipse">
            <a:avLst/>
          </a:prstGeom>
          <a:solidFill>
            <a:schemeClr val="bg1"/>
          </a:solidFill>
          <a:ln w="38100">
            <a:solidFill>
              <a:srgbClr val="92D050"/>
            </a:solidFill>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sz="2400">
              <a:latin typeface="Arial" charset="0"/>
              <a:ea typeface="宋体" charset="-122"/>
            </a:endParaRPr>
          </a:p>
        </p:txBody>
      </p:sp>
    </p:spTree>
    <p:extLst>
      <p:ext uri="{BB962C8B-B14F-4D97-AF65-F5344CB8AC3E}">
        <p14:creationId xmlns:p14="http://schemas.microsoft.com/office/powerpoint/2010/main" val="29403809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DD9B53E-C5F6-E1AF-08BF-A89FA3F23754}"/>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70293D4B-BC22-1A87-591C-5DFB15ABDEE4}"/>
              </a:ext>
            </a:extLst>
          </p:cNvPr>
          <p:cNvSpPr>
            <a:spLocks noGrp="1"/>
          </p:cNvSpPr>
          <p:nvPr>
            <p:ph type="sldNum" sz="quarter" idx="12"/>
          </p:nvPr>
        </p:nvSpPr>
        <p:spPr/>
        <p:txBody>
          <a:bodyPr/>
          <a:lstStyle/>
          <a:p>
            <a:fld id="{49AE70B2-8BF9-45C0-BB95-33D1B9D3A854}" type="slidenum">
              <a:rPr lang="zh-CN" altLang="en-US" smtClean="0"/>
              <a:t>46</a:t>
            </a:fld>
            <a:endParaRPr lang="zh-CN" altLang="en-US"/>
          </a:p>
        </p:txBody>
      </p:sp>
      <p:sp>
        <p:nvSpPr>
          <p:cNvPr id="4" name="标题 3">
            <a:extLst>
              <a:ext uri="{FF2B5EF4-FFF2-40B4-BE49-F238E27FC236}">
                <a16:creationId xmlns:a16="http://schemas.microsoft.com/office/drawing/2014/main" xmlns="" id="{920A4E20-D465-B3E7-57A0-0EBAFD501A38}"/>
              </a:ext>
            </a:extLst>
          </p:cNvPr>
          <p:cNvSpPr>
            <a:spLocks noGrp="1"/>
          </p:cNvSpPr>
          <p:nvPr>
            <p:ph type="title"/>
          </p:nvPr>
        </p:nvSpPr>
        <p:spPr/>
        <p:txBody>
          <a:bodyPr/>
          <a:lstStyle/>
          <a:p>
            <a:r>
              <a:rPr kumimoji="1" lang="zh-CN" altLang="en-US" dirty="0"/>
              <a:t>常规营销</a:t>
            </a:r>
            <a:r>
              <a:rPr kumimoji="1" lang="en-US" altLang="zh-CN" dirty="0"/>
              <a:t>+</a:t>
            </a:r>
            <a:r>
              <a:rPr kumimoji="1" lang="zh-CN" altLang="en-US" dirty="0"/>
              <a:t>运营内容分类</a:t>
            </a:r>
          </a:p>
        </p:txBody>
      </p:sp>
      <p:graphicFrame>
        <p:nvGraphicFramePr>
          <p:cNvPr id="5" name="表格 5">
            <a:extLst>
              <a:ext uri="{FF2B5EF4-FFF2-40B4-BE49-F238E27FC236}">
                <a16:creationId xmlns:a16="http://schemas.microsoft.com/office/drawing/2014/main" xmlns="" id="{A7E7B719-A918-A9CD-42C6-1BCE7630C1CD}"/>
              </a:ext>
            </a:extLst>
          </p:cNvPr>
          <p:cNvGraphicFramePr>
            <a:graphicFrameLocks noGrp="1"/>
          </p:cNvGraphicFramePr>
          <p:nvPr/>
        </p:nvGraphicFramePr>
        <p:xfrm>
          <a:off x="817077" y="1317109"/>
          <a:ext cx="10887244" cy="2765555"/>
        </p:xfrm>
        <a:graphic>
          <a:graphicData uri="http://schemas.openxmlformats.org/drawingml/2006/table">
            <a:tbl>
              <a:tblPr firstRow="1" bandRow="1">
                <a:tableStyleId>{5C22544A-7EE6-4342-B048-85BDC9FD1C3A}</a:tableStyleId>
              </a:tblPr>
              <a:tblGrid>
                <a:gridCol w="2721811">
                  <a:extLst>
                    <a:ext uri="{9D8B030D-6E8A-4147-A177-3AD203B41FA5}">
                      <a16:colId xmlns:a16="http://schemas.microsoft.com/office/drawing/2014/main" xmlns="" val="1375315527"/>
                    </a:ext>
                  </a:extLst>
                </a:gridCol>
                <a:gridCol w="2721811">
                  <a:extLst>
                    <a:ext uri="{9D8B030D-6E8A-4147-A177-3AD203B41FA5}">
                      <a16:colId xmlns:a16="http://schemas.microsoft.com/office/drawing/2014/main" xmlns="" val="1653126560"/>
                    </a:ext>
                  </a:extLst>
                </a:gridCol>
                <a:gridCol w="2721811">
                  <a:extLst>
                    <a:ext uri="{9D8B030D-6E8A-4147-A177-3AD203B41FA5}">
                      <a16:colId xmlns:a16="http://schemas.microsoft.com/office/drawing/2014/main" xmlns="" val="3211843425"/>
                    </a:ext>
                  </a:extLst>
                </a:gridCol>
                <a:gridCol w="2721811">
                  <a:extLst>
                    <a:ext uri="{9D8B030D-6E8A-4147-A177-3AD203B41FA5}">
                      <a16:colId xmlns:a16="http://schemas.microsoft.com/office/drawing/2014/main" xmlns="" val="3142640925"/>
                    </a:ext>
                  </a:extLst>
                </a:gridCol>
              </a:tblGrid>
              <a:tr h="393195">
                <a:tc>
                  <a:txBody>
                    <a:bodyPr/>
                    <a:lstStyle/>
                    <a:p>
                      <a:r>
                        <a:rPr lang="zh-CN" altLang="en-US" sz="1400" dirty="0"/>
                        <a:t>内容分类</a:t>
                      </a:r>
                    </a:p>
                  </a:txBody>
                  <a:tcPr/>
                </a:tc>
                <a:tc>
                  <a:txBody>
                    <a:bodyPr/>
                    <a:lstStyle/>
                    <a:p>
                      <a:r>
                        <a:rPr lang="zh-CN" altLang="en-US" sz="1400" dirty="0"/>
                        <a:t>来源</a:t>
                      </a:r>
                    </a:p>
                  </a:txBody>
                  <a:tcPr/>
                </a:tc>
                <a:tc>
                  <a:txBody>
                    <a:bodyPr/>
                    <a:lstStyle/>
                    <a:p>
                      <a:r>
                        <a:rPr lang="zh-CN" altLang="en-US" sz="1400" dirty="0"/>
                        <a:t>题材</a:t>
                      </a:r>
                    </a:p>
                  </a:txBody>
                  <a:tcPr/>
                </a:tc>
                <a:tc>
                  <a:txBody>
                    <a:bodyPr/>
                    <a:lstStyle/>
                    <a:p>
                      <a:r>
                        <a:rPr lang="zh-CN" altLang="en-US" sz="1400" dirty="0"/>
                        <a:t>渠道</a:t>
                      </a:r>
                    </a:p>
                  </a:txBody>
                  <a:tcPr/>
                </a:tc>
                <a:extLst>
                  <a:ext uri="{0D108BD9-81ED-4DB2-BD59-A6C34878D82A}">
                    <a16:rowId xmlns:a16="http://schemas.microsoft.com/office/drawing/2014/main" xmlns="" val="21598013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新闻</a:t>
                      </a:r>
                    </a:p>
                  </a:txBody>
                  <a:tcPr/>
                </a:tc>
                <a:tc>
                  <a:txBody>
                    <a:bodyPr/>
                    <a:lstStyle/>
                    <a:p>
                      <a:r>
                        <a:rPr lang="zh-CN" altLang="en-US" sz="1400" dirty="0"/>
                        <a:t>联盟各部门及秘书处下设组织</a:t>
                      </a:r>
                    </a:p>
                  </a:txBody>
                  <a:tcPr/>
                </a:tc>
                <a:tc>
                  <a:txBody>
                    <a:bodyPr/>
                    <a:lstStyle/>
                    <a:p>
                      <a:r>
                        <a:rPr lang="zh-CN" altLang="en-US" sz="1400" dirty="0"/>
                        <a:t>新闻稿、采访、短视频</a:t>
                      </a:r>
                    </a:p>
                  </a:txBody>
                  <a:tcPr/>
                </a:tc>
                <a:tc>
                  <a:txBody>
                    <a:bodyPr/>
                    <a:lstStyle/>
                    <a:p>
                      <a:r>
                        <a:rPr lang="zh-CN" altLang="en-US" sz="1400" dirty="0"/>
                        <a:t>公众号、视频号、外部对口渠道</a:t>
                      </a:r>
                    </a:p>
                  </a:txBody>
                  <a:tcPr/>
                </a:tc>
                <a:extLst>
                  <a:ext uri="{0D108BD9-81ED-4DB2-BD59-A6C34878D82A}">
                    <a16:rowId xmlns:a16="http://schemas.microsoft.com/office/drawing/2014/main" xmlns="" val="41983114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会员单位联动软文</a:t>
                      </a:r>
                    </a:p>
                  </a:txBody>
                  <a:tcPr/>
                </a:tc>
                <a:tc>
                  <a:txBody>
                    <a:bodyPr/>
                    <a:lstStyle/>
                    <a:p>
                      <a:r>
                        <a:rPr lang="zh-CN" altLang="en-US" sz="1400" dirty="0"/>
                        <a:t>项目组、工作推进组、会员单位营销</a:t>
                      </a:r>
                    </a:p>
                  </a:txBody>
                  <a:tcPr/>
                </a:tc>
                <a:tc>
                  <a:txBody>
                    <a:bodyPr/>
                    <a:lstStyle/>
                    <a:p>
                      <a:r>
                        <a:rPr lang="zh-CN" altLang="en-US" sz="1400" dirty="0"/>
                        <a:t>稿件、视频</a:t>
                      </a:r>
                    </a:p>
                  </a:txBody>
                  <a:tcPr/>
                </a:tc>
                <a:tc>
                  <a:txBody>
                    <a:bodyPr/>
                    <a:lstStyle/>
                    <a:p>
                      <a:r>
                        <a:rPr lang="zh-CN" altLang="en-US" sz="1400" dirty="0"/>
                        <a:t>公众号、视频号、外部对口渠道</a:t>
                      </a:r>
                    </a:p>
                  </a:txBody>
                  <a:tcPr/>
                </a:tc>
                <a:extLst>
                  <a:ext uri="{0D108BD9-81ED-4DB2-BD59-A6C34878D82A}">
                    <a16:rowId xmlns:a16="http://schemas.microsoft.com/office/drawing/2014/main" xmlns="" val="26108095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贡献者宣传软文</a:t>
                      </a:r>
                    </a:p>
                  </a:txBody>
                  <a:tcPr/>
                </a:tc>
                <a:tc>
                  <a:txBody>
                    <a:bodyPr/>
                    <a:lstStyle/>
                    <a:p>
                      <a:r>
                        <a:rPr lang="zh-CN" altLang="en-US" sz="1400" dirty="0"/>
                        <a:t>联盟各部门、</a:t>
                      </a:r>
                      <a:r>
                        <a:rPr lang="en-US" altLang="zh-CN" sz="1400" dirty="0"/>
                        <a:t>PMO</a:t>
                      </a:r>
                      <a:endParaRPr lang="zh-CN" altLang="en-US" sz="1400" dirty="0"/>
                    </a:p>
                  </a:txBody>
                  <a:tcPr/>
                </a:tc>
                <a:tc>
                  <a:txBody>
                    <a:bodyPr/>
                    <a:lstStyle/>
                    <a:p>
                      <a:r>
                        <a:rPr lang="zh-CN" altLang="en-US" sz="1400" dirty="0"/>
                        <a:t>稿件、视频</a:t>
                      </a:r>
                    </a:p>
                  </a:txBody>
                  <a:tcPr/>
                </a:tc>
                <a:tc>
                  <a:txBody>
                    <a:bodyPr/>
                    <a:lstStyle/>
                    <a:p>
                      <a:r>
                        <a:rPr lang="zh-CN" altLang="en-US" sz="1400" dirty="0"/>
                        <a:t>公众号、视频号、外部对口渠道</a:t>
                      </a:r>
                    </a:p>
                  </a:txBody>
                  <a:tcPr/>
                </a:tc>
                <a:extLst>
                  <a:ext uri="{0D108BD9-81ED-4DB2-BD59-A6C34878D82A}">
                    <a16:rowId xmlns:a16="http://schemas.microsoft.com/office/drawing/2014/main" xmlns="" val="33344415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深度解读文章</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联盟各部门、</a:t>
                      </a:r>
                      <a:r>
                        <a:rPr lang="en-US" altLang="zh-CN" sz="1400" dirty="0"/>
                        <a:t>PMO</a:t>
                      </a:r>
                      <a:r>
                        <a:rPr lang="zh-CN" altLang="en-US" sz="1400" dirty="0"/>
                        <a:t>计划和邀稿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稿件、视频</a:t>
                      </a:r>
                    </a:p>
                  </a:txBody>
                  <a:tcPr/>
                </a:tc>
                <a:tc>
                  <a:txBody>
                    <a:bodyPr/>
                    <a:lstStyle/>
                    <a:p>
                      <a:r>
                        <a:rPr lang="zh-CN" altLang="en-US" sz="1400" dirty="0"/>
                        <a:t>公众号、视频号、外部对口渠道</a:t>
                      </a:r>
                    </a:p>
                  </a:txBody>
                  <a:tcPr/>
                </a:tc>
                <a:extLst>
                  <a:ext uri="{0D108BD9-81ED-4DB2-BD59-A6C34878D82A}">
                    <a16:rowId xmlns:a16="http://schemas.microsoft.com/office/drawing/2014/main" xmlns="" val="38079202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学者文章</a:t>
                      </a:r>
                    </a:p>
                  </a:txBody>
                  <a:tcPr/>
                </a:tc>
                <a:tc>
                  <a:txBody>
                    <a:bodyPr/>
                    <a:lstStyle/>
                    <a:p>
                      <a:r>
                        <a:rPr lang="zh-CN" altLang="en-US" sz="1400" dirty="0"/>
                        <a:t>关联大学和教授的推荐和邀稿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t>稿件、视频</a:t>
                      </a:r>
                    </a:p>
                  </a:txBody>
                  <a:tcPr/>
                </a:tc>
                <a:tc>
                  <a:txBody>
                    <a:bodyPr/>
                    <a:lstStyle/>
                    <a:p>
                      <a:r>
                        <a:rPr lang="zh-CN" altLang="en-US" sz="1400" dirty="0"/>
                        <a:t>公众号、视频号、外部对口渠道</a:t>
                      </a:r>
                    </a:p>
                  </a:txBody>
                  <a:tcPr/>
                </a:tc>
                <a:extLst>
                  <a:ext uri="{0D108BD9-81ED-4DB2-BD59-A6C34878D82A}">
                    <a16:rowId xmlns:a16="http://schemas.microsoft.com/office/drawing/2014/main" xmlns="" val="3916685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400" dirty="0"/>
                    </a:p>
                  </a:txBody>
                  <a:tcPr/>
                </a:tc>
                <a:tc>
                  <a:txBody>
                    <a:bodyPr/>
                    <a:lstStyle/>
                    <a:p>
                      <a:endParaRPr lang="zh-CN" altLang="en-US" sz="1400" dirty="0"/>
                    </a:p>
                  </a:txBody>
                  <a:tcPr/>
                </a:tc>
                <a:tc>
                  <a:txBody>
                    <a:bodyPr/>
                    <a:lstStyle/>
                    <a:p>
                      <a:endParaRPr lang="zh-CN" altLang="en-US" sz="1400" dirty="0"/>
                    </a:p>
                  </a:txBody>
                  <a:tcPr/>
                </a:tc>
                <a:tc>
                  <a:txBody>
                    <a:bodyPr/>
                    <a:lstStyle/>
                    <a:p>
                      <a:endParaRPr lang="zh-CN" altLang="en-US" sz="1400" dirty="0"/>
                    </a:p>
                  </a:txBody>
                  <a:tcPr/>
                </a:tc>
                <a:extLst>
                  <a:ext uri="{0D108BD9-81ED-4DB2-BD59-A6C34878D82A}">
                    <a16:rowId xmlns:a16="http://schemas.microsoft.com/office/drawing/2014/main" xmlns="" val="280789228"/>
                  </a:ext>
                </a:extLst>
              </a:tr>
            </a:tbl>
          </a:graphicData>
        </a:graphic>
      </p:graphicFrame>
    </p:spTree>
    <p:extLst>
      <p:ext uri="{BB962C8B-B14F-4D97-AF65-F5344CB8AC3E}">
        <p14:creationId xmlns:p14="http://schemas.microsoft.com/office/powerpoint/2010/main" val="36251384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07574A5-6121-9D72-32F7-C656F67C2189}"/>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97486EB9-44EB-1A78-7EC9-04974F0CD4F9}"/>
              </a:ext>
            </a:extLst>
          </p:cNvPr>
          <p:cNvSpPr>
            <a:spLocks noGrp="1"/>
          </p:cNvSpPr>
          <p:nvPr>
            <p:ph type="sldNum" sz="quarter" idx="12"/>
          </p:nvPr>
        </p:nvSpPr>
        <p:spPr/>
        <p:txBody>
          <a:bodyPr/>
          <a:lstStyle/>
          <a:p>
            <a:fld id="{49AE70B2-8BF9-45C0-BB95-33D1B9D3A854}" type="slidenum">
              <a:rPr lang="zh-CN" altLang="en-US" smtClean="0"/>
              <a:t>47</a:t>
            </a:fld>
            <a:endParaRPr lang="zh-CN" altLang="en-US"/>
          </a:p>
        </p:txBody>
      </p:sp>
      <p:sp>
        <p:nvSpPr>
          <p:cNvPr id="4" name="标题 3">
            <a:extLst>
              <a:ext uri="{FF2B5EF4-FFF2-40B4-BE49-F238E27FC236}">
                <a16:creationId xmlns:a16="http://schemas.microsoft.com/office/drawing/2014/main" xmlns="" id="{DF257C7E-E605-79A3-DADB-1292D7AB2D4F}"/>
              </a:ext>
            </a:extLst>
          </p:cNvPr>
          <p:cNvSpPr>
            <a:spLocks noGrp="1"/>
          </p:cNvSpPr>
          <p:nvPr>
            <p:ph type="title"/>
          </p:nvPr>
        </p:nvSpPr>
        <p:spPr/>
        <p:txBody>
          <a:bodyPr/>
          <a:lstStyle/>
          <a:p>
            <a:r>
              <a:rPr lang="zh-CN" altLang="en-US" dirty="0"/>
              <a:t>媒介管理</a:t>
            </a:r>
          </a:p>
        </p:txBody>
      </p:sp>
      <p:graphicFrame>
        <p:nvGraphicFramePr>
          <p:cNvPr id="6" name="表格 6">
            <a:extLst>
              <a:ext uri="{FF2B5EF4-FFF2-40B4-BE49-F238E27FC236}">
                <a16:creationId xmlns:a16="http://schemas.microsoft.com/office/drawing/2014/main" xmlns="" id="{F01F2811-B4E4-D6D2-CC98-CBFD5A532F5A}"/>
              </a:ext>
            </a:extLst>
          </p:cNvPr>
          <p:cNvGraphicFramePr>
            <a:graphicFrameLocks noGrp="1"/>
          </p:cNvGraphicFramePr>
          <p:nvPr>
            <p:extLst>
              <p:ext uri="{D42A27DB-BD31-4B8C-83A1-F6EECF244321}">
                <p14:modId xmlns:p14="http://schemas.microsoft.com/office/powerpoint/2010/main" val="3997202857"/>
              </p:ext>
            </p:extLst>
          </p:nvPr>
        </p:nvGraphicFramePr>
        <p:xfrm>
          <a:off x="1019273" y="1011800"/>
          <a:ext cx="10153454" cy="4820920"/>
        </p:xfrm>
        <a:graphic>
          <a:graphicData uri="http://schemas.openxmlformats.org/drawingml/2006/table">
            <a:tbl>
              <a:tblPr firstRow="1" bandRow="1">
                <a:tableStyleId>{5C22544A-7EE6-4342-B048-85BDC9FD1C3A}</a:tableStyleId>
              </a:tblPr>
              <a:tblGrid>
                <a:gridCol w="1763081">
                  <a:extLst>
                    <a:ext uri="{9D8B030D-6E8A-4147-A177-3AD203B41FA5}">
                      <a16:colId xmlns:a16="http://schemas.microsoft.com/office/drawing/2014/main" xmlns="" val="885269817"/>
                    </a:ext>
                  </a:extLst>
                </a:gridCol>
                <a:gridCol w="2040210">
                  <a:extLst>
                    <a:ext uri="{9D8B030D-6E8A-4147-A177-3AD203B41FA5}">
                      <a16:colId xmlns:a16="http://schemas.microsoft.com/office/drawing/2014/main" xmlns="" val="2465701310"/>
                    </a:ext>
                  </a:extLst>
                </a:gridCol>
                <a:gridCol w="1256421">
                  <a:extLst>
                    <a:ext uri="{9D8B030D-6E8A-4147-A177-3AD203B41FA5}">
                      <a16:colId xmlns:a16="http://schemas.microsoft.com/office/drawing/2014/main" xmlns="" val="691709938"/>
                    </a:ext>
                  </a:extLst>
                </a:gridCol>
                <a:gridCol w="2546871">
                  <a:extLst>
                    <a:ext uri="{9D8B030D-6E8A-4147-A177-3AD203B41FA5}">
                      <a16:colId xmlns:a16="http://schemas.microsoft.com/office/drawing/2014/main" xmlns="" val="4125197698"/>
                    </a:ext>
                  </a:extLst>
                </a:gridCol>
                <a:gridCol w="2546871">
                  <a:extLst>
                    <a:ext uri="{9D8B030D-6E8A-4147-A177-3AD203B41FA5}">
                      <a16:colId xmlns:a16="http://schemas.microsoft.com/office/drawing/2014/main" xmlns="" val="79748286"/>
                    </a:ext>
                  </a:extLst>
                </a:gridCol>
              </a:tblGrid>
              <a:tr h="370840">
                <a:tc>
                  <a:txBody>
                    <a:bodyPr/>
                    <a:lstStyle/>
                    <a:p>
                      <a:r>
                        <a:rPr lang="zh-CN" altLang="en-US" dirty="0"/>
                        <a:t>分类</a:t>
                      </a:r>
                    </a:p>
                  </a:txBody>
                  <a:tcPr/>
                </a:tc>
                <a:tc>
                  <a:txBody>
                    <a:bodyPr/>
                    <a:lstStyle/>
                    <a:p>
                      <a:r>
                        <a:rPr lang="zh-CN" altLang="en-US" dirty="0"/>
                        <a:t>渠道</a:t>
                      </a:r>
                    </a:p>
                  </a:txBody>
                  <a:tcPr/>
                </a:tc>
                <a:tc>
                  <a:txBody>
                    <a:bodyPr/>
                    <a:lstStyle/>
                    <a:p>
                      <a:r>
                        <a:rPr lang="zh-CN" altLang="en-US" dirty="0"/>
                        <a:t>定位</a:t>
                      </a:r>
                    </a:p>
                  </a:txBody>
                  <a:tcPr/>
                </a:tc>
                <a:tc>
                  <a:txBody>
                    <a:bodyPr/>
                    <a:lstStyle/>
                    <a:p>
                      <a:r>
                        <a:rPr lang="en-US" altLang="zh-CN" dirty="0"/>
                        <a:t>2024</a:t>
                      </a:r>
                      <a:r>
                        <a:rPr lang="zh-CN" altLang="en-US" dirty="0"/>
                        <a:t>年中目标</a:t>
                      </a:r>
                    </a:p>
                  </a:txBody>
                  <a:tcPr/>
                </a:tc>
                <a:tc>
                  <a:txBody>
                    <a:bodyPr/>
                    <a:lstStyle/>
                    <a:p>
                      <a:endParaRPr lang="zh-CN" altLang="en-US" dirty="0"/>
                    </a:p>
                  </a:txBody>
                  <a:tcPr/>
                </a:tc>
                <a:extLst>
                  <a:ext uri="{0D108BD9-81ED-4DB2-BD59-A6C34878D82A}">
                    <a16:rowId xmlns:a16="http://schemas.microsoft.com/office/drawing/2014/main" xmlns="" val="2469693861"/>
                  </a:ext>
                </a:extLst>
              </a:tr>
              <a:tr h="370840">
                <a:tc>
                  <a:txBody>
                    <a:bodyPr/>
                    <a:lstStyle/>
                    <a:p>
                      <a:r>
                        <a:rPr lang="zh-CN" altLang="en-US" dirty="0"/>
                        <a:t>官方渠道</a:t>
                      </a:r>
                    </a:p>
                  </a:txBody>
                  <a:tcPr/>
                </a:tc>
                <a:tc>
                  <a:txBody>
                    <a:bodyPr/>
                    <a:lstStyle/>
                    <a:p>
                      <a:r>
                        <a:rPr lang="zh-CN" altLang="en-US" dirty="0"/>
                        <a:t>公众号</a:t>
                      </a:r>
                    </a:p>
                  </a:txBody>
                  <a:tcPr/>
                </a:tc>
                <a:tc>
                  <a:txBody>
                    <a:bodyPr/>
                    <a:lstStyle/>
                    <a:p>
                      <a:r>
                        <a:rPr lang="zh-CN" altLang="en-US" dirty="0"/>
                        <a:t>常态</a:t>
                      </a:r>
                      <a:r>
                        <a:rPr lang="en-US" altLang="zh-CN" dirty="0"/>
                        <a:t>+</a:t>
                      </a:r>
                      <a:r>
                        <a:rPr lang="zh-CN" altLang="en-US" dirty="0"/>
                        <a:t>事件</a:t>
                      </a:r>
                    </a:p>
                  </a:txBody>
                  <a:tcPr/>
                </a:tc>
                <a:tc>
                  <a:txBody>
                    <a:bodyPr/>
                    <a:lstStyle/>
                    <a:p>
                      <a:r>
                        <a:rPr lang="en-US" altLang="zh-CN" dirty="0"/>
                        <a:t>1000+</a:t>
                      </a:r>
                      <a:r>
                        <a:rPr lang="zh-CN" altLang="en-US" dirty="0"/>
                        <a:t>关注</a:t>
                      </a:r>
                    </a:p>
                  </a:txBody>
                  <a:tcPr/>
                </a:tc>
                <a:tc>
                  <a:txBody>
                    <a:bodyPr/>
                    <a:lstStyle/>
                    <a:p>
                      <a:endParaRPr lang="zh-CN" altLang="en-US" dirty="0"/>
                    </a:p>
                  </a:txBody>
                  <a:tcPr/>
                </a:tc>
                <a:extLst>
                  <a:ext uri="{0D108BD9-81ED-4DB2-BD59-A6C34878D82A}">
                    <a16:rowId xmlns:a16="http://schemas.microsoft.com/office/drawing/2014/main" xmlns="" val="903965967"/>
                  </a:ext>
                </a:extLst>
              </a:tr>
              <a:tr h="370840">
                <a:tc>
                  <a:txBody>
                    <a:bodyPr/>
                    <a:lstStyle/>
                    <a:p>
                      <a:endParaRPr lang="zh-CN" altLang="en-US" dirty="0"/>
                    </a:p>
                  </a:txBody>
                  <a:tcPr/>
                </a:tc>
                <a:tc>
                  <a:txBody>
                    <a:bodyPr/>
                    <a:lstStyle/>
                    <a:p>
                      <a:r>
                        <a:rPr lang="zh-CN" altLang="en-US" dirty="0"/>
                        <a:t>视频号</a:t>
                      </a:r>
                    </a:p>
                  </a:txBody>
                  <a:tcPr/>
                </a:tc>
                <a:tc>
                  <a:txBody>
                    <a:bodyPr/>
                    <a:lstStyle/>
                    <a:p>
                      <a:r>
                        <a:rPr lang="zh-CN" altLang="en-US" dirty="0"/>
                        <a:t>常态</a:t>
                      </a:r>
                      <a:r>
                        <a:rPr lang="en-US" altLang="zh-CN" dirty="0"/>
                        <a:t>+</a:t>
                      </a:r>
                      <a:r>
                        <a:rPr lang="zh-CN" altLang="en-US" dirty="0"/>
                        <a:t>事件</a:t>
                      </a:r>
                    </a:p>
                  </a:txBody>
                  <a:tcPr/>
                </a:tc>
                <a:tc>
                  <a:txBody>
                    <a:bodyPr/>
                    <a:lstStyle/>
                    <a:p>
                      <a:r>
                        <a:rPr lang="en-US" altLang="zh-CN" dirty="0"/>
                        <a:t>1000+</a:t>
                      </a:r>
                      <a:r>
                        <a:rPr lang="zh-CN" altLang="en-US" dirty="0"/>
                        <a:t>关注</a:t>
                      </a:r>
                    </a:p>
                  </a:txBody>
                  <a:tcPr/>
                </a:tc>
                <a:tc>
                  <a:txBody>
                    <a:bodyPr/>
                    <a:lstStyle/>
                    <a:p>
                      <a:endParaRPr lang="zh-CN" altLang="en-US" dirty="0"/>
                    </a:p>
                  </a:txBody>
                  <a:tcPr/>
                </a:tc>
                <a:extLst>
                  <a:ext uri="{0D108BD9-81ED-4DB2-BD59-A6C34878D82A}">
                    <a16:rowId xmlns:a16="http://schemas.microsoft.com/office/drawing/2014/main" xmlns="" val="2792759349"/>
                  </a:ext>
                </a:extLst>
              </a:tr>
              <a:tr h="370840">
                <a:tc>
                  <a:txBody>
                    <a:bodyPr/>
                    <a:lstStyle/>
                    <a:p>
                      <a:r>
                        <a:rPr lang="zh-CN" altLang="en-US" dirty="0"/>
                        <a:t>湾区纸媒</a:t>
                      </a:r>
                    </a:p>
                  </a:txBody>
                  <a:tcPr/>
                </a:tc>
                <a:tc>
                  <a:txBody>
                    <a:bodyPr/>
                    <a:lstStyle/>
                    <a:p>
                      <a:r>
                        <a:rPr lang="zh-CN" altLang="en-US" dirty="0"/>
                        <a:t>南方都市报</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2227749223"/>
                  </a:ext>
                </a:extLst>
              </a:tr>
              <a:tr h="370840">
                <a:tc>
                  <a:txBody>
                    <a:bodyPr/>
                    <a:lstStyle/>
                    <a:p>
                      <a:endParaRPr lang="zh-CN" altLang="en-US" dirty="0"/>
                    </a:p>
                  </a:txBody>
                  <a:tcPr/>
                </a:tc>
                <a:tc>
                  <a:txBody>
                    <a:bodyPr/>
                    <a:lstStyle/>
                    <a:p>
                      <a:r>
                        <a:rPr lang="zh-CN" altLang="en-US" dirty="0"/>
                        <a:t>深圳新闻集团</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2826990590"/>
                  </a:ext>
                </a:extLst>
              </a:tr>
              <a:tr h="370840">
                <a:tc>
                  <a:txBody>
                    <a:bodyPr/>
                    <a:lstStyle/>
                    <a:p>
                      <a:endParaRPr lang="zh-CN" altLang="en-US" dirty="0"/>
                    </a:p>
                  </a:txBody>
                  <a:tcPr/>
                </a:tc>
                <a:tc>
                  <a:txBody>
                    <a:bodyPr/>
                    <a:lstStyle/>
                    <a:p>
                      <a:r>
                        <a:rPr lang="zh-CN" altLang="en-US" dirty="0"/>
                        <a:t>南方日报</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1561906982"/>
                  </a:ext>
                </a:extLst>
              </a:tr>
              <a:tr h="370840">
                <a:tc>
                  <a:txBody>
                    <a:bodyPr/>
                    <a:lstStyle/>
                    <a:p>
                      <a:endParaRPr lang="zh-CN" altLang="en-US" dirty="0"/>
                    </a:p>
                  </a:txBody>
                  <a:tcPr/>
                </a:tc>
                <a:tc>
                  <a:txBody>
                    <a:bodyPr/>
                    <a:lstStyle/>
                    <a:p>
                      <a:r>
                        <a:rPr lang="zh-CN" altLang="en-US" dirty="0"/>
                        <a:t>大公报</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1962837925"/>
                  </a:ext>
                </a:extLst>
              </a:tr>
              <a:tr h="370840">
                <a:tc>
                  <a:txBody>
                    <a:bodyPr/>
                    <a:lstStyle/>
                    <a:p>
                      <a:endParaRPr lang="zh-CN" altLang="en-US" dirty="0"/>
                    </a:p>
                  </a:txBody>
                  <a:tcPr/>
                </a:tc>
                <a:tc>
                  <a:txBody>
                    <a:bodyPr/>
                    <a:lstStyle/>
                    <a:p>
                      <a:r>
                        <a:rPr lang="zh-CN" altLang="en-US" dirty="0"/>
                        <a:t>广州日报</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2835810004"/>
                  </a:ext>
                </a:extLst>
              </a:tr>
              <a:tr h="370840">
                <a:tc>
                  <a:txBody>
                    <a:bodyPr/>
                    <a:lstStyle/>
                    <a:p>
                      <a:endParaRPr lang="zh-CN" altLang="en-US" dirty="0"/>
                    </a:p>
                  </a:txBody>
                  <a:tcPr/>
                </a:tc>
                <a:tc>
                  <a:txBody>
                    <a:bodyPr/>
                    <a:lstStyle/>
                    <a:p>
                      <a:r>
                        <a:rPr lang="en-US" altLang="zh-CN" dirty="0"/>
                        <a:t>...</a:t>
                      </a:r>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951586047"/>
                  </a:ext>
                </a:extLst>
              </a:tr>
              <a:tr h="370840">
                <a:tc>
                  <a:txBody>
                    <a:bodyPr/>
                    <a:lstStyle/>
                    <a:p>
                      <a:r>
                        <a:rPr lang="zh-CN" altLang="en-US" dirty="0"/>
                        <a:t>央媒渠道</a:t>
                      </a:r>
                    </a:p>
                  </a:txBody>
                  <a:tcPr/>
                </a:tc>
                <a:tc>
                  <a:txBody>
                    <a:bodyPr/>
                    <a:lstStyle/>
                    <a:p>
                      <a:r>
                        <a:rPr lang="zh-CN" altLang="en-US" dirty="0"/>
                        <a:t>新华社</a:t>
                      </a:r>
                    </a:p>
                  </a:txBody>
                  <a:tcPr/>
                </a:tc>
                <a:tc>
                  <a:txBody>
                    <a:bodyPr/>
                    <a:lstStyle/>
                    <a:p>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1187530172"/>
                  </a:ext>
                </a:extLst>
              </a:tr>
              <a:tr h="370840">
                <a:tc>
                  <a:txBody>
                    <a:bodyPr/>
                    <a:lstStyle/>
                    <a:p>
                      <a:endParaRPr lang="zh-CN" altLang="en-US" dirty="0"/>
                    </a:p>
                  </a:txBody>
                  <a:tcPr/>
                </a:tc>
                <a:tc>
                  <a:txBody>
                    <a:bodyPr/>
                    <a:lstStyle/>
                    <a:p>
                      <a:r>
                        <a:rPr lang="zh-CN" altLang="en-US" dirty="0"/>
                        <a:t>人民日报</a:t>
                      </a:r>
                    </a:p>
                  </a:txBody>
                  <a:tcPr/>
                </a:tc>
                <a:tc>
                  <a:txBody>
                    <a:bodyPr/>
                    <a:lstStyle/>
                    <a:p>
                      <a:r>
                        <a:rPr lang="zh-CN" altLang="en-US" dirty="0"/>
                        <a:t>单独策划</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902469987"/>
                  </a:ext>
                </a:extLst>
              </a:tr>
              <a:tr h="370840">
                <a:tc>
                  <a:txBody>
                    <a:bodyPr/>
                    <a:lstStyle/>
                    <a:p>
                      <a:r>
                        <a:rPr lang="zh-CN" altLang="en-US" dirty="0"/>
                        <a:t>新媒体</a:t>
                      </a:r>
                    </a:p>
                  </a:txBody>
                  <a:tcPr/>
                </a:tc>
                <a:tc>
                  <a:txBody>
                    <a:bodyPr/>
                    <a:lstStyle/>
                    <a:p>
                      <a:r>
                        <a:rPr lang="en-US" altLang="zh-CN" dirty="0"/>
                        <a:t>c114</a:t>
                      </a:r>
                      <a:endParaRPr lang="zh-CN" altLang="en-US" dirty="0"/>
                    </a:p>
                  </a:txBody>
                  <a:tcPr/>
                </a:tc>
                <a:tc>
                  <a:txBody>
                    <a:bodyPr/>
                    <a:lstStyle/>
                    <a:p>
                      <a:r>
                        <a:rPr lang="zh-CN" altLang="en-US" dirty="0"/>
                        <a:t>常态</a:t>
                      </a:r>
                      <a:r>
                        <a:rPr lang="en-US" altLang="zh-CN" dirty="0"/>
                        <a:t>+</a:t>
                      </a:r>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565990819"/>
                  </a:ext>
                </a:extLst>
              </a:tr>
              <a:tr h="370840">
                <a:tc>
                  <a:txBody>
                    <a:bodyPr/>
                    <a:lstStyle/>
                    <a:p>
                      <a:endParaRPr lang="zh-CN" altLang="en-US" dirty="0"/>
                    </a:p>
                  </a:txBody>
                  <a:tcPr/>
                </a:tc>
                <a:tc>
                  <a:txBody>
                    <a:bodyPr/>
                    <a:lstStyle/>
                    <a:p>
                      <a:r>
                        <a:rPr lang="zh-CN" altLang="en-US" dirty="0"/>
                        <a:t>凤凰网</a:t>
                      </a:r>
                    </a:p>
                  </a:txBody>
                  <a:tcPr/>
                </a:tc>
                <a:tc>
                  <a:txBody>
                    <a:bodyPr/>
                    <a:lstStyle/>
                    <a:p>
                      <a:r>
                        <a:rPr lang="zh-CN" altLang="en-US" dirty="0"/>
                        <a:t>常态</a:t>
                      </a:r>
                      <a:r>
                        <a:rPr lang="en-US" altLang="zh-CN" dirty="0"/>
                        <a:t>+</a:t>
                      </a:r>
                      <a:r>
                        <a:rPr lang="zh-CN" altLang="en-US" dirty="0"/>
                        <a:t>事件</a:t>
                      </a:r>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xmlns="" val="2240597385"/>
                  </a:ext>
                </a:extLst>
              </a:tr>
            </a:tbl>
          </a:graphicData>
        </a:graphic>
      </p:graphicFrame>
    </p:spTree>
    <p:extLst>
      <p:ext uri="{BB962C8B-B14F-4D97-AF65-F5344CB8AC3E}">
        <p14:creationId xmlns:p14="http://schemas.microsoft.com/office/powerpoint/2010/main" val="26954399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E39FF47D-B729-4B8C-B83C-AB87262E12E0}"/>
              </a:ext>
            </a:extLst>
          </p:cNvPr>
          <p:cNvSpPr txBox="1"/>
          <p:nvPr/>
        </p:nvSpPr>
        <p:spPr>
          <a:xfrm>
            <a:off x="4939748" y="2643809"/>
            <a:ext cx="1415772" cy="830997"/>
          </a:xfrm>
          <a:prstGeom prst="rect">
            <a:avLst/>
          </a:prstGeom>
          <a:noFill/>
        </p:spPr>
        <p:txBody>
          <a:bodyPr wrap="none" rtlCol="0">
            <a:spAutoFit/>
          </a:bodyPr>
          <a:lstStyle/>
          <a:p>
            <a:r>
              <a:rPr kumimoji="1" lang="zh-CN" altLang="en-US" sz="4800" dirty="0">
                <a:solidFill>
                  <a:schemeClr val="bg1"/>
                </a:solidFill>
              </a:rPr>
              <a:t>附件</a:t>
            </a:r>
          </a:p>
        </p:txBody>
      </p:sp>
    </p:spTree>
    <p:extLst>
      <p:ext uri="{BB962C8B-B14F-4D97-AF65-F5344CB8AC3E}">
        <p14:creationId xmlns:p14="http://schemas.microsoft.com/office/powerpoint/2010/main" val="22294327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963168" y="2545461"/>
            <a:ext cx="8118475" cy="1036638"/>
          </a:xfrm>
        </p:spPr>
        <p:txBody>
          <a:bodyPr>
            <a:normAutofit/>
          </a:bodyPr>
          <a:lstStyle/>
          <a:p>
            <a:r>
              <a:rPr lang="zh-CN" altLang="en-US"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联盟标准制定及认证体系流程</a:t>
            </a:r>
          </a:p>
        </p:txBody>
      </p:sp>
    </p:spTree>
    <p:custDataLst>
      <p:tags r:id="rId1"/>
    </p:custDataLst>
    <p:extLst>
      <p:ext uri="{BB962C8B-B14F-4D97-AF65-F5344CB8AC3E}">
        <p14:creationId xmlns:p14="http://schemas.microsoft.com/office/powerpoint/2010/main" val="17774602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0518C24-0E8F-D863-43AE-32FC99F8CECD}"/>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30B3BF64-AC8C-4779-75F3-48A4DB64A26F}"/>
              </a:ext>
            </a:extLst>
          </p:cNvPr>
          <p:cNvSpPr>
            <a:spLocks noGrp="1"/>
          </p:cNvSpPr>
          <p:nvPr>
            <p:ph type="sldNum" sz="quarter" idx="12"/>
          </p:nvPr>
        </p:nvSpPr>
        <p:spPr/>
        <p:txBody>
          <a:bodyPr/>
          <a:lstStyle/>
          <a:p>
            <a:fld id="{49AE70B2-8BF9-45C0-BB95-33D1B9D3A854}" type="slidenum">
              <a:rPr lang="zh-CN" altLang="en-US" smtClean="0"/>
              <a:t>50</a:t>
            </a:fld>
            <a:endParaRPr lang="zh-CN" altLang="en-US"/>
          </a:p>
        </p:txBody>
      </p:sp>
      <p:sp>
        <p:nvSpPr>
          <p:cNvPr id="4" name="标题 3">
            <a:extLst>
              <a:ext uri="{FF2B5EF4-FFF2-40B4-BE49-F238E27FC236}">
                <a16:creationId xmlns:a16="http://schemas.microsoft.com/office/drawing/2014/main" xmlns="" id="{47536C02-2B31-798A-8245-EA3E186FBB99}"/>
              </a:ext>
            </a:extLst>
          </p:cNvPr>
          <p:cNvSpPr>
            <a:spLocks noGrp="1"/>
          </p:cNvSpPr>
          <p:nvPr>
            <p:ph type="title"/>
          </p:nvPr>
        </p:nvSpPr>
        <p:spPr/>
        <p:txBody>
          <a:bodyPr/>
          <a:lstStyle/>
          <a:p>
            <a:r>
              <a:rPr kumimoji="1" lang="zh-CN" altLang="en-US" dirty="0"/>
              <a:t>联盟组织架构</a:t>
            </a:r>
          </a:p>
        </p:txBody>
      </p:sp>
      <p:grpSp>
        <p:nvGrpSpPr>
          <p:cNvPr id="5" name="组合 4">
            <a:extLst>
              <a:ext uri="{FF2B5EF4-FFF2-40B4-BE49-F238E27FC236}">
                <a16:creationId xmlns:a16="http://schemas.microsoft.com/office/drawing/2014/main" xmlns="" id="{8D1614C5-8992-4FE3-5E10-FF39121A7A4D}"/>
              </a:ext>
            </a:extLst>
          </p:cNvPr>
          <p:cNvGrpSpPr/>
          <p:nvPr/>
        </p:nvGrpSpPr>
        <p:grpSpPr>
          <a:xfrm>
            <a:off x="102596" y="1139032"/>
            <a:ext cx="11999871" cy="5205030"/>
            <a:chOff x="57771" y="1139032"/>
            <a:chExt cx="11999871" cy="5205030"/>
          </a:xfrm>
        </p:grpSpPr>
        <p:cxnSp>
          <p:nvCxnSpPr>
            <p:cNvPr id="6" name="直接连接符 14">
              <a:extLst>
                <a:ext uri="{FF2B5EF4-FFF2-40B4-BE49-F238E27FC236}">
                  <a16:creationId xmlns:a16="http://schemas.microsoft.com/office/drawing/2014/main" xmlns="" id="{A12D3C9F-5E08-7330-4241-A691DCA1C2CE}"/>
                </a:ext>
              </a:extLst>
            </p:cNvPr>
            <p:cNvCxnSpPr>
              <a:cxnSpLocks/>
              <a:endCxn id="8" idx="2"/>
            </p:cNvCxnSpPr>
            <p:nvPr/>
          </p:nvCxnSpPr>
          <p:spPr bwMode="auto">
            <a:xfrm flipV="1">
              <a:off x="6096003" y="1578826"/>
              <a:ext cx="0" cy="739176"/>
            </a:xfrm>
            <a:prstGeom prst="line">
              <a:avLst/>
            </a:prstGeom>
            <a:noFill/>
            <a:ln w="12700" cap="flat" cmpd="sng" algn="ctr">
              <a:solidFill>
                <a:srgbClr val="00B0F0"/>
              </a:solidFill>
              <a:prstDash val="solid"/>
              <a:miter lim="800000"/>
            </a:ln>
            <a:effectLst/>
          </p:spPr>
        </p:cxnSp>
        <p:cxnSp>
          <p:nvCxnSpPr>
            <p:cNvPr id="7" name="直接连接符 14">
              <a:extLst>
                <a:ext uri="{FF2B5EF4-FFF2-40B4-BE49-F238E27FC236}">
                  <a16:creationId xmlns:a16="http://schemas.microsoft.com/office/drawing/2014/main" xmlns="" id="{776F6BD9-C27F-FAD5-640B-90D6ACBF9820}"/>
                </a:ext>
              </a:extLst>
            </p:cNvPr>
            <p:cNvCxnSpPr>
              <a:cxnSpLocks/>
              <a:endCxn id="9" idx="2"/>
            </p:cNvCxnSpPr>
            <p:nvPr/>
          </p:nvCxnSpPr>
          <p:spPr bwMode="auto">
            <a:xfrm flipV="1">
              <a:off x="6096003" y="2757796"/>
              <a:ext cx="0" cy="3014940"/>
            </a:xfrm>
            <a:prstGeom prst="line">
              <a:avLst/>
            </a:prstGeom>
            <a:noFill/>
            <a:ln w="12700" cap="flat" cmpd="sng" algn="ctr">
              <a:solidFill>
                <a:srgbClr val="00B0F0"/>
              </a:solidFill>
              <a:prstDash val="solid"/>
              <a:miter lim="800000"/>
            </a:ln>
            <a:effectLst/>
          </p:spPr>
        </p:cxnSp>
        <p:sp>
          <p:nvSpPr>
            <p:cNvPr id="8" name="PA-圆角矩形 193">
              <a:extLst>
                <a:ext uri="{FF2B5EF4-FFF2-40B4-BE49-F238E27FC236}">
                  <a16:creationId xmlns:a16="http://schemas.microsoft.com/office/drawing/2014/main" xmlns="" id="{9528E535-F3A2-69EF-1CE5-CC241FDCCFB7}"/>
                </a:ext>
              </a:extLst>
            </p:cNvPr>
            <p:cNvSpPr/>
            <p:nvPr/>
          </p:nvSpPr>
          <p:spPr>
            <a:xfrm>
              <a:off x="5355526" y="1139032"/>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9" name="PA-圆角矩形 193">
              <a:extLst>
                <a:ext uri="{FF2B5EF4-FFF2-40B4-BE49-F238E27FC236}">
                  <a16:creationId xmlns:a16="http://schemas.microsoft.com/office/drawing/2014/main" xmlns="" id="{7611F4DE-95B8-28D7-F77B-DDA1F5CF4201}"/>
                </a:ext>
              </a:extLst>
            </p:cNvPr>
            <p:cNvSpPr/>
            <p:nvPr/>
          </p:nvSpPr>
          <p:spPr>
            <a:xfrm>
              <a:off x="5355526" y="2318002"/>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0" name="PA-圆角矩形 193">
              <a:extLst>
                <a:ext uri="{FF2B5EF4-FFF2-40B4-BE49-F238E27FC236}">
                  <a16:creationId xmlns:a16="http://schemas.microsoft.com/office/drawing/2014/main" xmlns="" id="{EFF4A80C-4CEF-AD0D-11B0-4E4E05502438}"/>
                </a:ext>
              </a:extLst>
            </p:cNvPr>
            <p:cNvSpPr/>
            <p:nvPr/>
          </p:nvSpPr>
          <p:spPr>
            <a:xfrm>
              <a:off x="3730823" y="1728517"/>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1" name="PA-圆角矩形 193">
              <a:extLst>
                <a:ext uri="{FF2B5EF4-FFF2-40B4-BE49-F238E27FC236}">
                  <a16:creationId xmlns:a16="http://schemas.microsoft.com/office/drawing/2014/main" xmlns="" id="{6FA4DA97-ECD1-44EE-EA18-1316E26D4323}"/>
                </a:ext>
              </a:extLst>
            </p:cNvPr>
            <p:cNvSpPr/>
            <p:nvPr/>
          </p:nvSpPr>
          <p:spPr>
            <a:xfrm>
              <a:off x="6836463" y="3846949"/>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2" name="PA-圆角矩形 193">
              <a:extLst>
                <a:ext uri="{FF2B5EF4-FFF2-40B4-BE49-F238E27FC236}">
                  <a16:creationId xmlns:a16="http://schemas.microsoft.com/office/drawing/2014/main" xmlns="" id="{6D4AC9C5-6C2F-A7BA-426B-E34C57BD9231}"/>
                </a:ext>
              </a:extLst>
            </p:cNvPr>
            <p:cNvSpPr/>
            <p:nvPr/>
          </p:nvSpPr>
          <p:spPr>
            <a:xfrm>
              <a:off x="1449165" y="5904268"/>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3" name="PA-圆角矩形 193">
              <a:extLst>
                <a:ext uri="{FF2B5EF4-FFF2-40B4-BE49-F238E27FC236}">
                  <a16:creationId xmlns:a16="http://schemas.microsoft.com/office/drawing/2014/main" xmlns="" id="{05CEE941-FA9C-EBEF-5976-2B7763CE356D}"/>
                </a:ext>
              </a:extLst>
            </p:cNvPr>
            <p:cNvSpPr/>
            <p:nvPr/>
          </p:nvSpPr>
          <p:spPr>
            <a:xfrm>
              <a:off x="3402345" y="5904268"/>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4" name="PA-圆角矩形 193">
              <a:extLst>
                <a:ext uri="{FF2B5EF4-FFF2-40B4-BE49-F238E27FC236}">
                  <a16:creationId xmlns:a16="http://schemas.microsoft.com/office/drawing/2014/main" xmlns="" id="{D87AEB43-36EA-8BA5-6821-004847EE9562}"/>
                </a:ext>
              </a:extLst>
            </p:cNvPr>
            <p:cNvSpPr/>
            <p:nvPr/>
          </p:nvSpPr>
          <p:spPr>
            <a:xfrm>
              <a:off x="5355526" y="5904268"/>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5" name="PA-圆角矩形 193">
              <a:extLst>
                <a:ext uri="{FF2B5EF4-FFF2-40B4-BE49-F238E27FC236}">
                  <a16:creationId xmlns:a16="http://schemas.microsoft.com/office/drawing/2014/main" xmlns="" id="{597A9E6F-B653-F708-EF52-F3AF9D8A3D6A}"/>
                </a:ext>
              </a:extLst>
            </p:cNvPr>
            <p:cNvSpPr/>
            <p:nvPr/>
          </p:nvSpPr>
          <p:spPr>
            <a:xfrm>
              <a:off x="7308706" y="5904268"/>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6" name="PA-圆角矩形 193">
              <a:extLst>
                <a:ext uri="{FF2B5EF4-FFF2-40B4-BE49-F238E27FC236}">
                  <a16:creationId xmlns:a16="http://schemas.microsoft.com/office/drawing/2014/main" xmlns="" id="{60CCA714-E98A-7A78-D43F-5755EB186817}"/>
                </a:ext>
              </a:extLst>
            </p:cNvPr>
            <p:cNvSpPr/>
            <p:nvPr/>
          </p:nvSpPr>
          <p:spPr>
            <a:xfrm>
              <a:off x="9261886" y="5904268"/>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17" name="矩形 16">
              <a:extLst>
                <a:ext uri="{FF2B5EF4-FFF2-40B4-BE49-F238E27FC236}">
                  <a16:creationId xmlns:a16="http://schemas.microsoft.com/office/drawing/2014/main" xmlns="" id="{D289BF1A-885C-D747-EF28-8C59CFB6C56C}"/>
                </a:ext>
              </a:extLst>
            </p:cNvPr>
            <p:cNvSpPr/>
            <p:nvPr/>
          </p:nvSpPr>
          <p:spPr>
            <a:xfrm>
              <a:off x="5388117" y="1183427"/>
              <a:ext cx="1415773"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全体会员大会</a:t>
              </a:r>
            </a:p>
          </p:txBody>
        </p:sp>
        <p:cxnSp>
          <p:nvCxnSpPr>
            <p:cNvPr id="18" name="直接连接符 14">
              <a:extLst>
                <a:ext uri="{FF2B5EF4-FFF2-40B4-BE49-F238E27FC236}">
                  <a16:creationId xmlns:a16="http://schemas.microsoft.com/office/drawing/2014/main" xmlns="" id="{0F74A3AD-04EA-33ED-E1B1-311E3427A022}"/>
                </a:ext>
              </a:extLst>
            </p:cNvPr>
            <p:cNvCxnSpPr>
              <a:cxnSpLocks/>
            </p:cNvCxnSpPr>
            <p:nvPr/>
          </p:nvCxnSpPr>
          <p:spPr bwMode="auto">
            <a:xfrm>
              <a:off x="2189642" y="5463087"/>
              <a:ext cx="7812721" cy="0"/>
            </a:xfrm>
            <a:prstGeom prst="line">
              <a:avLst/>
            </a:prstGeom>
            <a:noFill/>
            <a:ln w="12700" cap="flat" cmpd="sng" algn="ctr">
              <a:solidFill>
                <a:srgbClr val="00B0F0"/>
              </a:solidFill>
              <a:prstDash val="solid"/>
              <a:miter lim="800000"/>
            </a:ln>
            <a:effectLst/>
          </p:spPr>
        </p:cxnSp>
        <p:cxnSp>
          <p:nvCxnSpPr>
            <p:cNvPr id="19" name="直接连接符 14">
              <a:extLst>
                <a:ext uri="{FF2B5EF4-FFF2-40B4-BE49-F238E27FC236}">
                  <a16:creationId xmlns:a16="http://schemas.microsoft.com/office/drawing/2014/main" xmlns="" id="{6ECC7795-4856-B67F-B0D3-FB68841393E6}"/>
                </a:ext>
              </a:extLst>
            </p:cNvPr>
            <p:cNvCxnSpPr>
              <a:cxnSpLocks/>
            </p:cNvCxnSpPr>
            <p:nvPr/>
          </p:nvCxnSpPr>
          <p:spPr bwMode="auto">
            <a:xfrm flipV="1">
              <a:off x="8049182" y="5476536"/>
              <a:ext cx="0" cy="427733"/>
            </a:xfrm>
            <a:prstGeom prst="line">
              <a:avLst/>
            </a:prstGeom>
            <a:noFill/>
            <a:ln w="12700" cap="flat" cmpd="sng" algn="ctr">
              <a:solidFill>
                <a:srgbClr val="00B0F0"/>
              </a:solidFill>
              <a:prstDash val="solid"/>
              <a:miter lim="800000"/>
            </a:ln>
            <a:effectLst/>
          </p:spPr>
        </p:cxnSp>
        <p:cxnSp>
          <p:nvCxnSpPr>
            <p:cNvPr id="20" name="直接连接符 14">
              <a:extLst>
                <a:ext uri="{FF2B5EF4-FFF2-40B4-BE49-F238E27FC236}">
                  <a16:creationId xmlns:a16="http://schemas.microsoft.com/office/drawing/2014/main" xmlns="" id="{9A3D32F0-9267-AD1C-9029-30B68FBE1F03}"/>
                </a:ext>
              </a:extLst>
            </p:cNvPr>
            <p:cNvCxnSpPr>
              <a:cxnSpLocks/>
            </p:cNvCxnSpPr>
            <p:nvPr/>
          </p:nvCxnSpPr>
          <p:spPr bwMode="auto">
            <a:xfrm flipV="1">
              <a:off x="10002362" y="5463086"/>
              <a:ext cx="0" cy="441182"/>
            </a:xfrm>
            <a:prstGeom prst="line">
              <a:avLst/>
            </a:prstGeom>
            <a:noFill/>
            <a:ln w="12700" cap="flat" cmpd="sng" algn="ctr">
              <a:solidFill>
                <a:srgbClr val="00B0F0"/>
              </a:solidFill>
              <a:prstDash val="solid"/>
              <a:miter lim="800000"/>
            </a:ln>
            <a:effectLst/>
          </p:spPr>
        </p:cxnSp>
        <p:cxnSp>
          <p:nvCxnSpPr>
            <p:cNvPr id="21" name="直接连接符 14">
              <a:extLst>
                <a:ext uri="{FF2B5EF4-FFF2-40B4-BE49-F238E27FC236}">
                  <a16:creationId xmlns:a16="http://schemas.microsoft.com/office/drawing/2014/main" xmlns="" id="{B45B4560-98D9-3670-43E6-B270DAAF9701}"/>
                </a:ext>
              </a:extLst>
            </p:cNvPr>
            <p:cNvCxnSpPr>
              <a:cxnSpLocks/>
            </p:cNvCxnSpPr>
            <p:nvPr/>
          </p:nvCxnSpPr>
          <p:spPr bwMode="auto">
            <a:xfrm flipV="1">
              <a:off x="2189642" y="5463086"/>
              <a:ext cx="0" cy="441182"/>
            </a:xfrm>
            <a:prstGeom prst="line">
              <a:avLst/>
            </a:prstGeom>
            <a:noFill/>
            <a:ln w="12700" cap="flat" cmpd="sng" algn="ctr">
              <a:solidFill>
                <a:srgbClr val="00B0F0"/>
              </a:solidFill>
              <a:prstDash val="solid"/>
              <a:miter lim="800000"/>
            </a:ln>
            <a:effectLst/>
          </p:spPr>
        </p:cxnSp>
        <p:cxnSp>
          <p:nvCxnSpPr>
            <p:cNvPr id="22" name="直接连接符 14">
              <a:extLst>
                <a:ext uri="{FF2B5EF4-FFF2-40B4-BE49-F238E27FC236}">
                  <a16:creationId xmlns:a16="http://schemas.microsoft.com/office/drawing/2014/main" xmlns="" id="{2F2B9591-E4D1-C5B3-C819-B26C19DBD6BA}"/>
                </a:ext>
              </a:extLst>
            </p:cNvPr>
            <p:cNvCxnSpPr>
              <a:cxnSpLocks/>
            </p:cNvCxnSpPr>
            <p:nvPr/>
          </p:nvCxnSpPr>
          <p:spPr bwMode="auto">
            <a:xfrm flipV="1">
              <a:off x="4142822" y="5463086"/>
              <a:ext cx="0" cy="441182"/>
            </a:xfrm>
            <a:prstGeom prst="line">
              <a:avLst/>
            </a:prstGeom>
            <a:noFill/>
            <a:ln w="12700" cap="flat" cmpd="sng" algn="ctr">
              <a:solidFill>
                <a:srgbClr val="00B0F0"/>
              </a:solidFill>
              <a:prstDash val="solid"/>
              <a:miter lim="800000"/>
            </a:ln>
            <a:effectLst/>
          </p:spPr>
        </p:cxnSp>
        <p:grpSp>
          <p:nvGrpSpPr>
            <p:cNvPr id="23" name="组合 22">
              <a:extLst>
                <a:ext uri="{FF2B5EF4-FFF2-40B4-BE49-F238E27FC236}">
                  <a16:creationId xmlns:a16="http://schemas.microsoft.com/office/drawing/2014/main" xmlns="" id="{86EB8F3B-55E9-43A4-FFC2-966F1F81D52F}"/>
                </a:ext>
              </a:extLst>
            </p:cNvPr>
            <p:cNvGrpSpPr/>
            <p:nvPr/>
          </p:nvGrpSpPr>
          <p:grpSpPr>
            <a:xfrm>
              <a:off x="5365754" y="3574923"/>
              <a:ext cx="730250" cy="983847"/>
              <a:chOff x="4882092" y="3147551"/>
              <a:chExt cx="1213909" cy="983847"/>
            </a:xfrm>
          </p:grpSpPr>
          <p:cxnSp>
            <p:nvCxnSpPr>
              <p:cNvPr id="53" name="直接连接符 14">
                <a:extLst>
                  <a:ext uri="{FF2B5EF4-FFF2-40B4-BE49-F238E27FC236}">
                    <a16:creationId xmlns:a16="http://schemas.microsoft.com/office/drawing/2014/main" xmlns="" id="{AFF85C21-3E8D-6C81-C1FD-2821C1E93ED9}"/>
                  </a:ext>
                </a:extLst>
              </p:cNvPr>
              <p:cNvCxnSpPr>
                <a:cxnSpLocks/>
              </p:cNvCxnSpPr>
              <p:nvPr/>
            </p:nvCxnSpPr>
            <p:spPr bwMode="auto">
              <a:xfrm>
                <a:off x="4882092" y="4131398"/>
                <a:ext cx="1213909" cy="0"/>
              </a:xfrm>
              <a:prstGeom prst="line">
                <a:avLst/>
              </a:prstGeom>
              <a:noFill/>
              <a:ln w="12700" cap="flat" cmpd="sng" algn="ctr">
                <a:solidFill>
                  <a:srgbClr val="00B0F0"/>
                </a:solidFill>
                <a:prstDash val="solid"/>
                <a:miter lim="800000"/>
              </a:ln>
              <a:effectLst/>
            </p:spPr>
          </p:cxnSp>
          <p:cxnSp>
            <p:nvCxnSpPr>
              <p:cNvPr id="54" name="直接连接符 14">
                <a:extLst>
                  <a:ext uri="{FF2B5EF4-FFF2-40B4-BE49-F238E27FC236}">
                    <a16:creationId xmlns:a16="http://schemas.microsoft.com/office/drawing/2014/main" xmlns="" id="{8F578930-6CF6-DA36-014E-8E54577258C9}"/>
                  </a:ext>
                </a:extLst>
              </p:cNvPr>
              <p:cNvCxnSpPr>
                <a:cxnSpLocks/>
              </p:cNvCxnSpPr>
              <p:nvPr/>
            </p:nvCxnSpPr>
            <p:spPr bwMode="auto">
              <a:xfrm>
                <a:off x="4882092" y="3147551"/>
                <a:ext cx="1213909" cy="0"/>
              </a:xfrm>
              <a:prstGeom prst="line">
                <a:avLst/>
              </a:prstGeom>
              <a:noFill/>
              <a:ln w="12700" cap="flat" cmpd="sng" algn="ctr">
                <a:solidFill>
                  <a:srgbClr val="00B0F0"/>
                </a:solidFill>
                <a:prstDash val="solid"/>
                <a:miter lim="800000"/>
              </a:ln>
              <a:effectLst/>
            </p:spPr>
          </p:cxnSp>
        </p:grpSp>
        <p:cxnSp>
          <p:nvCxnSpPr>
            <p:cNvPr id="24" name="直接连接符 14">
              <a:extLst>
                <a:ext uri="{FF2B5EF4-FFF2-40B4-BE49-F238E27FC236}">
                  <a16:creationId xmlns:a16="http://schemas.microsoft.com/office/drawing/2014/main" xmlns="" id="{8B0059B3-9E69-88F0-5979-F8980E76DCB0}"/>
                </a:ext>
              </a:extLst>
            </p:cNvPr>
            <p:cNvCxnSpPr>
              <a:cxnSpLocks/>
              <a:stCxn id="10" idx="3"/>
            </p:cNvCxnSpPr>
            <p:nvPr/>
          </p:nvCxnSpPr>
          <p:spPr bwMode="auto">
            <a:xfrm>
              <a:off x="5211777" y="1948414"/>
              <a:ext cx="900000" cy="0"/>
            </a:xfrm>
            <a:prstGeom prst="line">
              <a:avLst/>
            </a:prstGeom>
            <a:noFill/>
            <a:ln w="12700" cap="flat" cmpd="sng" algn="ctr">
              <a:solidFill>
                <a:srgbClr val="00B0F0"/>
              </a:solidFill>
              <a:prstDash val="solid"/>
              <a:miter lim="800000"/>
            </a:ln>
            <a:effectLst/>
          </p:spPr>
        </p:cxnSp>
        <p:cxnSp>
          <p:nvCxnSpPr>
            <p:cNvPr id="25" name="直接连接符 14">
              <a:extLst>
                <a:ext uri="{FF2B5EF4-FFF2-40B4-BE49-F238E27FC236}">
                  <a16:creationId xmlns:a16="http://schemas.microsoft.com/office/drawing/2014/main" xmlns="" id="{87DCD7E6-83AB-9F5B-6175-C1C014C906BF}"/>
                </a:ext>
              </a:extLst>
            </p:cNvPr>
            <p:cNvCxnSpPr>
              <a:cxnSpLocks/>
            </p:cNvCxnSpPr>
            <p:nvPr/>
          </p:nvCxnSpPr>
          <p:spPr bwMode="auto">
            <a:xfrm>
              <a:off x="6096003" y="4066846"/>
              <a:ext cx="740477" cy="0"/>
            </a:xfrm>
            <a:prstGeom prst="line">
              <a:avLst/>
            </a:prstGeom>
            <a:noFill/>
            <a:ln w="12700" cap="flat" cmpd="sng" algn="ctr">
              <a:solidFill>
                <a:srgbClr val="00B0F0"/>
              </a:solidFill>
              <a:prstDash val="solid"/>
              <a:miter lim="800000"/>
            </a:ln>
            <a:effectLst/>
          </p:spPr>
        </p:cxnSp>
        <p:sp>
          <p:nvSpPr>
            <p:cNvPr id="26" name="矩形 25">
              <a:extLst>
                <a:ext uri="{FF2B5EF4-FFF2-40B4-BE49-F238E27FC236}">
                  <a16:creationId xmlns:a16="http://schemas.microsoft.com/office/drawing/2014/main" xmlns="" id="{56520FC8-4CA3-0FC2-3472-CD4882690647}"/>
                </a:ext>
              </a:extLst>
            </p:cNvPr>
            <p:cNvSpPr/>
            <p:nvPr/>
          </p:nvSpPr>
          <p:spPr>
            <a:xfrm>
              <a:off x="4044556" y="1772912"/>
              <a:ext cx="800220"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监事会</a:t>
              </a:r>
            </a:p>
          </p:txBody>
        </p:sp>
        <p:sp>
          <p:nvSpPr>
            <p:cNvPr id="27" name="矩形 26">
              <a:extLst>
                <a:ext uri="{FF2B5EF4-FFF2-40B4-BE49-F238E27FC236}">
                  <a16:creationId xmlns:a16="http://schemas.microsoft.com/office/drawing/2014/main" xmlns="" id="{7A1FF202-B1CC-C9AA-4F48-35134D64159F}"/>
                </a:ext>
              </a:extLst>
            </p:cNvPr>
            <p:cNvSpPr/>
            <p:nvPr/>
          </p:nvSpPr>
          <p:spPr>
            <a:xfrm>
              <a:off x="5695893" y="2362397"/>
              <a:ext cx="800220"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理事会</a:t>
              </a:r>
            </a:p>
          </p:txBody>
        </p:sp>
        <p:sp>
          <p:nvSpPr>
            <p:cNvPr id="28" name="PA-圆角矩形 193">
              <a:extLst>
                <a:ext uri="{FF2B5EF4-FFF2-40B4-BE49-F238E27FC236}">
                  <a16:creationId xmlns:a16="http://schemas.microsoft.com/office/drawing/2014/main" xmlns="" id="{FAF5C236-3565-EEC0-21A3-9A58108D1B39}"/>
                </a:ext>
              </a:extLst>
            </p:cNvPr>
            <p:cNvSpPr/>
            <p:nvPr/>
          </p:nvSpPr>
          <p:spPr>
            <a:xfrm>
              <a:off x="3880861" y="3355026"/>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29" name="PA-圆角矩形 193">
              <a:extLst>
                <a:ext uri="{FF2B5EF4-FFF2-40B4-BE49-F238E27FC236}">
                  <a16:creationId xmlns:a16="http://schemas.microsoft.com/office/drawing/2014/main" xmlns="" id="{84900928-1D76-D80D-8E74-1986B829CEBC}"/>
                </a:ext>
              </a:extLst>
            </p:cNvPr>
            <p:cNvSpPr/>
            <p:nvPr/>
          </p:nvSpPr>
          <p:spPr>
            <a:xfrm>
              <a:off x="3880861" y="4338873"/>
              <a:ext cx="1480954" cy="439794"/>
            </a:xfrm>
            <a:prstGeom prst="roundRect">
              <a:avLst>
                <a:gd name="adj" fmla="val 10855"/>
              </a:avLst>
            </a:prstGeom>
            <a:gradFill flip="none" rotWithShape="1">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2700000" scaled="1"/>
              <a:tileRect/>
            </a:gradFill>
            <a:ln w="6350" cap="flat" cmpd="sng" algn="ctr">
              <a:solidFill>
                <a:srgbClr val="00B0F0"/>
              </a:solidFill>
              <a:prstDash val="solid"/>
              <a:round/>
              <a:headEnd type="none" w="med" len="med"/>
              <a:tailEnd type="none" w="med" len="med"/>
            </a:ln>
            <a:effectLst>
              <a:outerShdw blurRad="76200" dist="63500" dir="8100000" algn="tr" rotWithShape="0">
                <a:prstClr val="black">
                  <a:alpha val="40000"/>
                </a:prstClr>
              </a:outerShdw>
            </a:effectLst>
            <a:scene3d>
              <a:camera prst="orthographicFront"/>
              <a:lightRig rig="flat" dir="t"/>
            </a:scene3d>
          </p:spPr>
          <p:txBody>
            <a:bodyPr lIns="68535" tIns="34268" rIns="68535" bIns="3426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73">
                <a:defRPr/>
              </a:pPr>
              <a:endParaRPr lang="zh-CN" altLang="en-US" sz="1799" dirty="0">
                <a:cs typeface="+mn-ea"/>
                <a:sym typeface="+mn-lt"/>
              </a:endParaRPr>
            </a:p>
          </p:txBody>
        </p:sp>
        <p:sp>
          <p:nvSpPr>
            <p:cNvPr id="30" name="矩形 29">
              <a:extLst>
                <a:ext uri="{FF2B5EF4-FFF2-40B4-BE49-F238E27FC236}">
                  <a16:creationId xmlns:a16="http://schemas.microsoft.com/office/drawing/2014/main" xmlns="" id="{33AFC093-9A6D-C506-CB7E-252F05DA6FD4}"/>
                </a:ext>
              </a:extLst>
            </p:cNvPr>
            <p:cNvSpPr/>
            <p:nvPr/>
          </p:nvSpPr>
          <p:spPr>
            <a:xfrm>
              <a:off x="4016044" y="3399421"/>
              <a:ext cx="1210589"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专家委员会</a:t>
              </a:r>
            </a:p>
          </p:txBody>
        </p:sp>
        <p:sp>
          <p:nvSpPr>
            <p:cNvPr id="31" name="矩形 30">
              <a:extLst>
                <a:ext uri="{FF2B5EF4-FFF2-40B4-BE49-F238E27FC236}">
                  <a16:creationId xmlns:a16="http://schemas.microsoft.com/office/drawing/2014/main" xmlns="" id="{8AD1D1FB-7C5D-8589-5F8E-AF2061A8D3BE}"/>
                </a:ext>
              </a:extLst>
            </p:cNvPr>
            <p:cNvSpPr/>
            <p:nvPr/>
          </p:nvSpPr>
          <p:spPr>
            <a:xfrm>
              <a:off x="4221228" y="4383268"/>
              <a:ext cx="800220"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秘书处</a:t>
              </a:r>
            </a:p>
          </p:txBody>
        </p:sp>
        <p:sp>
          <p:nvSpPr>
            <p:cNvPr id="32" name="矩形 31">
              <a:extLst>
                <a:ext uri="{FF2B5EF4-FFF2-40B4-BE49-F238E27FC236}">
                  <a16:creationId xmlns:a16="http://schemas.microsoft.com/office/drawing/2014/main" xmlns="" id="{43D91EE7-B9EC-9871-C6DD-BE5DD901AFED}"/>
                </a:ext>
              </a:extLst>
            </p:cNvPr>
            <p:cNvSpPr/>
            <p:nvPr/>
          </p:nvSpPr>
          <p:spPr>
            <a:xfrm>
              <a:off x="6766463" y="3891344"/>
              <a:ext cx="1620957"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战略咨询委员会</a:t>
              </a:r>
            </a:p>
          </p:txBody>
        </p:sp>
        <p:sp>
          <p:nvSpPr>
            <p:cNvPr id="33" name="矩形 32">
              <a:extLst>
                <a:ext uri="{FF2B5EF4-FFF2-40B4-BE49-F238E27FC236}">
                  <a16:creationId xmlns:a16="http://schemas.microsoft.com/office/drawing/2014/main" xmlns="" id="{94DFE0C3-E547-4334-D34A-790F9DD74B51}"/>
                </a:ext>
              </a:extLst>
            </p:cNvPr>
            <p:cNvSpPr/>
            <p:nvPr/>
          </p:nvSpPr>
          <p:spPr>
            <a:xfrm>
              <a:off x="1584348" y="5948663"/>
              <a:ext cx="1210589"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产业需求部</a:t>
              </a:r>
            </a:p>
          </p:txBody>
        </p:sp>
        <p:sp>
          <p:nvSpPr>
            <p:cNvPr id="34" name="矩形 33">
              <a:extLst>
                <a:ext uri="{FF2B5EF4-FFF2-40B4-BE49-F238E27FC236}">
                  <a16:creationId xmlns:a16="http://schemas.microsoft.com/office/drawing/2014/main" xmlns="" id="{D9F71571-59C4-91BE-5721-89C93F2066A7}"/>
                </a:ext>
              </a:extLst>
            </p:cNvPr>
            <p:cNvSpPr/>
            <p:nvPr/>
          </p:nvSpPr>
          <p:spPr>
            <a:xfrm>
              <a:off x="3742712" y="5948663"/>
              <a:ext cx="800220"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标准部</a:t>
              </a:r>
            </a:p>
          </p:txBody>
        </p:sp>
        <p:sp>
          <p:nvSpPr>
            <p:cNvPr id="35" name="矩形 34">
              <a:extLst>
                <a:ext uri="{FF2B5EF4-FFF2-40B4-BE49-F238E27FC236}">
                  <a16:creationId xmlns:a16="http://schemas.microsoft.com/office/drawing/2014/main" xmlns="" id="{34BC4C0A-4730-7DE3-FA1B-28E89AFC4CA9}"/>
                </a:ext>
              </a:extLst>
            </p:cNvPr>
            <p:cNvSpPr/>
            <p:nvPr/>
          </p:nvSpPr>
          <p:spPr>
            <a:xfrm>
              <a:off x="5490709" y="5948663"/>
              <a:ext cx="1210589"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测试认证部</a:t>
              </a:r>
            </a:p>
          </p:txBody>
        </p:sp>
        <p:sp>
          <p:nvSpPr>
            <p:cNvPr id="36" name="矩形 35">
              <a:extLst>
                <a:ext uri="{FF2B5EF4-FFF2-40B4-BE49-F238E27FC236}">
                  <a16:creationId xmlns:a16="http://schemas.microsoft.com/office/drawing/2014/main" xmlns="" id="{12C44A3C-C22E-2280-95FD-59757CCE8E9B}"/>
                </a:ext>
              </a:extLst>
            </p:cNvPr>
            <p:cNvSpPr/>
            <p:nvPr/>
          </p:nvSpPr>
          <p:spPr>
            <a:xfrm>
              <a:off x="7649074" y="5948663"/>
              <a:ext cx="800219"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营销部</a:t>
              </a:r>
            </a:p>
          </p:txBody>
        </p:sp>
        <p:sp>
          <p:nvSpPr>
            <p:cNvPr id="37" name="矩形 36">
              <a:extLst>
                <a:ext uri="{FF2B5EF4-FFF2-40B4-BE49-F238E27FC236}">
                  <a16:creationId xmlns:a16="http://schemas.microsoft.com/office/drawing/2014/main" xmlns="" id="{25BA4B03-B32C-697D-1D40-431505265080}"/>
                </a:ext>
              </a:extLst>
            </p:cNvPr>
            <p:cNvSpPr/>
            <p:nvPr/>
          </p:nvSpPr>
          <p:spPr>
            <a:xfrm>
              <a:off x="9397069" y="5948663"/>
              <a:ext cx="1210588" cy="338554"/>
            </a:xfrm>
            <a:prstGeom prst="rect">
              <a:avLst/>
            </a:prstGeom>
          </p:spPr>
          <p:txBody>
            <a:bodyPr wrap="none">
              <a:spAutoFit/>
            </a:bodyPr>
            <a:lstStyle/>
            <a:p>
              <a:pPr algn="ctr" eaLnBrk="0" fontAlgn="base" hangingPunct="0">
                <a:spcBef>
                  <a:spcPct val="0"/>
                </a:spcBef>
                <a:spcAft>
                  <a:spcPct val="0"/>
                </a:spcAft>
              </a:pPr>
              <a:r>
                <a:rPr lang="zh-CN" altLang="en-US" sz="1600" dirty="0">
                  <a:cs typeface="+mn-ea"/>
                  <a:sym typeface="+mn-lt"/>
                </a:rPr>
                <a:t>产业发展部</a:t>
              </a:r>
            </a:p>
          </p:txBody>
        </p:sp>
        <p:sp>
          <p:nvSpPr>
            <p:cNvPr id="38" name="文本框 37">
              <a:extLst>
                <a:ext uri="{FF2B5EF4-FFF2-40B4-BE49-F238E27FC236}">
                  <a16:creationId xmlns:a16="http://schemas.microsoft.com/office/drawing/2014/main" xmlns="" id="{B5421993-A230-9702-54A1-16C8DB7F42D2}"/>
                </a:ext>
              </a:extLst>
            </p:cNvPr>
            <p:cNvSpPr txBox="1"/>
            <p:nvPr/>
          </p:nvSpPr>
          <p:spPr>
            <a:xfrm>
              <a:off x="7707816" y="1997647"/>
              <a:ext cx="1261884" cy="307777"/>
            </a:xfrm>
            <a:prstGeom prst="rect">
              <a:avLst/>
            </a:prstGeom>
            <a:noFill/>
          </p:spPr>
          <p:txBody>
            <a:bodyPr wrap="none" rtlCol="0">
              <a:spAutoFit/>
            </a:bodyPr>
            <a:lstStyle/>
            <a:p>
              <a:r>
                <a:rPr lang="zh-CN" altLang="en-US" sz="1400" dirty="0">
                  <a:cs typeface="+mn-ea"/>
                  <a:sym typeface="+mn-lt"/>
                </a:rPr>
                <a:t>理事长：张平</a:t>
              </a:r>
            </a:p>
          </p:txBody>
        </p:sp>
        <p:sp>
          <p:nvSpPr>
            <p:cNvPr id="39" name="矩形 38">
              <a:extLst>
                <a:ext uri="{FF2B5EF4-FFF2-40B4-BE49-F238E27FC236}">
                  <a16:creationId xmlns:a16="http://schemas.microsoft.com/office/drawing/2014/main" xmlns="" id="{AF03D111-1792-CB87-F672-72D726148385}"/>
                </a:ext>
              </a:extLst>
            </p:cNvPr>
            <p:cNvSpPr/>
            <p:nvPr/>
          </p:nvSpPr>
          <p:spPr>
            <a:xfrm>
              <a:off x="7707816" y="2305425"/>
              <a:ext cx="2680542" cy="743793"/>
            </a:xfrm>
            <a:prstGeom prst="rect">
              <a:avLst/>
            </a:prstGeom>
          </p:spPr>
          <p:txBody>
            <a:bodyPr wrap="none">
              <a:spAutoFit/>
            </a:bodyPr>
            <a:lstStyle/>
            <a:p>
              <a:pPr>
                <a:lnSpc>
                  <a:spcPct val="120000"/>
                </a:lnSpc>
              </a:pPr>
              <a:r>
                <a:rPr lang="zh-CN" altLang="en-US" sz="1200" dirty="0">
                  <a:cs typeface="+mn-ea"/>
                  <a:sym typeface="+mn-lt"/>
                </a:rPr>
                <a:t>中国工程院 院士</a:t>
              </a:r>
              <a:endParaRPr lang="en-GB" altLang="zh-CN" sz="1200" dirty="0">
                <a:cs typeface="+mn-ea"/>
                <a:sym typeface="+mn-lt"/>
              </a:endParaRPr>
            </a:p>
            <a:p>
              <a:pPr>
                <a:lnSpc>
                  <a:spcPct val="120000"/>
                </a:lnSpc>
              </a:pPr>
              <a:r>
                <a:rPr lang="zh-CN" altLang="en-US" sz="1200" dirty="0">
                  <a:cs typeface="+mn-ea"/>
                  <a:sym typeface="+mn-lt"/>
                </a:rPr>
                <a:t>网络与交换技术国家重点实验室 主任</a:t>
              </a:r>
              <a:endParaRPr lang="en-US" altLang="zh-CN" sz="1200" dirty="0">
                <a:cs typeface="+mn-ea"/>
                <a:sym typeface="+mn-lt"/>
              </a:endParaRPr>
            </a:p>
            <a:p>
              <a:pPr>
                <a:lnSpc>
                  <a:spcPct val="120000"/>
                </a:lnSpc>
              </a:pPr>
              <a:r>
                <a:rPr lang="zh-CN" altLang="en-US" sz="1200" dirty="0">
                  <a:cs typeface="+mn-ea"/>
                  <a:sym typeface="+mn-lt"/>
                </a:rPr>
                <a:t>北京邮电大学 教授</a:t>
              </a:r>
              <a:endParaRPr lang="en-US" altLang="zh-CN" sz="1200" dirty="0">
                <a:cs typeface="+mn-ea"/>
                <a:sym typeface="+mn-lt"/>
              </a:endParaRPr>
            </a:p>
          </p:txBody>
        </p:sp>
        <p:pic>
          <p:nvPicPr>
            <p:cNvPr id="40" name="Picture 2" descr="C:\Users\t00435954\AppData\Roaming\eSpace_Desktop\UserData\t00435954\imagefiles\originalImgfiles\A637D9D3-E87A-416D-9191-8ADD045EEEB4.JPG">
              <a:extLst>
                <a:ext uri="{FF2B5EF4-FFF2-40B4-BE49-F238E27FC236}">
                  <a16:creationId xmlns:a16="http://schemas.microsoft.com/office/drawing/2014/main" xmlns="" id="{7E034D20-FC81-0ECA-6067-7CEF110CB3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7310" y="4246061"/>
              <a:ext cx="768079" cy="1008697"/>
            </a:xfrm>
            <a:prstGeom prst="rect">
              <a:avLst/>
            </a:prstGeom>
            <a:noFill/>
            <a:extLst>
              <a:ext uri="{909E8E84-426E-40DD-AFC4-6F175D3DCCD1}">
                <a14:hiddenFill xmlns:a14="http://schemas.microsoft.com/office/drawing/2010/main">
                  <a:solidFill>
                    <a:srgbClr val="FFFFFF"/>
                  </a:solidFill>
                </a14:hiddenFill>
              </a:ext>
            </a:extLst>
          </p:spPr>
        </p:pic>
        <p:sp>
          <p:nvSpPr>
            <p:cNvPr id="41" name="文本框 40">
              <a:extLst>
                <a:ext uri="{FF2B5EF4-FFF2-40B4-BE49-F238E27FC236}">
                  <a16:creationId xmlns:a16="http://schemas.microsoft.com/office/drawing/2014/main" xmlns="" id="{8675DFAB-684A-5110-099C-A6683E2A9040}"/>
                </a:ext>
              </a:extLst>
            </p:cNvPr>
            <p:cNvSpPr txBox="1"/>
            <p:nvPr/>
          </p:nvSpPr>
          <p:spPr>
            <a:xfrm>
              <a:off x="9213594" y="4214147"/>
              <a:ext cx="1441420" cy="307777"/>
            </a:xfrm>
            <a:prstGeom prst="rect">
              <a:avLst/>
            </a:prstGeom>
            <a:noFill/>
          </p:spPr>
          <p:txBody>
            <a:bodyPr wrap="none" rtlCol="0">
              <a:spAutoFit/>
            </a:bodyPr>
            <a:lstStyle>
              <a:defPPr>
                <a:defRPr lang="zh-CN"/>
              </a:defPPr>
              <a:lvl1pPr>
                <a:defRPr sz="1400">
                  <a:solidFill>
                    <a:schemeClr val="bg1"/>
                  </a:solidFill>
                  <a:latin typeface="方正兰亭粗黑简体" panose="02000500000000000000" pitchFamily="2" charset="-122"/>
                  <a:ea typeface="方正兰亭粗黑简体" panose="02000500000000000000" pitchFamily="2" charset="-122"/>
                </a:defRPr>
              </a:lvl1pPr>
            </a:lstStyle>
            <a:p>
              <a:r>
                <a:rPr lang="zh-CN" altLang="en-US" dirty="0">
                  <a:solidFill>
                    <a:schemeClr val="tx1"/>
                  </a:solidFill>
                  <a:latin typeface="Arial" panose="020F0502020204030204"/>
                  <a:ea typeface="微软雅黑"/>
                  <a:cs typeface="+mn-ea"/>
                  <a:sym typeface="+mn-lt"/>
                </a:rPr>
                <a:t>联合主任：张纲</a:t>
              </a:r>
            </a:p>
          </p:txBody>
        </p:sp>
        <p:sp>
          <p:nvSpPr>
            <p:cNvPr id="42" name="矩形 41">
              <a:extLst>
                <a:ext uri="{FF2B5EF4-FFF2-40B4-BE49-F238E27FC236}">
                  <a16:creationId xmlns:a16="http://schemas.microsoft.com/office/drawing/2014/main" xmlns="" id="{A1D3056B-E23A-6A75-E118-D27B5CAE3901}"/>
                </a:ext>
              </a:extLst>
            </p:cNvPr>
            <p:cNvSpPr/>
            <p:nvPr/>
          </p:nvSpPr>
          <p:spPr>
            <a:xfrm>
              <a:off x="9213594" y="4513688"/>
              <a:ext cx="2844048" cy="757130"/>
            </a:xfrm>
            <a:prstGeom prst="rect">
              <a:avLst/>
            </a:prstGeom>
          </p:spPr>
          <p:txBody>
            <a:bodyPr wrap="none">
              <a:spAutoFit/>
            </a:bodyPr>
            <a:lstStyle/>
            <a:p>
              <a:pPr>
                <a:lnSpc>
                  <a:spcPct val="120000"/>
                </a:lnSpc>
              </a:pPr>
              <a:r>
                <a:rPr lang="zh-CN" altLang="en-US" sz="1200" dirty="0">
                  <a:cs typeface="+mn-ea"/>
                  <a:sym typeface="+mn-lt"/>
                </a:rPr>
                <a:t>原国务院参事</a:t>
              </a:r>
              <a:endParaRPr lang="en-US" altLang="zh-CN" sz="1200" dirty="0">
                <a:cs typeface="+mn-ea"/>
                <a:sym typeface="+mn-lt"/>
              </a:endParaRPr>
            </a:p>
            <a:p>
              <a:pPr>
                <a:lnSpc>
                  <a:spcPct val="120000"/>
                </a:lnSpc>
              </a:pPr>
              <a:r>
                <a:rPr lang="zh-CN" altLang="en-US" sz="1200" dirty="0">
                  <a:cs typeface="+mn-ea"/>
                  <a:sym typeface="+mn-lt"/>
                </a:rPr>
                <a:t>国家制造强国建设战略咨询委员会 委员</a:t>
              </a:r>
            </a:p>
            <a:p>
              <a:pPr>
                <a:lnSpc>
                  <a:spcPct val="120000"/>
                </a:lnSpc>
              </a:pPr>
              <a:r>
                <a:rPr lang="zh-CN" altLang="en-US" sz="1200" dirty="0">
                  <a:cs typeface="+mn-ea"/>
                  <a:sym typeface="+mn-lt"/>
                </a:rPr>
                <a:t>国家产业基础专家委员会副主任</a:t>
              </a:r>
              <a:endParaRPr lang="en-US" altLang="zh-CN" sz="1200" dirty="0">
                <a:cs typeface="+mn-ea"/>
                <a:sym typeface="+mn-lt"/>
              </a:endParaRPr>
            </a:p>
          </p:txBody>
        </p:sp>
        <p:sp>
          <p:nvSpPr>
            <p:cNvPr id="43" name="文本框 42">
              <a:extLst>
                <a:ext uri="{FF2B5EF4-FFF2-40B4-BE49-F238E27FC236}">
                  <a16:creationId xmlns:a16="http://schemas.microsoft.com/office/drawing/2014/main" xmlns="" id="{7B2E421A-7126-7EF2-3C0B-573E66753DAB}"/>
                </a:ext>
              </a:extLst>
            </p:cNvPr>
            <p:cNvSpPr txBox="1"/>
            <p:nvPr/>
          </p:nvSpPr>
          <p:spPr>
            <a:xfrm>
              <a:off x="9222318" y="3081391"/>
              <a:ext cx="1620957" cy="307777"/>
            </a:xfrm>
            <a:prstGeom prst="rect">
              <a:avLst/>
            </a:prstGeom>
            <a:noFill/>
          </p:spPr>
          <p:txBody>
            <a:bodyPr wrap="none" rtlCol="0">
              <a:spAutoFit/>
            </a:bodyPr>
            <a:lstStyle>
              <a:defPPr>
                <a:defRPr lang="zh-CN"/>
              </a:defPPr>
              <a:lvl1pPr>
                <a:defRPr sz="1400">
                  <a:solidFill>
                    <a:schemeClr val="bg1"/>
                  </a:solidFill>
                  <a:latin typeface="方正兰亭粗黑简体" panose="02000500000000000000" pitchFamily="2" charset="-122"/>
                  <a:ea typeface="方正兰亭粗黑简体" panose="02000500000000000000" pitchFamily="2" charset="-122"/>
                </a:defRPr>
              </a:lvl1pPr>
            </a:lstStyle>
            <a:p>
              <a:r>
                <a:rPr lang="zh-CN" altLang="en-US" dirty="0">
                  <a:solidFill>
                    <a:schemeClr val="tx1"/>
                  </a:solidFill>
                  <a:latin typeface="Arial" panose="020F0502020204030204"/>
                  <a:ea typeface="微软雅黑"/>
                  <a:cs typeface="+mn-ea"/>
                  <a:sym typeface="+mn-lt"/>
                </a:rPr>
                <a:t>联合主任：邬贺铨</a:t>
              </a:r>
            </a:p>
          </p:txBody>
        </p:sp>
        <p:sp>
          <p:nvSpPr>
            <p:cNvPr id="44" name="矩形 43">
              <a:extLst>
                <a:ext uri="{FF2B5EF4-FFF2-40B4-BE49-F238E27FC236}">
                  <a16:creationId xmlns:a16="http://schemas.microsoft.com/office/drawing/2014/main" xmlns="" id="{CD73B125-EEAA-E845-7997-0AA05D176F43}"/>
                </a:ext>
              </a:extLst>
            </p:cNvPr>
            <p:cNvSpPr/>
            <p:nvPr/>
          </p:nvSpPr>
          <p:spPr>
            <a:xfrm>
              <a:off x="9222318" y="3376641"/>
              <a:ext cx="2074607" cy="738023"/>
            </a:xfrm>
            <a:prstGeom prst="rect">
              <a:avLst/>
            </a:prstGeom>
          </p:spPr>
          <p:txBody>
            <a:bodyPr wrap="none">
              <a:spAutoFit/>
            </a:bodyPr>
            <a:lstStyle/>
            <a:p>
              <a:pPr>
                <a:lnSpc>
                  <a:spcPct val="120000"/>
                </a:lnSpc>
              </a:pPr>
              <a:r>
                <a:rPr lang="zh-CN" altLang="en-US" sz="1200" dirty="0">
                  <a:cs typeface="+mn-ea"/>
                  <a:sym typeface="+mn-lt"/>
                </a:rPr>
                <a:t>中国工程院 院士</a:t>
              </a:r>
              <a:endParaRPr lang="en-US" altLang="zh-CN" sz="1200" dirty="0">
                <a:cs typeface="+mn-ea"/>
                <a:sym typeface="+mn-lt"/>
              </a:endParaRPr>
            </a:p>
            <a:p>
              <a:pPr>
                <a:lnSpc>
                  <a:spcPct val="120000"/>
                </a:lnSpc>
              </a:pPr>
              <a:r>
                <a:rPr lang="zh-CN" altLang="en-US" sz="1200" dirty="0">
                  <a:cs typeface="+mn-ea"/>
                  <a:sym typeface="+mn-lt"/>
                </a:rPr>
                <a:t>国家标准化专家委员会 主任</a:t>
              </a:r>
              <a:endParaRPr lang="en-US" altLang="zh-CN" sz="1200" dirty="0">
                <a:cs typeface="+mn-ea"/>
                <a:sym typeface="+mn-lt"/>
              </a:endParaRPr>
            </a:p>
            <a:p>
              <a:pPr>
                <a:lnSpc>
                  <a:spcPct val="120000"/>
                </a:lnSpc>
              </a:pPr>
              <a:r>
                <a:rPr lang="zh-CN" altLang="en-US" sz="1200" dirty="0">
                  <a:cs typeface="+mn-ea"/>
                  <a:sym typeface="+mn-lt"/>
                </a:rPr>
                <a:t>宽带发展联盟 理事长</a:t>
              </a:r>
              <a:endParaRPr lang="en-US" altLang="zh-CN" sz="1200" dirty="0">
                <a:cs typeface="+mn-ea"/>
                <a:sym typeface="+mn-lt"/>
              </a:endParaRPr>
            </a:p>
          </p:txBody>
        </p:sp>
        <p:pic>
          <p:nvPicPr>
            <p:cNvPr id="45" name="Picture 2" descr="C:\Users\t00435954\AppData\Roaming\eSpace_Desktop\UserData\t00435954\imagefiles\originalImgfiles\fullImage8c4a2351135ab4c7e967d1f3181ca6cee84f0499.jpg">
              <a:extLst>
                <a:ext uri="{FF2B5EF4-FFF2-40B4-BE49-F238E27FC236}">
                  <a16:creationId xmlns:a16="http://schemas.microsoft.com/office/drawing/2014/main" xmlns="" id="{534DCD82-2793-B196-FBDB-9D6948A097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10" t="6225" r="17567" b="48923"/>
            <a:stretch/>
          </p:blipFill>
          <p:spPr bwMode="auto">
            <a:xfrm>
              <a:off x="8447310" y="3115400"/>
              <a:ext cx="768079" cy="95299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C:\Users\t00435954\AppData\Roaming\eSpace_Desktop\UserData\t00435954\imagefiles\originalImgfiles\0E9D79DA-864B-468A-9BA8-D1A7C37286A4.JPG">
              <a:extLst>
                <a:ext uri="{FF2B5EF4-FFF2-40B4-BE49-F238E27FC236}">
                  <a16:creationId xmlns:a16="http://schemas.microsoft.com/office/drawing/2014/main" xmlns="" id="{3F4E5BC6-ED9F-AA76-2AE8-A2F0629837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4085" y="3101088"/>
              <a:ext cx="720429" cy="735738"/>
            </a:xfrm>
            <a:prstGeom prst="rect">
              <a:avLst/>
            </a:prstGeom>
            <a:noFill/>
            <a:extLst>
              <a:ext uri="{909E8E84-426E-40DD-AFC4-6F175D3DCCD1}">
                <a14:hiddenFill xmlns:a14="http://schemas.microsoft.com/office/drawing/2010/main">
                  <a:solidFill>
                    <a:srgbClr val="FFFFFF"/>
                  </a:solidFill>
                </a14:hiddenFill>
              </a:ext>
            </a:extLst>
          </p:spPr>
        </p:pic>
        <p:sp>
          <p:nvSpPr>
            <p:cNvPr id="47" name="文本框 46">
              <a:extLst>
                <a:ext uri="{FF2B5EF4-FFF2-40B4-BE49-F238E27FC236}">
                  <a16:creationId xmlns:a16="http://schemas.microsoft.com/office/drawing/2014/main" xmlns="" id="{D4038C3A-81B0-C483-A0F1-9951DEE8653A}"/>
                </a:ext>
              </a:extLst>
            </p:cNvPr>
            <p:cNvSpPr txBox="1"/>
            <p:nvPr/>
          </p:nvSpPr>
          <p:spPr>
            <a:xfrm>
              <a:off x="1963741" y="3021247"/>
              <a:ext cx="1082348" cy="307777"/>
            </a:xfrm>
            <a:prstGeom prst="rect">
              <a:avLst/>
            </a:prstGeom>
            <a:noFill/>
          </p:spPr>
          <p:txBody>
            <a:bodyPr wrap="none" rtlCol="0">
              <a:spAutoFit/>
            </a:bodyPr>
            <a:lstStyle>
              <a:defPPr>
                <a:defRPr lang="zh-CN"/>
              </a:defPPr>
              <a:lvl1pPr>
                <a:defRPr sz="1400">
                  <a:solidFill>
                    <a:schemeClr val="bg1"/>
                  </a:solidFill>
                  <a:latin typeface="方正兰亭粗黑简体" panose="02000500000000000000" pitchFamily="2" charset="-122"/>
                  <a:ea typeface="方正兰亭粗黑简体" panose="02000500000000000000" pitchFamily="2" charset="-122"/>
                </a:defRPr>
              </a:lvl1pPr>
            </a:lstStyle>
            <a:p>
              <a:pPr algn="r"/>
              <a:r>
                <a:rPr lang="zh-CN" altLang="en-US" dirty="0">
                  <a:solidFill>
                    <a:schemeClr val="tx1"/>
                  </a:solidFill>
                  <a:latin typeface="Arial" panose="020F0502020204030204"/>
                  <a:ea typeface="微软雅黑"/>
                  <a:cs typeface="+mn-ea"/>
                  <a:sym typeface="+mn-lt"/>
                </a:rPr>
                <a:t>主任：生飞</a:t>
              </a:r>
            </a:p>
          </p:txBody>
        </p:sp>
        <p:sp>
          <p:nvSpPr>
            <p:cNvPr id="48" name="矩形 47">
              <a:extLst>
                <a:ext uri="{FF2B5EF4-FFF2-40B4-BE49-F238E27FC236}">
                  <a16:creationId xmlns:a16="http://schemas.microsoft.com/office/drawing/2014/main" xmlns="" id="{CCF0EA86-5C13-73C8-B4DC-13EF52CE2D8C}"/>
                </a:ext>
              </a:extLst>
            </p:cNvPr>
            <p:cNvSpPr/>
            <p:nvPr/>
          </p:nvSpPr>
          <p:spPr>
            <a:xfrm>
              <a:off x="57771" y="3282629"/>
              <a:ext cx="2988318" cy="743793"/>
            </a:xfrm>
            <a:prstGeom prst="rect">
              <a:avLst/>
            </a:prstGeom>
          </p:spPr>
          <p:txBody>
            <a:bodyPr wrap="none">
              <a:spAutoFit/>
            </a:bodyPr>
            <a:lstStyle/>
            <a:p>
              <a:pPr algn="r">
                <a:lnSpc>
                  <a:spcPct val="120000"/>
                </a:lnSpc>
              </a:pPr>
              <a:r>
                <a:rPr lang="zh-CN" altLang="en-US" sz="1200" dirty="0">
                  <a:cs typeface="+mn-ea"/>
                  <a:sym typeface="+mn-lt"/>
                </a:rPr>
                <a:t>中国检测检验学会 常务副会长</a:t>
              </a:r>
              <a:endParaRPr lang="en-US" altLang="zh-CN" sz="1200" dirty="0">
                <a:cs typeface="+mn-ea"/>
                <a:sym typeface="+mn-lt"/>
              </a:endParaRPr>
            </a:p>
            <a:p>
              <a:pPr algn="r">
                <a:lnSpc>
                  <a:spcPct val="120000"/>
                </a:lnSpc>
              </a:pPr>
              <a:r>
                <a:rPr lang="zh-CN" altLang="en-US" sz="1200" dirty="0">
                  <a:cs typeface="+mn-ea"/>
                  <a:sym typeface="+mn-lt"/>
                </a:rPr>
                <a:t>中国认证认可协会 （原）秘书长</a:t>
              </a:r>
              <a:endParaRPr lang="en-US" altLang="zh-CN" sz="1200" dirty="0">
                <a:cs typeface="+mn-ea"/>
                <a:sym typeface="+mn-lt"/>
              </a:endParaRPr>
            </a:p>
            <a:p>
              <a:pPr algn="r">
                <a:lnSpc>
                  <a:spcPct val="120000"/>
                </a:lnSpc>
              </a:pPr>
              <a:r>
                <a:rPr lang="zh-CN" altLang="en-US" sz="1200" dirty="0">
                  <a:cs typeface="+mn-ea"/>
                  <a:sym typeface="+mn-lt"/>
                </a:rPr>
                <a:t>中国合格评定国家认可中心 （原）副主任</a:t>
              </a:r>
              <a:endParaRPr lang="en-US" altLang="zh-CN" sz="1200" dirty="0">
                <a:cs typeface="+mn-ea"/>
                <a:sym typeface="+mn-lt"/>
              </a:endParaRPr>
            </a:p>
          </p:txBody>
        </p:sp>
        <p:sp>
          <p:nvSpPr>
            <p:cNvPr id="50" name="矩形 49">
              <a:extLst>
                <a:ext uri="{FF2B5EF4-FFF2-40B4-BE49-F238E27FC236}">
                  <a16:creationId xmlns:a16="http://schemas.microsoft.com/office/drawing/2014/main" xmlns="" id="{0E8D3892-B04C-C3D1-CD6C-37E829F47518}"/>
                </a:ext>
              </a:extLst>
            </p:cNvPr>
            <p:cNvSpPr/>
            <p:nvPr/>
          </p:nvSpPr>
          <p:spPr>
            <a:xfrm>
              <a:off x="825608" y="4435281"/>
              <a:ext cx="2220481" cy="535531"/>
            </a:xfrm>
            <a:prstGeom prst="rect">
              <a:avLst/>
            </a:prstGeom>
          </p:spPr>
          <p:txBody>
            <a:bodyPr wrap="none">
              <a:spAutoFit/>
            </a:bodyPr>
            <a:lstStyle/>
            <a:p>
              <a:pPr algn="r">
                <a:lnSpc>
                  <a:spcPct val="120000"/>
                </a:lnSpc>
              </a:pPr>
              <a:r>
                <a:rPr lang="zh-CN" altLang="en-US" sz="1200" dirty="0">
                  <a:cs typeface="+mn-ea"/>
                  <a:sym typeface="+mn-lt"/>
                </a:rPr>
                <a:t>电信领域资深专家</a:t>
              </a:r>
              <a:endParaRPr lang="en-US" altLang="zh-CN" sz="1200" dirty="0">
                <a:cs typeface="+mn-ea"/>
                <a:sym typeface="+mn-lt"/>
              </a:endParaRPr>
            </a:p>
            <a:p>
              <a:pPr algn="r">
                <a:lnSpc>
                  <a:spcPct val="120000"/>
                </a:lnSpc>
              </a:pPr>
              <a:r>
                <a:rPr lang="zh-CN" altLang="en-US" sz="1200" dirty="0">
                  <a:cs typeface="+mn-ea"/>
                  <a:sym typeface="+mn-lt"/>
                </a:rPr>
                <a:t>曾任 企业营销</a:t>
              </a:r>
              <a:r>
                <a:rPr lang="en-US" altLang="zh-CN" sz="1200" dirty="0">
                  <a:cs typeface="+mn-ea"/>
                  <a:sym typeface="+mn-lt"/>
                </a:rPr>
                <a:t>VP/</a:t>
              </a:r>
              <a:r>
                <a:rPr lang="zh-CN" altLang="en-US" sz="1200" dirty="0">
                  <a:cs typeface="+mn-ea"/>
                  <a:sym typeface="+mn-lt"/>
                </a:rPr>
                <a:t>运营</a:t>
              </a:r>
              <a:r>
                <a:rPr lang="en-US" altLang="zh-CN" sz="1200" dirty="0">
                  <a:cs typeface="+mn-ea"/>
                  <a:sym typeface="+mn-lt"/>
                </a:rPr>
                <a:t>VP</a:t>
              </a:r>
              <a:r>
                <a:rPr lang="zh-CN" altLang="en-US" sz="1200" dirty="0">
                  <a:cs typeface="+mn-ea"/>
                  <a:sym typeface="+mn-lt"/>
                </a:rPr>
                <a:t>等职</a:t>
              </a:r>
              <a:endParaRPr lang="en-US" altLang="zh-CN" sz="1200" dirty="0">
                <a:cs typeface="+mn-ea"/>
                <a:sym typeface="+mn-lt"/>
              </a:endParaRPr>
            </a:p>
          </p:txBody>
        </p:sp>
        <p:pic>
          <p:nvPicPr>
            <p:cNvPr id="51" name="图片 50">
              <a:extLst>
                <a:ext uri="{FF2B5EF4-FFF2-40B4-BE49-F238E27FC236}">
                  <a16:creationId xmlns:a16="http://schemas.microsoft.com/office/drawing/2014/main" xmlns="" id="{A4D31EF0-EAEB-4114-3F93-EF9F7558D3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503" t="7851" r="24643" b="49283"/>
            <a:stretch/>
          </p:blipFill>
          <p:spPr>
            <a:xfrm>
              <a:off x="3040606" y="4114581"/>
              <a:ext cx="717847" cy="873123"/>
            </a:xfrm>
            <a:prstGeom prst="rect">
              <a:avLst/>
            </a:prstGeom>
          </p:spPr>
        </p:pic>
        <p:pic>
          <p:nvPicPr>
            <p:cNvPr id="52" name="图片 51">
              <a:extLst>
                <a:ext uri="{FF2B5EF4-FFF2-40B4-BE49-F238E27FC236}">
                  <a16:creationId xmlns:a16="http://schemas.microsoft.com/office/drawing/2014/main" xmlns="" id="{B46AA7D1-4D10-BB9F-4C3B-9BB8B6D9FCB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6591"/>
            <a:stretch/>
          </p:blipFill>
          <p:spPr>
            <a:xfrm>
              <a:off x="6889341" y="2065062"/>
              <a:ext cx="795798" cy="922839"/>
            </a:xfrm>
            <a:prstGeom prst="rect">
              <a:avLst/>
            </a:prstGeom>
          </p:spPr>
        </p:pic>
      </p:grpSp>
    </p:spTree>
    <p:extLst>
      <p:ext uri="{BB962C8B-B14F-4D97-AF65-F5344CB8AC3E}">
        <p14:creationId xmlns:p14="http://schemas.microsoft.com/office/powerpoint/2010/main" val="550046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46443B3-5B7A-0CC0-2610-05B8FA16A0A8}"/>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151309C5-AE07-EE82-A368-24A9E5DB904B}"/>
              </a:ext>
            </a:extLst>
          </p:cNvPr>
          <p:cNvSpPr>
            <a:spLocks noGrp="1"/>
          </p:cNvSpPr>
          <p:nvPr>
            <p:ph type="sldNum" sz="quarter" idx="12"/>
          </p:nvPr>
        </p:nvSpPr>
        <p:spPr/>
        <p:txBody>
          <a:bodyPr/>
          <a:lstStyle/>
          <a:p>
            <a:fld id="{49AE70B2-8BF9-45C0-BB95-33D1B9D3A854}" type="slidenum">
              <a:rPr lang="zh-CN" altLang="en-US" smtClean="0"/>
              <a:t>51</a:t>
            </a:fld>
            <a:endParaRPr lang="zh-CN" altLang="en-US"/>
          </a:p>
        </p:txBody>
      </p:sp>
      <p:sp>
        <p:nvSpPr>
          <p:cNvPr id="4" name="标题 3">
            <a:extLst>
              <a:ext uri="{FF2B5EF4-FFF2-40B4-BE49-F238E27FC236}">
                <a16:creationId xmlns:a16="http://schemas.microsoft.com/office/drawing/2014/main" xmlns="" id="{6402A92D-F756-C290-94AD-2550856FF81B}"/>
              </a:ext>
            </a:extLst>
          </p:cNvPr>
          <p:cNvSpPr>
            <a:spLocks noGrp="1"/>
          </p:cNvSpPr>
          <p:nvPr>
            <p:ph type="title"/>
          </p:nvPr>
        </p:nvSpPr>
        <p:spPr/>
        <p:txBody>
          <a:bodyPr/>
          <a:lstStyle/>
          <a:p>
            <a:r>
              <a:rPr kumimoji="1" lang="en-US" altLang="zh-CN" dirty="0"/>
              <a:t>WAA</a:t>
            </a:r>
            <a:r>
              <a:rPr kumimoji="1" lang="zh-CN" altLang="en-US" dirty="0"/>
              <a:t> 业务介绍</a:t>
            </a:r>
          </a:p>
        </p:txBody>
      </p:sp>
      <p:sp>
        <p:nvSpPr>
          <p:cNvPr id="6" name="文本框 5">
            <a:extLst>
              <a:ext uri="{FF2B5EF4-FFF2-40B4-BE49-F238E27FC236}">
                <a16:creationId xmlns:a16="http://schemas.microsoft.com/office/drawing/2014/main" xmlns="" id="{EE8422B3-1D77-D464-2F64-728065807C52}"/>
              </a:ext>
            </a:extLst>
          </p:cNvPr>
          <p:cNvSpPr txBox="1"/>
          <p:nvPr/>
        </p:nvSpPr>
        <p:spPr>
          <a:xfrm>
            <a:off x="608330" y="1360714"/>
            <a:ext cx="10396104" cy="2117183"/>
          </a:xfrm>
          <a:prstGeom prst="rect">
            <a:avLst/>
          </a:prstGeom>
          <a:noFill/>
        </p:spPr>
        <p:txBody>
          <a:bodyPr wrap="square">
            <a:spAutoFit/>
          </a:bodyPr>
          <a:lstStyle/>
          <a:p>
            <a:pPr marL="266700" indent="266700">
              <a:lnSpc>
                <a:spcPct val="150000"/>
              </a:lnSpc>
            </a:pP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世界无线局域网应用发展联盟（</a:t>
            </a:r>
            <a:r>
              <a:rPr lang="en-US" altLang="zh-CN" sz="1800" dirty="0">
                <a:effectLst/>
                <a:latin typeface="Times New Roman" panose="02020603050405020304" pitchFamily="18" charset="0"/>
                <a:ea typeface="Times New Roman" panose="02020603050405020304" pitchFamily="18" charset="0"/>
              </a:rPr>
              <a:t>WAA</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）旨在补齐无线局域网性能标准认证测试的短板，同时促进相关标准的完善。联盟致力于打造一个开放的、国际化的无线局域网产业发展平台；建立完善的无线局域网性能标准认证体系；构建最佳的</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WLAN</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场景应用体验。</a:t>
            </a:r>
            <a:endParaRPr lang="en-US" altLang="zh-CN" dirty="0">
              <a:latin typeface="Times New Roman" panose="02020603050405020304" pitchFamily="18" charset="0"/>
              <a:ea typeface="宋体" panose="02010600030101010101" pitchFamily="2" charset="-122"/>
              <a:cs typeface="宋体" panose="02010600030101010101" pitchFamily="2" charset="-122"/>
            </a:endParaRPr>
          </a:p>
          <a:p>
            <a:pPr marL="266700" indent="266700">
              <a:lnSpc>
                <a:spcPct val="150000"/>
              </a:lnSpc>
            </a:pPr>
            <a:r>
              <a:rPr lang="en-US" altLang="zh-CN" sz="1800" dirty="0">
                <a:effectLst/>
                <a:latin typeface="Times New Roman" panose="02020603050405020304" pitchFamily="18" charset="0"/>
                <a:ea typeface="宋体" panose="02010600030101010101" pitchFamily="2" charset="-122"/>
              </a:rPr>
              <a:t>WAA</a:t>
            </a:r>
            <a:r>
              <a:rPr lang="zh-CN" altLang="zh-CN" sz="1800" dirty="0">
                <a:effectLst/>
                <a:latin typeface="Times New Roman" panose="02020603050405020304" pitchFamily="18" charset="0"/>
                <a:ea typeface="宋体" panose="02010600030101010101" pitchFamily="2" charset="-122"/>
              </a:rPr>
              <a:t>联盟在发布</a:t>
            </a:r>
            <a:r>
              <a:rPr lang="en-US" altLang="zh-CN" sz="1800" dirty="0">
                <a:effectLst/>
                <a:latin typeface="Times New Roman" panose="02020603050405020304" pitchFamily="18" charset="0"/>
                <a:ea typeface="宋体" panose="02010600030101010101" pitchFamily="2" charset="-122"/>
              </a:rPr>
              <a:t>WLAN</a:t>
            </a:r>
            <a:r>
              <a:rPr lang="zh-CN" altLang="zh-CN" sz="1800" dirty="0">
                <a:effectLst/>
                <a:latin typeface="Times New Roman" panose="02020603050405020304" pitchFamily="18" charset="0"/>
                <a:ea typeface="宋体" panose="02010600030101010101" pitchFamily="2" charset="-122"/>
              </a:rPr>
              <a:t>场景应用的需求、标准及测试规范等认证体系文档后，委托第三方认证实验室提供测试服务，并给测试结果达到要求的设备颁发相应的认证证书。</a:t>
            </a:r>
            <a:endParaRPr lang="zh-CN" altLang="zh-CN" sz="1800" dirty="0">
              <a:effectLst/>
              <a:latin typeface="Times New Roman" panose="02020603050405020304" pitchFamily="18" charset="0"/>
              <a:ea typeface="Times New Roman" panose="02020603050405020304" pitchFamily="18" charset="0"/>
            </a:endParaRPr>
          </a:p>
        </p:txBody>
      </p:sp>
      <p:graphicFrame>
        <p:nvGraphicFramePr>
          <p:cNvPr id="7" name="图示 6">
            <a:extLst>
              <a:ext uri="{FF2B5EF4-FFF2-40B4-BE49-F238E27FC236}">
                <a16:creationId xmlns:a16="http://schemas.microsoft.com/office/drawing/2014/main" xmlns="" id="{C2542B6E-DB67-3C13-5333-375BE4D8120B}"/>
              </a:ext>
            </a:extLst>
          </p:cNvPr>
          <p:cNvGraphicFramePr/>
          <p:nvPr/>
        </p:nvGraphicFramePr>
        <p:xfrm>
          <a:off x="2032000" y="3650586"/>
          <a:ext cx="8128000" cy="2491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38156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E6DDB84-0070-4A2F-482C-7465DD5336A6}"/>
              </a:ext>
            </a:extLst>
          </p:cNvPr>
          <p:cNvSpPr txBox="1">
            <a:spLocks/>
          </p:cNvSpPr>
          <p:nvPr>
            <p:custDataLst>
              <p:tags r:id="rId1"/>
            </p:custDataLst>
          </p:nvPr>
        </p:nvSpPr>
        <p:spPr>
          <a:xfrm>
            <a:off x="1456160" y="2555852"/>
            <a:ext cx="8118475" cy="1036638"/>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algn="ctr"/>
            <a:r>
              <a:rPr lang="en-US" altLang="zh-CN"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WAA</a:t>
            </a:r>
            <a:r>
              <a:rPr lang="zh-CN" altLang="en-US"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标准制定流程</a:t>
            </a:r>
          </a:p>
        </p:txBody>
      </p:sp>
    </p:spTree>
    <p:extLst>
      <p:ext uri="{BB962C8B-B14F-4D97-AF65-F5344CB8AC3E}">
        <p14:creationId xmlns:p14="http://schemas.microsoft.com/office/powerpoint/2010/main" val="11565757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CAC00D2-6C3F-E859-1068-512C612CF548}"/>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73E57089-C89E-1DBB-2EC0-1F0490D0BA09}"/>
              </a:ext>
            </a:extLst>
          </p:cNvPr>
          <p:cNvSpPr>
            <a:spLocks noGrp="1"/>
          </p:cNvSpPr>
          <p:nvPr>
            <p:ph type="sldNum" sz="quarter" idx="12"/>
          </p:nvPr>
        </p:nvSpPr>
        <p:spPr/>
        <p:txBody>
          <a:bodyPr/>
          <a:lstStyle/>
          <a:p>
            <a:fld id="{49AE70B2-8BF9-45C0-BB95-33D1B9D3A854}" type="slidenum">
              <a:rPr lang="zh-CN" altLang="en-US" smtClean="0"/>
              <a:t>53</a:t>
            </a:fld>
            <a:endParaRPr lang="zh-CN" altLang="en-US"/>
          </a:p>
        </p:txBody>
      </p:sp>
      <p:sp>
        <p:nvSpPr>
          <p:cNvPr id="4" name="标题 3">
            <a:extLst>
              <a:ext uri="{FF2B5EF4-FFF2-40B4-BE49-F238E27FC236}">
                <a16:creationId xmlns:a16="http://schemas.microsoft.com/office/drawing/2014/main" xmlns="" id="{927C3F44-4F5A-DF3B-E930-8EFEC155CD3E}"/>
              </a:ext>
            </a:extLst>
          </p:cNvPr>
          <p:cNvSpPr>
            <a:spLocks noGrp="1"/>
          </p:cNvSpPr>
          <p:nvPr>
            <p:ph type="title"/>
          </p:nvPr>
        </p:nvSpPr>
        <p:spPr/>
        <p:txBody>
          <a:bodyPr>
            <a:normAutofit/>
          </a:bodyPr>
          <a:lstStyle/>
          <a:p>
            <a:r>
              <a:rPr kumimoji="1" lang="zh-CN" altLang="en-US" dirty="0"/>
              <a:t>他山之石</a:t>
            </a:r>
            <a:r>
              <a:rPr kumimoji="1" lang="en-US" altLang="zh-CN" dirty="0"/>
              <a:t>---3gpp</a:t>
            </a:r>
            <a:r>
              <a:rPr kumimoji="1" lang="zh-CN" altLang="en-US" dirty="0"/>
              <a:t> 组织结构</a:t>
            </a:r>
          </a:p>
        </p:txBody>
      </p:sp>
      <p:sp>
        <p:nvSpPr>
          <p:cNvPr id="5" name="文本框 4">
            <a:extLst>
              <a:ext uri="{FF2B5EF4-FFF2-40B4-BE49-F238E27FC236}">
                <a16:creationId xmlns:a16="http://schemas.microsoft.com/office/drawing/2014/main" xmlns="" id="{FA1AE89D-9D92-045B-DE12-6933C125F7FB}"/>
              </a:ext>
            </a:extLst>
          </p:cNvPr>
          <p:cNvSpPr txBox="1"/>
          <p:nvPr/>
        </p:nvSpPr>
        <p:spPr>
          <a:xfrm>
            <a:off x="166255" y="1071641"/>
            <a:ext cx="3993401" cy="1477328"/>
          </a:xfrm>
          <a:prstGeom prst="rect">
            <a:avLst/>
          </a:prstGeom>
          <a:noFill/>
        </p:spPr>
        <p:txBody>
          <a:bodyPr wrap="none" rtlCol="0">
            <a:spAutoFit/>
          </a:bodyPr>
          <a:lstStyle/>
          <a:p>
            <a:r>
              <a:rPr kumimoji="1" lang="en-US" altLang="zh-CN" dirty="0"/>
              <a:t>3gpp</a:t>
            </a:r>
            <a:r>
              <a:rPr kumimoji="1" lang="zh-CN" altLang="en-US" dirty="0"/>
              <a:t>特点：</a:t>
            </a:r>
            <a:endParaRPr kumimoji="1" lang="en-US" altLang="zh-CN" dirty="0"/>
          </a:p>
          <a:p>
            <a:pPr marL="342900" indent="-342900">
              <a:buFont typeface="+mj-lt"/>
              <a:buAutoNum type="arabicPeriod"/>
            </a:pPr>
            <a:r>
              <a:rPr lang="zh-CN" altLang="en-US" b="0" i="0" dirty="0">
                <a:solidFill>
                  <a:srgbClr val="374151"/>
                </a:solidFill>
                <a:effectLst/>
                <a:latin typeface="Söhne"/>
              </a:rPr>
              <a:t>多国合作的移动通信标准化组织。</a:t>
            </a:r>
            <a:endParaRPr kumimoji="1" lang="en-US" altLang="zh-CN" b="0" i="0" dirty="0">
              <a:solidFill>
                <a:srgbClr val="374151"/>
              </a:solidFill>
              <a:effectLst/>
              <a:latin typeface="Söhne"/>
            </a:endParaRPr>
          </a:p>
          <a:p>
            <a:pPr marL="342900" indent="-342900">
              <a:buFont typeface="+mj-lt"/>
              <a:buAutoNum type="arabicPeriod"/>
            </a:pPr>
            <a:r>
              <a:rPr lang="zh-CN" altLang="en-US" b="0" i="0" dirty="0">
                <a:solidFill>
                  <a:srgbClr val="374151"/>
                </a:solidFill>
                <a:effectLst/>
                <a:latin typeface="Söhne"/>
              </a:rPr>
              <a:t>强调合作和共识</a:t>
            </a:r>
            <a:r>
              <a:rPr kumimoji="1" lang="zh-CN" altLang="en-US" dirty="0">
                <a:solidFill>
                  <a:srgbClr val="374151"/>
                </a:solidFill>
                <a:latin typeface="Söhne"/>
              </a:rPr>
              <a:t>，即相互妥协</a:t>
            </a:r>
            <a:endParaRPr kumimoji="1" lang="en-US" altLang="zh-CN" dirty="0">
              <a:solidFill>
                <a:srgbClr val="374151"/>
              </a:solidFill>
              <a:latin typeface="Söhne"/>
            </a:endParaRPr>
          </a:p>
          <a:p>
            <a:pPr marL="342900" indent="-342900">
              <a:buFont typeface="+mj-lt"/>
              <a:buAutoNum type="arabicPeriod"/>
            </a:pPr>
            <a:r>
              <a:rPr lang="zh-CN" altLang="en-US" b="0" i="0" dirty="0">
                <a:solidFill>
                  <a:srgbClr val="374151"/>
                </a:solidFill>
                <a:effectLst/>
                <a:latin typeface="Söhne"/>
              </a:rPr>
              <a:t>能够适应技术变化</a:t>
            </a:r>
            <a:endParaRPr lang="en-US" altLang="zh-CN" b="0" i="0" dirty="0">
              <a:solidFill>
                <a:srgbClr val="374151"/>
              </a:solidFill>
              <a:effectLst/>
              <a:latin typeface="Söhne"/>
            </a:endParaRPr>
          </a:p>
          <a:p>
            <a:pPr marL="342900" indent="-342900">
              <a:buFont typeface="+mj-lt"/>
              <a:buAutoNum type="arabicPeriod"/>
            </a:pPr>
            <a:r>
              <a:rPr lang="zh-CN" altLang="en-US" b="0" i="0" dirty="0">
                <a:solidFill>
                  <a:srgbClr val="374151"/>
                </a:solidFill>
                <a:effectLst/>
                <a:latin typeface="Söhne"/>
              </a:rPr>
              <a:t>开放性和透明度</a:t>
            </a:r>
            <a:r>
              <a:rPr lang="zh-CN" altLang="en-US" dirty="0">
                <a:solidFill>
                  <a:srgbClr val="374151"/>
                </a:solidFill>
                <a:latin typeface="Söhne"/>
              </a:rPr>
              <a:t>的机制</a:t>
            </a:r>
            <a:endParaRPr kumimoji="1" lang="zh-CN" altLang="en-US" dirty="0"/>
          </a:p>
        </p:txBody>
      </p:sp>
      <p:sp>
        <p:nvSpPr>
          <p:cNvPr id="45" name="文本框 44">
            <a:extLst>
              <a:ext uri="{FF2B5EF4-FFF2-40B4-BE49-F238E27FC236}">
                <a16:creationId xmlns:a16="http://schemas.microsoft.com/office/drawing/2014/main" xmlns="" id="{53284ECD-C23B-2B00-1939-68AF65CC1188}"/>
              </a:ext>
            </a:extLst>
          </p:cNvPr>
          <p:cNvSpPr txBox="1"/>
          <p:nvPr/>
        </p:nvSpPr>
        <p:spPr>
          <a:xfrm>
            <a:off x="166254" y="2767008"/>
            <a:ext cx="4570482" cy="1754326"/>
          </a:xfrm>
          <a:prstGeom prst="rect">
            <a:avLst/>
          </a:prstGeom>
          <a:noFill/>
        </p:spPr>
        <p:txBody>
          <a:bodyPr wrap="none" rtlCol="0">
            <a:spAutoFit/>
          </a:bodyPr>
          <a:lstStyle/>
          <a:p>
            <a:r>
              <a:rPr kumimoji="1" lang="zh-CN" altLang="en-US" dirty="0"/>
              <a:t>组织结构保证“合作和共识”的文化价值：</a:t>
            </a:r>
            <a:endParaRPr kumimoji="1" lang="en-US" altLang="zh-CN" dirty="0"/>
          </a:p>
          <a:p>
            <a:pPr marL="342900" indent="-342900">
              <a:buFont typeface="+mj-lt"/>
              <a:buAutoNum type="arabicPeriod"/>
            </a:pPr>
            <a:r>
              <a:rPr kumimoji="1" lang="zh-CN" altLang="en-US" dirty="0"/>
              <a:t>标准规范的产出批准机构是 </a:t>
            </a:r>
            <a:r>
              <a:rPr kumimoji="1" lang="en-US" altLang="zh-CN" dirty="0"/>
              <a:t>TSG</a:t>
            </a:r>
          </a:p>
          <a:p>
            <a:pPr marL="342900" indent="-342900">
              <a:buFont typeface="+mj-lt"/>
              <a:buAutoNum type="arabicPeriod"/>
            </a:pPr>
            <a:r>
              <a:rPr kumimoji="1" lang="en-US" altLang="zh-CN" dirty="0"/>
              <a:t>TSG</a:t>
            </a:r>
            <a:r>
              <a:rPr kumimoji="1" lang="zh-CN" altLang="en-US" dirty="0"/>
              <a:t> 批准规范是全体成员投票确定</a:t>
            </a:r>
            <a:endParaRPr kumimoji="1" lang="en-US" altLang="zh-CN" dirty="0"/>
          </a:p>
          <a:p>
            <a:pPr marL="342900" indent="-342900">
              <a:buFont typeface="+mj-lt"/>
              <a:buAutoNum type="arabicPeriod"/>
            </a:pPr>
            <a:r>
              <a:rPr kumimoji="1" lang="en-US" altLang="zh-CN" dirty="0"/>
              <a:t>WG </a:t>
            </a:r>
            <a:r>
              <a:rPr kumimoji="1" lang="zh-CN" altLang="en-US" dirty="0"/>
              <a:t>是按照技术领域划分工作小组</a:t>
            </a:r>
            <a:endParaRPr kumimoji="1" lang="en-US" altLang="zh-CN" dirty="0"/>
          </a:p>
          <a:p>
            <a:pPr marL="342900" indent="-342900">
              <a:buFont typeface="+mj-lt"/>
              <a:buAutoNum type="arabicPeriod"/>
            </a:pPr>
            <a:r>
              <a:rPr kumimoji="1" lang="en-US" altLang="zh-CN" dirty="0"/>
              <a:t>TSG/WG</a:t>
            </a:r>
            <a:r>
              <a:rPr kumimoji="1" lang="zh-CN" altLang="en-US" dirty="0"/>
              <a:t> 主席两年一届，最多两届</a:t>
            </a:r>
            <a:endParaRPr kumimoji="1" lang="en-US" altLang="zh-CN" dirty="0"/>
          </a:p>
          <a:p>
            <a:endParaRPr kumimoji="1" lang="zh-CN" altLang="en-US" dirty="0"/>
          </a:p>
        </p:txBody>
      </p:sp>
      <p:sp>
        <p:nvSpPr>
          <p:cNvPr id="46" name="文本框 45">
            <a:extLst>
              <a:ext uri="{FF2B5EF4-FFF2-40B4-BE49-F238E27FC236}">
                <a16:creationId xmlns:a16="http://schemas.microsoft.com/office/drawing/2014/main" xmlns="" id="{B5F7C61E-C16E-7018-AFEF-E20EA9B1806C}"/>
              </a:ext>
            </a:extLst>
          </p:cNvPr>
          <p:cNvSpPr txBox="1"/>
          <p:nvPr/>
        </p:nvSpPr>
        <p:spPr>
          <a:xfrm>
            <a:off x="239365" y="4390366"/>
            <a:ext cx="4800225" cy="1200329"/>
          </a:xfrm>
          <a:prstGeom prst="rect">
            <a:avLst/>
          </a:prstGeom>
          <a:noFill/>
        </p:spPr>
        <p:txBody>
          <a:bodyPr wrap="square" rtlCol="0">
            <a:spAutoFit/>
          </a:bodyPr>
          <a:lstStyle/>
          <a:p>
            <a:r>
              <a:rPr kumimoji="1" lang="en-US" altLang="zh-CN" dirty="0"/>
              <a:t>3gpp</a:t>
            </a:r>
            <a:r>
              <a:rPr kumimoji="1" lang="zh-CN" altLang="en-US" dirty="0"/>
              <a:t>是产业跨国合作组织的典范，组织运作规则核心是保障：推行技术中立的文化，强调成员之间达成合作和共识，而不是主推投票决策。</a:t>
            </a:r>
          </a:p>
        </p:txBody>
      </p:sp>
      <p:pic>
        <p:nvPicPr>
          <p:cNvPr id="13" name="Picture 2">
            <a:extLst>
              <a:ext uri="{FF2B5EF4-FFF2-40B4-BE49-F238E27FC236}">
                <a16:creationId xmlns:a16="http://schemas.microsoft.com/office/drawing/2014/main" xmlns="" id="{D66C1245-4791-2952-23C2-6D1A8881B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6704" y="1603001"/>
            <a:ext cx="6514162" cy="393527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a16="http://schemas.microsoft.com/office/drawing/2014/main" xmlns="" id="{7BEBB260-70A0-7FD7-2D4F-A856F7041C6F}"/>
              </a:ext>
            </a:extLst>
          </p:cNvPr>
          <p:cNvSpPr/>
          <p:nvPr/>
        </p:nvSpPr>
        <p:spPr>
          <a:xfrm>
            <a:off x="6379779" y="1071641"/>
            <a:ext cx="2700000" cy="446663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80B1EEF7-6B3E-EAD1-C9D4-E9EB6FB8EFF4}"/>
              </a:ext>
            </a:extLst>
          </p:cNvPr>
          <p:cNvSpPr txBox="1"/>
          <p:nvPr/>
        </p:nvSpPr>
        <p:spPr>
          <a:xfrm>
            <a:off x="7175781" y="1135054"/>
            <a:ext cx="1107996" cy="369332"/>
          </a:xfrm>
          <a:prstGeom prst="rect">
            <a:avLst/>
          </a:prstGeom>
          <a:noFill/>
        </p:spPr>
        <p:txBody>
          <a:bodyPr wrap="none" rtlCol="0">
            <a:spAutoFit/>
          </a:bodyPr>
          <a:lstStyle/>
          <a:p>
            <a:r>
              <a:rPr lang="zh-CN" altLang="en-US" dirty="0">
                <a:solidFill>
                  <a:schemeClr val="accent4">
                    <a:lumMod val="75000"/>
                  </a:schemeClr>
                </a:solidFill>
              </a:rPr>
              <a:t>规划发布</a:t>
            </a:r>
          </a:p>
        </p:txBody>
      </p:sp>
      <p:sp>
        <p:nvSpPr>
          <p:cNvPr id="9" name="文本框 8">
            <a:extLst>
              <a:ext uri="{FF2B5EF4-FFF2-40B4-BE49-F238E27FC236}">
                <a16:creationId xmlns:a16="http://schemas.microsoft.com/office/drawing/2014/main" xmlns="" id="{35948D91-60C5-52F2-CB55-BE06E12031E6}"/>
              </a:ext>
            </a:extLst>
          </p:cNvPr>
          <p:cNvSpPr txBox="1"/>
          <p:nvPr/>
        </p:nvSpPr>
        <p:spPr>
          <a:xfrm>
            <a:off x="5206704" y="1135054"/>
            <a:ext cx="1107996" cy="369332"/>
          </a:xfrm>
          <a:prstGeom prst="rect">
            <a:avLst/>
          </a:prstGeom>
          <a:noFill/>
        </p:spPr>
        <p:txBody>
          <a:bodyPr wrap="none" rtlCol="0">
            <a:spAutoFit/>
          </a:bodyPr>
          <a:lstStyle/>
          <a:p>
            <a:r>
              <a:rPr lang="zh-CN" altLang="en-US" dirty="0">
                <a:solidFill>
                  <a:schemeClr val="accent4">
                    <a:lumMod val="75000"/>
                  </a:schemeClr>
                </a:solidFill>
              </a:rPr>
              <a:t>资源协调</a:t>
            </a:r>
          </a:p>
        </p:txBody>
      </p:sp>
      <p:sp>
        <p:nvSpPr>
          <p:cNvPr id="10" name="文本框 9">
            <a:extLst>
              <a:ext uri="{FF2B5EF4-FFF2-40B4-BE49-F238E27FC236}">
                <a16:creationId xmlns:a16="http://schemas.microsoft.com/office/drawing/2014/main" xmlns="" id="{85EF9803-CDFF-E808-C122-F492A4F0A343}"/>
              </a:ext>
            </a:extLst>
          </p:cNvPr>
          <p:cNvSpPr txBox="1"/>
          <p:nvPr/>
        </p:nvSpPr>
        <p:spPr>
          <a:xfrm>
            <a:off x="9698856" y="1098589"/>
            <a:ext cx="1107996" cy="369332"/>
          </a:xfrm>
          <a:prstGeom prst="rect">
            <a:avLst/>
          </a:prstGeom>
          <a:noFill/>
        </p:spPr>
        <p:txBody>
          <a:bodyPr wrap="none" rtlCol="0">
            <a:spAutoFit/>
          </a:bodyPr>
          <a:lstStyle/>
          <a:p>
            <a:r>
              <a:rPr lang="zh-CN" altLang="en-US" dirty="0">
                <a:solidFill>
                  <a:schemeClr val="accent4">
                    <a:lumMod val="75000"/>
                  </a:schemeClr>
                </a:solidFill>
              </a:rPr>
              <a:t>规范生产</a:t>
            </a:r>
          </a:p>
        </p:txBody>
      </p:sp>
    </p:spTree>
    <p:extLst>
      <p:ext uri="{BB962C8B-B14F-4D97-AF65-F5344CB8AC3E}">
        <p14:creationId xmlns:p14="http://schemas.microsoft.com/office/powerpoint/2010/main" val="29018750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7745FD3E-A569-32D8-38EB-0D2757B42B18}"/>
              </a:ext>
            </a:extLst>
          </p:cNvPr>
          <p:cNvSpPr>
            <a:spLocks noGrp="1"/>
          </p:cNvSpPr>
          <p:nvPr>
            <p:ph type="dt" sz="half" idx="10"/>
          </p:nvPr>
        </p:nvSpPr>
        <p:spPr>
          <a:xfrm>
            <a:off x="612000" y="6031546"/>
            <a:ext cx="2700000" cy="221061"/>
          </a:xfrm>
        </p:spPr>
        <p:txBody>
          <a:bodyPr>
            <a:normAutofit fontScale="92500" lnSpcReduction="10000"/>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7A3A43F1-FF63-D726-EDF2-36CED5162D11}"/>
              </a:ext>
            </a:extLst>
          </p:cNvPr>
          <p:cNvSpPr>
            <a:spLocks noGrp="1"/>
          </p:cNvSpPr>
          <p:nvPr>
            <p:ph type="sldNum" sz="quarter" idx="12"/>
          </p:nvPr>
        </p:nvSpPr>
        <p:spPr/>
        <p:txBody>
          <a:bodyPr/>
          <a:lstStyle/>
          <a:p>
            <a:fld id="{49AE70B2-8BF9-45C0-BB95-33D1B9D3A854}" type="slidenum">
              <a:rPr lang="zh-CN" altLang="en-US" smtClean="0"/>
              <a:t>54</a:t>
            </a:fld>
            <a:endParaRPr lang="zh-CN" altLang="en-US"/>
          </a:p>
        </p:txBody>
      </p:sp>
      <p:sp>
        <p:nvSpPr>
          <p:cNvPr id="4" name="标题 3">
            <a:extLst>
              <a:ext uri="{FF2B5EF4-FFF2-40B4-BE49-F238E27FC236}">
                <a16:creationId xmlns:a16="http://schemas.microsoft.com/office/drawing/2014/main" xmlns="" id="{B04F178F-8F20-6089-CAE9-AC8D631E8824}"/>
              </a:ext>
            </a:extLst>
          </p:cNvPr>
          <p:cNvSpPr>
            <a:spLocks noGrp="1"/>
          </p:cNvSpPr>
          <p:nvPr>
            <p:ph type="title"/>
          </p:nvPr>
        </p:nvSpPr>
        <p:spPr/>
        <p:txBody>
          <a:bodyPr/>
          <a:lstStyle/>
          <a:p>
            <a:r>
              <a:rPr kumimoji="1" lang="zh-CN" altLang="en-US" dirty="0"/>
              <a:t>他山之石</a:t>
            </a:r>
            <a:r>
              <a:rPr kumimoji="1" lang="en-US" altLang="zh-CN" dirty="0"/>
              <a:t>--- 3gpp</a:t>
            </a:r>
            <a:r>
              <a:rPr kumimoji="1" lang="zh-CN" altLang="en-US" dirty="0"/>
              <a:t> 用提案保障开放透明</a:t>
            </a:r>
          </a:p>
        </p:txBody>
      </p:sp>
      <p:sp>
        <p:nvSpPr>
          <p:cNvPr id="6" name="文本框 5">
            <a:extLst>
              <a:ext uri="{FF2B5EF4-FFF2-40B4-BE49-F238E27FC236}">
                <a16:creationId xmlns:a16="http://schemas.microsoft.com/office/drawing/2014/main" xmlns="" id="{17715848-8F1B-E795-6659-0E1FDE4BDD35}"/>
              </a:ext>
            </a:extLst>
          </p:cNvPr>
          <p:cNvSpPr txBox="1"/>
          <p:nvPr/>
        </p:nvSpPr>
        <p:spPr>
          <a:xfrm>
            <a:off x="8877600" y="1036459"/>
            <a:ext cx="2480166" cy="5632311"/>
          </a:xfrm>
          <a:prstGeom prst="rect">
            <a:avLst/>
          </a:prstGeom>
          <a:noFill/>
        </p:spPr>
        <p:txBody>
          <a:bodyPr wrap="none" rtlCol="0">
            <a:spAutoFit/>
          </a:bodyPr>
          <a:lstStyle/>
          <a:p>
            <a:r>
              <a:rPr kumimoji="1" lang="en-US" altLang="zh-CN" dirty="0"/>
              <a:t>agreed</a:t>
            </a:r>
          </a:p>
          <a:p>
            <a:r>
              <a:rPr kumimoji="1" lang="en-US" altLang="zh-CN" dirty="0"/>
              <a:t>approved</a:t>
            </a:r>
          </a:p>
          <a:p>
            <a:r>
              <a:rPr kumimoji="1" lang="en-US" altLang="zh-CN" dirty="0"/>
              <a:t>available</a:t>
            </a:r>
          </a:p>
          <a:p>
            <a:r>
              <a:rPr kumimoji="1" lang="en-US" altLang="zh-CN" dirty="0"/>
              <a:t>conditionally agreed</a:t>
            </a:r>
          </a:p>
          <a:p>
            <a:r>
              <a:rPr kumimoji="1" lang="en-US" altLang="zh-CN" dirty="0"/>
              <a:t>conditionally approved</a:t>
            </a:r>
          </a:p>
          <a:p>
            <a:r>
              <a:rPr kumimoji="1" lang="en-US" altLang="zh-CN" dirty="0"/>
              <a:t>endorsed</a:t>
            </a:r>
          </a:p>
          <a:p>
            <a:r>
              <a:rPr kumimoji="1" lang="en-US" altLang="zh-CN" dirty="0"/>
              <a:t>merged</a:t>
            </a:r>
          </a:p>
          <a:p>
            <a:r>
              <a:rPr kumimoji="1" lang="en-US" altLang="zh-CN" dirty="0"/>
              <a:t>not concluded</a:t>
            </a:r>
          </a:p>
          <a:p>
            <a:r>
              <a:rPr kumimoji="1" lang="en-US" altLang="zh-CN" dirty="0"/>
              <a:t>not pursued</a:t>
            </a:r>
          </a:p>
          <a:p>
            <a:r>
              <a:rPr kumimoji="1" lang="en-US" altLang="zh-CN" dirty="0"/>
              <a:t>not treated</a:t>
            </a:r>
          </a:p>
          <a:p>
            <a:r>
              <a:rPr kumimoji="1" lang="en-US" altLang="zh-CN" dirty="0"/>
              <a:t>noted</a:t>
            </a:r>
          </a:p>
          <a:p>
            <a:r>
              <a:rPr kumimoji="1" lang="en-US" altLang="zh-CN" dirty="0"/>
              <a:t>partially approved</a:t>
            </a:r>
          </a:p>
          <a:p>
            <a:r>
              <a:rPr kumimoji="1" lang="en-US" altLang="zh-CN" dirty="0"/>
              <a:t>postponed</a:t>
            </a:r>
          </a:p>
          <a:p>
            <a:r>
              <a:rPr kumimoji="1" lang="en-US" altLang="zh-CN" dirty="0"/>
              <a:t>reissued</a:t>
            </a:r>
          </a:p>
          <a:p>
            <a:r>
              <a:rPr kumimoji="1" lang="en-US" altLang="zh-CN" dirty="0"/>
              <a:t>rejected</a:t>
            </a:r>
          </a:p>
          <a:p>
            <a:r>
              <a:rPr kumimoji="1" lang="en-US" altLang="zh-CN" dirty="0"/>
              <a:t>replied to</a:t>
            </a:r>
          </a:p>
          <a:p>
            <a:r>
              <a:rPr kumimoji="1" lang="en-US" altLang="zh-CN" dirty="0"/>
              <a:t>reserved</a:t>
            </a:r>
          </a:p>
          <a:p>
            <a:r>
              <a:rPr kumimoji="1" lang="en-US" altLang="zh-CN" dirty="0"/>
              <a:t>revised</a:t>
            </a:r>
          </a:p>
          <a:p>
            <a:r>
              <a:rPr kumimoji="1" lang="en-US" altLang="zh-CN" dirty="0"/>
              <a:t>treated</a:t>
            </a:r>
          </a:p>
          <a:p>
            <a:r>
              <a:rPr kumimoji="1" lang="en-US" altLang="zh-CN" dirty="0"/>
              <a:t>withdrawn</a:t>
            </a:r>
          </a:p>
        </p:txBody>
      </p:sp>
      <p:sp>
        <p:nvSpPr>
          <p:cNvPr id="7" name="矩形 6">
            <a:extLst>
              <a:ext uri="{FF2B5EF4-FFF2-40B4-BE49-F238E27FC236}">
                <a16:creationId xmlns:a16="http://schemas.microsoft.com/office/drawing/2014/main" xmlns="" id="{472D4750-177B-DD95-D3A0-7911B802F4E3}"/>
              </a:ext>
            </a:extLst>
          </p:cNvPr>
          <p:cNvSpPr/>
          <p:nvPr/>
        </p:nvSpPr>
        <p:spPr>
          <a:xfrm>
            <a:off x="5284899" y="4117286"/>
            <a:ext cx="2576946" cy="353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TSG</a:t>
            </a:r>
            <a:r>
              <a:rPr kumimoji="1" lang="zh-CN" altLang="en-US" sz="1400" dirty="0"/>
              <a:t> 会议</a:t>
            </a:r>
          </a:p>
        </p:txBody>
      </p:sp>
      <p:sp>
        <p:nvSpPr>
          <p:cNvPr id="8" name="矩形 7">
            <a:extLst>
              <a:ext uri="{FF2B5EF4-FFF2-40B4-BE49-F238E27FC236}">
                <a16:creationId xmlns:a16="http://schemas.microsoft.com/office/drawing/2014/main" xmlns="" id="{C63EF712-3A8E-7574-DEBC-73716C49DD7B}"/>
              </a:ext>
            </a:extLst>
          </p:cNvPr>
          <p:cNvSpPr/>
          <p:nvPr/>
        </p:nvSpPr>
        <p:spPr>
          <a:xfrm>
            <a:off x="2027518" y="1269002"/>
            <a:ext cx="2587338"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agenda</a:t>
            </a:r>
            <a:endParaRPr kumimoji="1" lang="zh-CN" altLang="en-US" sz="1100" dirty="0"/>
          </a:p>
        </p:txBody>
      </p:sp>
      <p:sp>
        <p:nvSpPr>
          <p:cNvPr id="9" name="矩形 8">
            <a:extLst>
              <a:ext uri="{FF2B5EF4-FFF2-40B4-BE49-F238E27FC236}">
                <a16:creationId xmlns:a16="http://schemas.microsoft.com/office/drawing/2014/main" xmlns="" id="{8E63E38C-8A89-2306-BC77-0C2AE2CEE8EE}"/>
              </a:ext>
            </a:extLst>
          </p:cNvPr>
          <p:cNvSpPr/>
          <p:nvPr/>
        </p:nvSpPr>
        <p:spPr>
          <a:xfrm>
            <a:off x="2027518" y="151527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change request</a:t>
            </a:r>
          </a:p>
        </p:txBody>
      </p:sp>
      <p:sp>
        <p:nvSpPr>
          <p:cNvPr id="10" name="矩形 9">
            <a:extLst>
              <a:ext uri="{FF2B5EF4-FFF2-40B4-BE49-F238E27FC236}">
                <a16:creationId xmlns:a16="http://schemas.microsoft.com/office/drawing/2014/main" xmlns="" id="{2983ABDE-3EF5-B1FC-7777-8212BA3F2EB6}"/>
              </a:ext>
            </a:extLst>
          </p:cNvPr>
          <p:cNvSpPr/>
          <p:nvPr/>
        </p:nvSpPr>
        <p:spPr>
          <a:xfrm>
            <a:off x="2022322" y="176155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change request pack</a:t>
            </a:r>
          </a:p>
        </p:txBody>
      </p:sp>
      <p:sp>
        <p:nvSpPr>
          <p:cNvPr id="11" name="矩形 10">
            <a:extLst>
              <a:ext uri="{FF2B5EF4-FFF2-40B4-BE49-F238E27FC236}">
                <a16:creationId xmlns:a16="http://schemas.microsoft.com/office/drawing/2014/main" xmlns="" id="{F9C22D19-7B8A-145B-2C2B-07D5F5AC441A}"/>
              </a:ext>
            </a:extLst>
          </p:cNvPr>
          <p:cNvSpPr/>
          <p:nvPr/>
        </p:nvSpPr>
        <p:spPr>
          <a:xfrm>
            <a:off x="2022322" y="200782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discussion</a:t>
            </a:r>
          </a:p>
        </p:txBody>
      </p:sp>
      <p:sp>
        <p:nvSpPr>
          <p:cNvPr id="12" name="矩形 11">
            <a:extLst>
              <a:ext uri="{FF2B5EF4-FFF2-40B4-BE49-F238E27FC236}">
                <a16:creationId xmlns:a16="http://schemas.microsoft.com/office/drawing/2014/main" xmlns="" id="{B3665D17-05EA-48BA-415F-DCA3E81A1733}"/>
              </a:ext>
            </a:extLst>
          </p:cNvPr>
          <p:cNvSpPr/>
          <p:nvPr/>
        </p:nvSpPr>
        <p:spPr>
          <a:xfrm>
            <a:off x="2022322" y="225410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draft TR</a:t>
            </a:r>
          </a:p>
        </p:txBody>
      </p:sp>
      <p:sp>
        <p:nvSpPr>
          <p:cNvPr id="13" name="矩形 12">
            <a:extLst>
              <a:ext uri="{FF2B5EF4-FFF2-40B4-BE49-F238E27FC236}">
                <a16:creationId xmlns:a16="http://schemas.microsoft.com/office/drawing/2014/main" xmlns="" id="{95A07B68-8D25-6510-9ED4-7D3D0F69ED20}"/>
              </a:ext>
            </a:extLst>
          </p:cNvPr>
          <p:cNvSpPr/>
          <p:nvPr/>
        </p:nvSpPr>
        <p:spPr>
          <a:xfrm>
            <a:off x="2022322" y="250037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draft TS</a:t>
            </a:r>
          </a:p>
        </p:txBody>
      </p:sp>
      <p:sp>
        <p:nvSpPr>
          <p:cNvPr id="14" name="矩形 13">
            <a:extLst>
              <a:ext uri="{FF2B5EF4-FFF2-40B4-BE49-F238E27FC236}">
                <a16:creationId xmlns:a16="http://schemas.microsoft.com/office/drawing/2014/main" xmlns="" id="{78D3E3CC-5EA0-C9AF-1B1A-5A28AD9B49C8}"/>
              </a:ext>
            </a:extLst>
          </p:cNvPr>
          <p:cNvSpPr/>
          <p:nvPr/>
        </p:nvSpPr>
        <p:spPr>
          <a:xfrm>
            <a:off x="2022322" y="274665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Liaison In</a:t>
            </a:r>
          </a:p>
        </p:txBody>
      </p:sp>
      <p:sp>
        <p:nvSpPr>
          <p:cNvPr id="15" name="矩形 14">
            <a:extLst>
              <a:ext uri="{FF2B5EF4-FFF2-40B4-BE49-F238E27FC236}">
                <a16:creationId xmlns:a16="http://schemas.microsoft.com/office/drawing/2014/main" xmlns="" id="{B2622B1F-53FD-E2FB-27F8-DD8DB2B6575D}"/>
              </a:ext>
            </a:extLst>
          </p:cNvPr>
          <p:cNvSpPr/>
          <p:nvPr/>
        </p:nvSpPr>
        <p:spPr>
          <a:xfrm>
            <a:off x="2022322" y="2992927"/>
            <a:ext cx="2587338"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Liaison Out</a:t>
            </a:r>
          </a:p>
        </p:txBody>
      </p:sp>
      <p:sp>
        <p:nvSpPr>
          <p:cNvPr id="16" name="矩形 15">
            <a:extLst>
              <a:ext uri="{FF2B5EF4-FFF2-40B4-BE49-F238E27FC236}">
                <a16:creationId xmlns:a16="http://schemas.microsoft.com/office/drawing/2014/main" xmlns="" id="{B3393AB9-BF4D-49F8-6A00-47B17839891B}"/>
              </a:ext>
            </a:extLst>
          </p:cNvPr>
          <p:cNvSpPr/>
          <p:nvPr/>
        </p:nvSpPr>
        <p:spPr>
          <a:xfrm>
            <a:off x="2022322" y="323920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report</a:t>
            </a:r>
          </a:p>
        </p:txBody>
      </p:sp>
      <p:sp>
        <p:nvSpPr>
          <p:cNvPr id="17" name="矩形 16">
            <a:extLst>
              <a:ext uri="{FF2B5EF4-FFF2-40B4-BE49-F238E27FC236}">
                <a16:creationId xmlns:a16="http://schemas.microsoft.com/office/drawing/2014/main" xmlns="" id="{A34EF218-FD2E-64F0-3D2F-D47E92E8D322}"/>
              </a:ext>
            </a:extLst>
          </p:cNvPr>
          <p:cNvSpPr/>
          <p:nvPr/>
        </p:nvSpPr>
        <p:spPr>
          <a:xfrm>
            <a:off x="2017126" y="348547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response</a:t>
            </a:r>
          </a:p>
        </p:txBody>
      </p:sp>
      <p:sp>
        <p:nvSpPr>
          <p:cNvPr id="18" name="矩形 17">
            <a:extLst>
              <a:ext uri="{FF2B5EF4-FFF2-40B4-BE49-F238E27FC236}">
                <a16:creationId xmlns:a16="http://schemas.microsoft.com/office/drawing/2014/main" xmlns="" id="{E98801C4-0565-9AEA-1565-FEFC0278A157}"/>
              </a:ext>
            </a:extLst>
          </p:cNvPr>
          <p:cNvSpPr/>
          <p:nvPr/>
        </p:nvSpPr>
        <p:spPr>
          <a:xfrm>
            <a:off x="2017126" y="373175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SID new</a:t>
            </a:r>
          </a:p>
        </p:txBody>
      </p:sp>
      <p:sp>
        <p:nvSpPr>
          <p:cNvPr id="19" name="矩形 18">
            <a:extLst>
              <a:ext uri="{FF2B5EF4-FFF2-40B4-BE49-F238E27FC236}">
                <a16:creationId xmlns:a16="http://schemas.microsoft.com/office/drawing/2014/main" xmlns="" id="{F040DCF7-50A6-E4D0-A28C-4ED239B94956}"/>
              </a:ext>
            </a:extLst>
          </p:cNvPr>
          <p:cNvSpPr/>
          <p:nvPr/>
        </p:nvSpPr>
        <p:spPr>
          <a:xfrm>
            <a:off x="2017126" y="397802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SID revised</a:t>
            </a:r>
          </a:p>
        </p:txBody>
      </p:sp>
      <p:sp>
        <p:nvSpPr>
          <p:cNvPr id="20" name="矩形 19">
            <a:extLst>
              <a:ext uri="{FF2B5EF4-FFF2-40B4-BE49-F238E27FC236}">
                <a16:creationId xmlns:a16="http://schemas.microsoft.com/office/drawing/2014/main" xmlns="" id="{49B05DB5-8035-7D2E-4ABD-558CAB5C2723}"/>
              </a:ext>
            </a:extLst>
          </p:cNvPr>
          <p:cNvSpPr/>
          <p:nvPr/>
        </p:nvSpPr>
        <p:spPr>
          <a:xfrm>
            <a:off x="2017126" y="422430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err="1"/>
              <a:t>ToR</a:t>
            </a:r>
            <a:endParaRPr kumimoji="1" lang="en-US" altLang="zh-CN" sz="1100" dirty="0"/>
          </a:p>
        </p:txBody>
      </p:sp>
      <p:sp>
        <p:nvSpPr>
          <p:cNvPr id="21" name="矩形 20">
            <a:extLst>
              <a:ext uri="{FF2B5EF4-FFF2-40B4-BE49-F238E27FC236}">
                <a16:creationId xmlns:a16="http://schemas.microsoft.com/office/drawing/2014/main" xmlns="" id="{AD725AA9-D9C9-59B7-37C9-5F42DCA0715F}"/>
              </a:ext>
            </a:extLst>
          </p:cNvPr>
          <p:cNvSpPr/>
          <p:nvPr/>
        </p:nvSpPr>
        <p:spPr>
          <a:xfrm>
            <a:off x="2017126" y="447057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Ts or Tr cover</a:t>
            </a:r>
          </a:p>
        </p:txBody>
      </p:sp>
      <p:sp>
        <p:nvSpPr>
          <p:cNvPr id="22" name="矩形 21">
            <a:extLst>
              <a:ext uri="{FF2B5EF4-FFF2-40B4-BE49-F238E27FC236}">
                <a16:creationId xmlns:a16="http://schemas.microsoft.com/office/drawing/2014/main" xmlns="" id="{CD601552-C040-4D2A-49DE-6517811663B4}"/>
              </a:ext>
            </a:extLst>
          </p:cNvPr>
          <p:cNvSpPr/>
          <p:nvPr/>
        </p:nvSpPr>
        <p:spPr>
          <a:xfrm>
            <a:off x="2017126" y="471685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WI exception request</a:t>
            </a:r>
          </a:p>
        </p:txBody>
      </p:sp>
      <p:sp>
        <p:nvSpPr>
          <p:cNvPr id="23" name="矩形 22">
            <a:extLst>
              <a:ext uri="{FF2B5EF4-FFF2-40B4-BE49-F238E27FC236}">
                <a16:creationId xmlns:a16="http://schemas.microsoft.com/office/drawing/2014/main" xmlns="" id="{FFAF519D-B75F-334C-1625-D1B67E7D57FE}"/>
              </a:ext>
            </a:extLst>
          </p:cNvPr>
          <p:cNvSpPr/>
          <p:nvPr/>
        </p:nvSpPr>
        <p:spPr>
          <a:xfrm>
            <a:off x="2017126" y="496312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WI status report</a:t>
            </a:r>
          </a:p>
        </p:txBody>
      </p:sp>
      <p:sp>
        <p:nvSpPr>
          <p:cNvPr id="24" name="矩形 23">
            <a:extLst>
              <a:ext uri="{FF2B5EF4-FFF2-40B4-BE49-F238E27FC236}">
                <a16:creationId xmlns:a16="http://schemas.microsoft.com/office/drawing/2014/main" xmlns="" id="{A544449B-DEEE-A0E7-2184-5D4A220276C6}"/>
              </a:ext>
            </a:extLst>
          </p:cNvPr>
          <p:cNvSpPr/>
          <p:nvPr/>
        </p:nvSpPr>
        <p:spPr>
          <a:xfrm>
            <a:off x="2017126" y="520940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WI summary</a:t>
            </a:r>
          </a:p>
        </p:txBody>
      </p:sp>
      <p:sp>
        <p:nvSpPr>
          <p:cNvPr id="25" name="矩形 24">
            <a:extLst>
              <a:ext uri="{FF2B5EF4-FFF2-40B4-BE49-F238E27FC236}">
                <a16:creationId xmlns:a16="http://schemas.microsoft.com/office/drawing/2014/main" xmlns="" id="{9F1C4C12-E586-0CA5-D438-8E5D67C17498}"/>
              </a:ext>
            </a:extLst>
          </p:cNvPr>
          <p:cNvSpPr/>
          <p:nvPr/>
        </p:nvSpPr>
        <p:spPr>
          <a:xfrm>
            <a:off x="2017126" y="545567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SID revised</a:t>
            </a:r>
          </a:p>
        </p:txBody>
      </p:sp>
      <p:sp>
        <p:nvSpPr>
          <p:cNvPr id="26" name="矩形 25">
            <a:extLst>
              <a:ext uri="{FF2B5EF4-FFF2-40B4-BE49-F238E27FC236}">
                <a16:creationId xmlns:a16="http://schemas.microsoft.com/office/drawing/2014/main" xmlns="" id="{7F29C6F7-16F4-AB10-2791-67768CD07555}"/>
              </a:ext>
            </a:extLst>
          </p:cNvPr>
          <p:cNvSpPr/>
          <p:nvPr/>
        </p:nvSpPr>
        <p:spPr>
          <a:xfrm>
            <a:off x="2017126" y="5701952"/>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WID new</a:t>
            </a:r>
          </a:p>
        </p:txBody>
      </p:sp>
      <p:sp>
        <p:nvSpPr>
          <p:cNvPr id="27" name="矩形 26">
            <a:extLst>
              <a:ext uri="{FF2B5EF4-FFF2-40B4-BE49-F238E27FC236}">
                <a16:creationId xmlns:a16="http://schemas.microsoft.com/office/drawing/2014/main" xmlns="" id="{A7B60C82-CCAE-A3D8-1312-98A52458DBA7}"/>
              </a:ext>
            </a:extLst>
          </p:cNvPr>
          <p:cNvSpPr/>
          <p:nvPr/>
        </p:nvSpPr>
        <p:spPr>
          <a:xfrm>
            <a:off x="2017126" y="5948227"/>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WID revised</a:t>
            </a:r>
          </a:p>
        </p:txBody>
      </p:sp>
      <p:sp>
        <p:nvSpPr>
          <p:cNvPr id="28" name="矩形 27">
            <a:extLst>
              <a:ext uri="{FF2B5EF4-FFF2-40B4-BE49-F238E27FC236}">
                <a16:creationId xmlns:a16="http://schemas.microsoft.com/office/drawing/2014/main" xmlns="" id="{B50538CB-DA7C-F1C9-2190-114646388C6B}"/>
              </a:ext>
            </a:extLst>
          </p:cNvPr>
          <p:cNvSpPr/>
          <p:nvPr/>
        </p:nvSpPr>
        <p:spPr>
          <a:xfrm>
            <a:off x="2017126" y="6186675"/>
            <a:ext cx="2576946" cy="181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dirty="0"/>
              <a:t>Work plan</a:t>
            </a:r>
          </a:p>
        </p:txBody>
      </p:sp>
      <p:sp>
        <p:nvSpPr>
          <p:cNvPr id="29" name="矩形 28">
            <a:extLst>
              <a:ext uri="{FF2B5EF4-FFF2-40B4-BE49-F238E27FC236}">
                <a16:creationId xmlns:a16="http://schemas.microsoft.com/office/drawing/2014/main" xmlns="" id="{55F47394-0FE9-FF80-2474-A5B503EE8658}"/>
              </a:ext>
            </a:extLst>
          </p:cNvPr>
          <p:cNvSpPr/>
          <p:nvPr/>
        </p:nvSpPr>
        <p:spPr>
          <a:xfrm>
            <a:off x="5284899" y="3121688"/>
            <a:ext cx="2576946" cy="353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WG</a:t>
            </a:r>
            <a:r>
              <a:rPr kumimoji="1" lang="zh-CN" altLang="en-US" sz="1400" dirty="0"/>
              <a:t> 会议</a:t>
            </a:r>
          </a:p>
        </p:txBody>
      </p:sp>
      <p:sp>
        <p:nvSpPr>
          <p:cNvPr id="5" name="矩形 4">
            <a:extLst>
              <a:ext uri="{FF2B5EF4-FFF2-40B4-BE49-F238E27FC236}">
                <a16:creationId xmlns:a16="http://schemas.microsoft.com/office/drawing/2014/main" xmlns="" id="{0EAE720D-615B-56E7-A6A9-5157EDAD5861}"/>
              </a:ext>
            </a:extLst>
          </p:cNvPr>
          <p:cNvSpPr/>
          <p:nvPr/>
        </p:nvSpPr>
        <p:spPr>
          <a:xfrm>
            <a:off x="105745" y="3589328"/>
            <a:ext cx="1193284" cy="353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written contribution</a:t>
            </a:r>
            <a:endParaRPr kumimoji="1" lang="zh-CN" altLang="en-US" sz="1400" dirty="0"/>
          </a:p>
        </p:txBody>
      </p:sp>
      <p:sp>
        <p:nvSpPr>
          <p:cNvPr id="30" name="右大括号 29">
            <a:extLst>
              <a:ext uri="{FF2B5EF4-FFF2-40B4-BE49-F238E27FC236}">
                <a16:creationId xmlns:a16="http://schemas.microsoft.com/office/drawing/2014/main" xmlns="" id="{A81A41BB-B5D6-4DA8-F7A3-56B3E0A6E2F8}"/>
              </a:ext>
            </a:extLst>
          </p:cNvPr>
          <p:cNvSpPr/>
          <p:nvPr/>
        </p:nvSpPr>
        <p:spPr>
          <a:xfrm>
            <a:off x="4614856" y="1345324"/>
            <a:ext cx="314496" cy="490728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箭头: 右 30">
            <a:extLst>
              <a:ext uri="{FF2B5EF4-FFF2-40B4-BE49-F238E27FC236}">
                <a16:creationId xmlns:a16="http://schemas.microsoft.com/office/drawing/2014/main" xmlns="" id="{0448572D-5130-E7C0-1CF0-9B349D05DB7B}"/>
              </a:ext>
            </a:extLst>
          </p:cNvPr>
          <p:cNvSpPr/>
          <p:nvPr/>
        </p:nvSpPr>
        <p:spPr>
          <a:xfrm>
            <a:off x="1429289" y="3708330"/>
            <a:ext cx="378395" cy="1812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箭头: 右 31">
            <a:extLst>
              <a:ext uri="{FF2B5EF4-FFF2-40B4-BE49-F238E27FC236}">
                <a16:creationId xmlns:a16="http://schemas.microsoft.com/office/drawing/2014/main" xmlns="" id="{F2ED8962-A9CA-D686-25ED-2938DE4D12B5}"/>
              </a:ext>
            </a:extLst>
          </p:cNvPr>
          <p:cNvSpPr/>
          <p:nvPr/>
        </p:nvSpPr>
        <p:spPr>
          <a:xfrm>
            <a:off x="8163925" y="3708329"/>
            <a:ext cx="378395" cy="1812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79904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ADC965A-7644-F506-47E5-7FA92B65513F}"/>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53C66DE9-6368-3B72-8D42-0CE3B911CB2A}"/>
              </a:ext>
            </a:extLst>
          </p:cNvPr>
          <p:cNvSpPr>
            <a:spLocks noGrp="1"/>
          </p:cNvSpPr>
          <p:nvPr>
            <p:ph type="sldNum" sz="quarter" idx="12"/>
          </p:nvPr>
        </p:nvSpPr>
        <p:spPr/>
        <p:txBody>
          <a:bodyPr/>
          <a:lstStyle/>
          <a:p>
            <a:fld id="{49AE70B2-8BF9-45C0-BB95-33D1B9D3A854}" type="slidenum">
              <a:rPr lang="zh-CN" altLang="en-US" smtClean="0"/>
              <a:t>55</a:t>
            </a:fld>
            <a:endParaRPr lang="zh-CN" altLang="en-US"/>
          </a:p>
        </p:txBody>
      </p:sp>
      <p:sp>
        <p:nvSpPr>
          <p:cNvPr id="4" name="标题 3">
            <a:extLst>
              <a:ext uri="{FF2B5EF4-FFF2-40B4-BE49-F238E27FC236}">
                <a16:creationId xmlns:a16="http://schemas.microsoft.com/office/drawing/2014/main" xmlns="" id="{D1A15CB1-876F-A0DD-02F3-FFE92404C34C}"/>
              </a:ext>
            </a:extLst>
          </p:cNvPr>
          <p:cNvSpPr>
            <a:spLocks noGrp="1"/>
          </p:cNvSpPr>
          <p:nvPr>
            <p:ph type="title"/>
          </p:nvPr>
        </p:nvSpPr>
        <p:spPr/>
        <p:txBody>
          <a:bodyPr>
            <a:normAutofit/>
          </a:bodyPr>
          <a:lstStyle/>
          <a:p>
            <a:r>
              <a:rPr kumimoji="1" lang="zh-CN" altLang="en-US" dirty="0"/>
              <a:t>他山之石</a:t>
            </a:r>
            <a:r>
              <a:rPr kumimoji="1" lang="en-US" altLang="zh-CN" dirty="0"/>
              <a:t>--- 3gpp</a:t>
            </a:r>
            <a:r>
              <a:rPr kumimoji="1" lang="zh-CN" altLang="en-US" dirty="0"/>
              <a:t> 典型工作流</a:t>
            </a:r>
          </a:p>
        </p:txBody>
      </p:sp>
      <p:sp>
        <p:nvSpPr>
          <p:cNvPr id="5" name="矩形 4">
            <a:extLst>
              <a:ext uri="{FF2B5EF4-FFF2-40B4-BE49-F238E27FC236}">
                <a16:creationId xmlns:a16="http://schemas.microsoft.com/office/drawing/2014/main" xmlns="" id="{6C4921B4-965E-0EDF-89E9-DB05C53F1928}"/>
              </a:ext>
            </a:extLst>
          </p:cNvPr>
          <p:cNvSpPr/>
          <p:nvPr/>
        </p:nvSpPr>
        <p:spPr>
          <a:xfrm>
            <a:off x="1962000" y="3540916"/>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Discussion</a:t>
            </a:r>
            <a:endParaRPr lang="zh-CN" altLang="en-US" sz="1400" dirty="0"/>
          </a:p>
        </p:txBody>
      </p:sp>
      <p:sp>
        <p:nvSpPr>
          <p:cNvPr id="6" name="文本框 5">
            <a:extLst>
              <a:ext uri="{FF2B5EF4-FFF2-40B4-BE49-F238E27FC236}">
                <a16:creationId xmlns:a16="http://schemas.microsoft.com/office/drawing/2014/main" xmlns="" id="{4F3D8656-C325-2729-551D-E2185388C9CC}"/>
              </a:ext>
            </a:extLst>
          </p:cNvPr>
          <p:cNvSpPr txBox="1"/>
          <p:nvPr/>
        </p:nvSpPr>
        <p:spPr>
          <a:xfrm>
            <a:off x="242289" y="3569903"/>
            <a:ext cx="1393330" cy="369332"/>
          </a:xfrm>
          <a:prstGeom prst="rect">
            <a:avLst/>
          </a:prstGeom>
          <a:noFill/>
        </p:spPr>
        <p:txBody>
          <a:bodyPr wrap="none" rtlCol="0">
            <a:spAutoFit/>
          </a:bodyPr>
          <a:lstStyle/>
          <a:p>
            <a:r>
              <a:rPr lang="zh-CN" altLang="en-US" dirty="0"/>
              <a:t>提案</a:t>
            </a:r>
            <a:r>
              <a:rPr lang="en-US" altLang="zh-CN" dirty="0"/>
              <a:t>@3gpp</a:t>
            </a:r>
            <a:endParaRPr lang="zh-CN" altLang="en-US" dirty="0"/>
          </a:p>
        </p:txBody>
      </p:sp>
      <p:sp>
        <p:nvSpPr>
          <p:cNvPr id="7" name="文本框 6">
            <a:extLst>
              <a:ext uri="{FF2B5EF4-FFF2-40B4-BE49-F238E27FC236}">
                <a16:creationId xmlns:a16="http://schemas.microsoft.com/office/drawing/2014/main" xmlns="" id="{EE268D51-CE29-F725-E8F0-21F9BA82CF48}"/>
              </a:ext>
            </a:extLst>
          </p:cNvPr>
          <p:cNvSpPr txBox="1"/>
          <p:nvPr/>
        </p:nvSpPr>
        <p:spPr>
          <a:xfrm>
            <a:off x="285164" y="5195048"/>
            <a:ext cx="1107996" cy="369332"/>
          </a:xfrm>
          <a:prstGeom prst="rect">
            <a:avLst/>
          </a:prstGeom>
          <a:noFill/>
        </p:spPr>
        <p:txBody>
          <a:bodyPr wrap="none" rtlCol="0">
            <a:spAutoFit/>
          </a:bodyPr>
          <a:lstStyle/>
          <a:p>
            <a:r>
              <a:rPr lang="zh-CN" altLang="en-US" dirty="0"/>
              <a:t>自由磋商</a:t>
            </a:r>
          </a:p>
        </p:txBody>
      </p:sp>
      <p:sp>
        <p:nvSpPr>
          <p:cNvPr id="8" name="文本框 7">
            <a:extLst>
              <a:ext uri="{FF2B5EF4-FFF2-40B4-BE49-F238E27FC236}">
                <a16:creationId xmlns:a16="http://schemas.microsoft.com/office/drawing/2014/main" xmlns="" id="{7D56E519-52D4-6F13-E25F-F2D8A0708C1B}"/>
              </a:ext>
            </a:extLst>
          </p:cNvPr>
          <p:cNvSpPr txBox="1"/>
          <p:nvPr/>
        </p:nvSpPr>
        <p:spPr>
          <a:xfrm>
            <a:off x="331164" y="1916843"/>
            <a:ext cx="1393330" cy="369332"/>
          </a:xfrm>
          <a:prstGeom prst="rect">
            <a:avLst/>
          </a:prstGeom>
          <a:noFill/>
        </p:spPr>
        <p:txBody>
          <a:bodyPr wrap="none" rtlCol="0">
            <a:spAutoFit/>
          </a:bodyPr>
          <a:lstStyle/>
          <a:p>
            <a:r>
              <a:rPr lang="zh-CN" altLang="en-US" dirty="0"/>
              <a:t>决策</a:t>
            </a:r>
            <a:r>
              <a:rPr lang="en-US" altLang="zh-CN" dirty="0"/>
              <a:t>@3gpp</a:t>
            </a:r>
            <a:endParaRPr lang="zh-CN" altLang="en-US" dirty="0"/>
          </a:p>
        </p:txBody>
      </p:sp>
      <p:sp>
        <p:nvSpPr>
          <p:cNvPr id="9" name="椭圆 8">
            <a:extLst>
              <a:ext uri="{FF2B5EF4-FFF2-40B4-BE49-F238E27FC236}">
                <a16:creationId xmlns:a16="http://schemas.microsoft.com/office/drawing/2014/main" xmlns="" id="{830734B6-1585-C073-776C-5967EC3A9CED}"/>
              </a:ext>
            </a:extLst>
          </p:cNvPr>
          <p:cNvSpPr/>
          <p:nvPr/>
        </p:nvSpPr>
        <p:spPr>
          <a:xfrm>
            <a:off x="1933130" y="1809202"/>
            <a:ext cx="1387366" cy="5846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WG </a:t>
            </a:r>
            <a:r>
              <a:rPr lang="zh-CN" altLang="en-US" sz="1400" dirty="0"/>
              <a:t>全会</a:t>
            </a:r>
          </a:p>
        </p:txBody>
      </p:sp>
      <p:sp>
        <p:nvSpPr>
          <p:cNvPr id="10" name="矩形 9">
            <a:extLst>
              <a:ext uri="{FF2B5EF4-FFF2-40B4-BE49-F238E27FC236}">
                <a16:creationId xmlns:a16="http://schemas.microsoft.com/office/drawing/2014/main" xmlns="" id="{F1802892-1FAF-48B3-CF17-ECC11F021529}"/>
              </a:ext>
            </a:extLst>
          </p:cNvPr>
          <p:cNvSpPr/>
          <p:nvPr/>
        </p:nvSpPr>
        <p:spPr>
          <a:xfrm>
            <a:off x="3594232" y="3539844"/>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Report</a:t>
            </a:r>
            <a:endParaRPr lang="zh-CN" altLang="en-US" sz="1400" dirty="0"/>
          </a:p>
        </p:txBody>
      </p:sp>
      <p:sp>
        <p:nvSpPr>
          <p:cNvPr id="11" name="矩形 10">
            <a:extLst>
              <a:ext uri="{FF2B5EF4-FFF2-40B4-BE49-F238E27FC236}">
                <a16:creationId xmlns:a16="http://schemas.microsoft.com/office/drawing/2014/main" xmlns="" id="{6991B661-A72C-C67F-57AC-8F64E17C53B0}"/>
              </a:ext>
            </a:extLst>
          </p:cNvPr>
          <p:cNvSpPr/>
          <p:nvPr/>
        </p:nvSpPr>
        <p:spPr>
          <a:xfrm>
            <a:off x="5246302" y="3539844"/>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Work Item Description</a:t>
            </a:r>
            <a:endParaRPr lang="zh-CN" altLang="en-US" sz="1400" dirty="0"/>
          </a:p>
        </p:txBody>
      </p:sp>
      <p:sp>
        <p:nvSpPr>
          <p:cNvPr id="12" name="椭圆 11">
            <a:extLst>
              <a:ext uri="{FF2B5EF4-FFF2-40B4-BE49-F238E27FC236}">
                <a16:creationId xmlns:a16="http://schemas.microsoft.com/office/drawing/2014/main" xmlns="" id="{C64F58FF-DB11-7A1A-48F9-3803D8858F93}"/>
              </a:ext>
            </a:extLst>
          </p:cNvPr>
          <p:cNvSpPr/>
          <p:nvPr/>
        </p:nvSpPr>
        <p:spPr>
          <a:xfrm>
            <a:off x="5220026" y="1809201"/>
            <a:ext cx="1387366" cy="5846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WG </a:t>
            </a:r>
            <a:r>
              <a:rPr lang="zh-CN" altLang="en-US" sz="1400" dirty="0"/>
              <a:t>全会</a:t>
            </a:r>
          </a:p>
        </p:txBody>
      </p:sp>
      <p:sp>
        <p:nvSpPr>
          <p:cNvPr id="13" name="矩形 12">
            <a:extLst>
              <a:ext uri="{FF2B5EF4-FFF2-40B4-BE49-F238E27FC236}">
                <a16:creationId xmlns:a16="http://schemas.microsoft.com/office/drawing/2014/main" xmlns="" id="{6FCF2115-5BD4-9C5D-41F3-02D2A1BFA9B2}"/>
              </a:ext>
            </a:extLst>
          </p:cNvPr>
          <p:cNvSpPr/>
          <p:nvPr/>
        </p:nvSpPr>
        <p:spPr>
          <a:xfrm>
            <a:off x="6842304" y="3539843"/>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Report</a:t>
            </a:r>
            <a:endParaRPr lang="zh-CN" altLang="en-US" sz="1400" dirty="0"/>
          </a:p>
        </p:txBody>
      </p:sp>
      <p:sp>
        <p:nvSpPr>
          <p:cNvPr id="14" name="椭圆 13">
            <a:extLst>
              <a:ext uri="{FF2B5EF4-FFF2-40B4-BE49-F238E27FC236}">
                <a16:creationId xmlns:a16="http://schemas.microsoft.com/office/drawing/2014/main" xmlns="" id="{6DD1ECF6-32B0-4014-01FE-4DA142186B6E}"/>
              </a:ext>
            </a:extLst>
          </p:cNvPr>
          <p:cNvSpPr/>
          <p:nvPr/>
        </p:nvSpPr>
        <p:spPr>
          <a:xfrm>
            <a:off x="8441822" y="1809201"/>
            <a:ext cx="1387366" cy="5846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WG </a:t>
            </a:r>
            <a:r>
              <a:rPr lang="zh-CN" altLang="en-US" sz="1400" dirty="0"/>
              <a:t>全会</a:t>
            </a:r>
          </a:p>
        </p:txBody>
      </p:sp>
      <p:sp>
        <p:nvSpPr>
          <p:cNvPr id="15" name="矩形 14">
            <a:extLst>
              <a:ext uri="{FF2B5EF4-FFF2-40B4-BE49-F238E27FC236}">
                <a16:creationId xmlns:a16="http://schemas.microsoft.com/office/drawing/2014/main" xmlns="" id="{6CCE753A-0367-AE9D-2089-973F45521AB6}"/>
              </a:ext>
            </a:extLst>
          </p:cNvPr>
          <p:cNvSpPr/>
          <p:nvPr/>
        </p:nvSpPr>
        <p:spPr>
          <a:xfrm>
            <a:off x="8494374" y="3539842"/>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Draft TS</a:t>
            </a:r>
            <a:endParaRPr lang="zh-CN" altLang="en-US" sz="1400" dirty="0"/>
          </a:p>
        </p:txBody>
      </p:sp>
      <p:sp>
        <p:nvSpPr>
          <p:cNvPr id="18" name="矩形 17">
            <a:extLst>
              <a:ext uri="{FF2B5EF4-FFF2-40B4-BE49-F238E27FC236}">
                <a16:creationId xmlns:a16="http://schemas.microsoft.com/office/drawing/2014/main" xmlns="" id="{FC4A606E-F596-A7AE-1634-80336CE2D40D}"/>
              </a:ext>
            </a:extLst>
          </p:cNvPr>
          <p:cNvSpPr/>
          <p:nvPr/>
        </p:nvSpPr>
        <p:spPr>
          <a:xfrm>
            <a:off x="10155569" y="3539842"/>
            <a:ext cx="1334814" cy="3993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Report</a:t>
            </a:r>
            <a:endParaRPr lang="zh-CN" altLang="en-US" sz="1400" dirty="0"/>
          </a:p>
        </p:txBody>
      </p:sp>
      <p:cxnSp>
        <p:nvCxnSpPr>
          <p:cNvPr id="20" name="直接箭头连接符 19">
            <a:extLst>
              <a:ext uri="{FF2B5EF4-FFF2-40B4-BE49-F238E27FC236}">
                <a16:creationId xmlns:a16="http://schemas.microsoft.com/office/drawing/2014/main" xmlns="" id="{832981E2-BCDF-4F44-C8A1-BAEDFAA7E1CF}"/>
              </a:ext>
            </a:extLst>
          </p:cNvPr>
          <p:cNvCxnSpPr>
            <a:stCxn id="5" idx="0"/>
            <a:endCxn id="9" idx="4"/>
          </p:cNvCxnSpPr>
          <p:nvPr/>
        </p:nvCxnSpPr>
        <p:spPr>
          <a:xfrm flipH="1" flipV="1">
            <a:off x="2626813" y="2393819"/>
            <a:ext cx="2594" cy="1147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xmlns="" id="{72982459-959F-74B5-31BE-B9458C4322A5}"/>
              </a:ext>
            </a:extLst>
          </p:cNvPr>
          <p:cNvCxnSpPr>
            <a:stCxn id="9" idx="4"/>
            <a:endCxn id="10" idx="0"/>
          </p:cNvCxnSpPr>
          <p:nvPr/>
        </p:nvCxnSpPr>
        <p:spPr>
          <a:xfrm>
            <a:off x="2626813" y="2393819"/>
            <a:ext cx="1634826" cy="11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xmlns="" id="{57A03761-110A-1834-146A-904A9629E989}"/>
              </a:ext>
            </a:extLst>
          </p:cNvPr>
          <p:cNvCxnSpPr>
            <a:stCxn id="11" idx="0"/>
            <a:endCxn id="12" idx="4"/>
          </p:cNvCxnSpPr>
          <p:nvPr/>
        </p:nvCxnSpPr>
        <p:spPr>
          <a:xfrm flipV="1">
            <a:off x="5913709" y="2393818"/>
            <a:ext cx="0" cy="11460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xmlns="" id="{F75D5E16-7F29-6057-FF93-77EE3CE214E3}"/>
              </a:ext>
            </a:extLst>
          </p:cNvPr>
          <p:cNvCxnSpPr>
            <a:stCxn id="12" idx="4"/>
            <a:endCxn id="13" idx="0"/>
          </p:cNvCxnSpPr>
          <p:nvPr/>
        </p:nvCxnSpPr>
        <p:spPr>
          <a:xfrm>
            <a:off x="5913709" y="2393818"/>
            <a:ext cx="1596002" cy="11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a:extLst>
              <a:ext uri="{FF2B5EF4-FFF2-40B4-BE49-F238E27FC236}">
                <a16:creationId xmlns:a16="http://schemas.microsoft.com/office/drawing/2014/main" xmlns="" id="{84CC8054-5471-AA20-FF6D-BF3592C95ABD}"/>
              </a:ext>
            </a:extLst>
          </p:cNvPr>
          <p:cNvCxnSpPr>
            <a:stCxn id="15" idx="0"/>
            <a:endCxn id="14" idx="4"/>
          </p:cNvCxnSpPr>
          <p:nvPr/>
        </p:nvCxnSpPr>
        <p:spPr>
          <a:xfrm flipH="1" flipV="1">
            <a:off x="9135505" y="2393818"/>
            <a:ext cx="26276" cy="114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xmlns="" id="{F418A982-7777-459D-A4E8-D577F780FC9F}"/>
              </a:ext>
            </a:extLst>
          </p:cNvPr>
          <p:cNvCxnSpPr>
            <a:stCxn id="14" idx="4"/>
            <a:endCxn id="18" idx="0"/>
          </p:cNvCxnSpPr>
          <p:nvPr/>
        </p:nvCxnSpPr>
        <p:spPr>
          <a:xfrm>
            <a:off x="9135505" y="2393818"/>
            <a:ext cx="1687471" cy="114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0EC2F1D3-365E-76C6-375A-17912E71BEAA}"/>
              </a:ext>
            </a:extLst>
          </p:cNvPr>
          <p:cNvCxnSpPr/>
          <p:nvPr/>
        </p:nvCxnSpPr>
        <p:spPr>
          <a:xfrm>
            <a:off x="73572" y="4582510"/>
            <a:ext cx="11876690"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xmlns="" id="{B730F8A1-01E2-5584-3874-5353FDD67474}"/>
              </a:ext>
            </a:extLst>
          </p:cNvPr>
          <p:cNvSpPr/>
          <p:nvPr/>
        </p:nvSpPr>
        <p:spPr>
          <a:xfrm>
            <a:off x="1917944" y="5186457"/>
            <a:ext cx="1378870" cy="430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会员磋商</a:t>
            </a:r>
          </a:p>
        </p:txBody>
      </p:sp>
      <p:cxnSp>
        <p:nvCxnSpPr>
          <p:cNvPr id="41" name="直接箭头连接符 40">
            <a:extLst>
              <a:ext uri="{FF2B5EF4-FFF2-40B4-BE49-F238E27FC236}">
                <a16:creationId xmlns:a16="http://schemas.microsoft.com/office/drawing/2014/main" xmlns="" id="{CB8A2693-D30A-2A21-D21B-3BB0470E81E2}"/>
              </a:ext>
            </a:extLst>
          </p:cNvPr>
          <p:cNvCxnSpPr>
            <a:stCxn id="39" idx="0"/>
            <a:endCxn id="5" idx="2"/>
          </p:cNvCxnSpPr>
          <p:nvPr/>
        </p:nvCxnSpPr>
        <p:spPr>
          <a:xfrm flipV="1">
            <a:off x="2607379" y="3940309"/>
            <a:ext cx="22028" cy="124614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xmlns="" id="{E8F072C8-4679-B623-EC93-D551FE32283A}"/>
              </a:ext>
            </a:extLst>
          </p:cNvPr>
          <p:cNvSpPr/>
          <p:nvPr/>
        </p:nvSpPr>
        <p:spPr>
          <a:xfrm>
            <a:off x="5246302" y="5164649"/>
            <a:ext cx="1378870" cy="430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会员磋商</a:t>
            </a:r>
          </a:p>
        </p:txBody>
      </p:sp>
      <p:cxnSp>
        <p:nvCxnSpPr>
          <p:cNvPr id="43" name="直接箭头连接符 42">
            <a:extLst>
              <a:ext uri="{FF2B5EF4-FFF2-40B4-BE49-F238E27FC236}">
                <a16:creationId xmlns:a16="http://schemas.microsoft.com/office/drawing/2014/main" xmlns="" id="{0BBA85EB-3F8D-334D-1E5F-4B5E9C55DF34}"/>
              </a:ext>
            </a:extLst>
          </p:cNvPr>
          <p:cNvCxnSpPr>
            <a:cxnSpLocks/>
            <a:stCxn id="42" idx="0"/>
            <a:endCxn id="11" idx="2"/>
          </p:cNvCxnSpPr>
          <p:nvPr/>
        </p:nvCxnSpPr>
        <p:spPr>
          <a:xfrm flipH="1" flipV="1">
            <a:off x="5913709" y="3939237"/>
            <a:ext cx="22028" cy="1225412"/>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xmlns="" id="{CB51C41A-B784-937F-044A-F976DD8E6B1A}"/>
              </a:ext>
            </a:extLst>
          </p:cNvPr>
          <p:cNvSpPr/>
          <p:nvPr/>
        </p:nvSpPr>
        <p:spPr>
          <a:xfrm>
            <a:off x="8494374" y="5136056"/>
            <a:ext cx="1378870" cy="430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会员磋商</a:t>
            </a:r>
          </a:p>
        </p:txBody>
      </p:sp>
      <p:cxnSp>
        <p:nvCxnSpPr>
          <p:cNvPr id="47" name="直接箭头连接符 46">
            <a:extLst>
              <a:ext uri="{FF2B5EF4-FFF2-40B4-BE49-F238E27FC236}">
                <a16:creationId xmlns:a16="http://schemas.microsoft.com/office/drawing/2014/main" xmlns="" id="{883A09E1-A64A-FF3C-0719-E6F4C0FEC3F9}"/>
              </a:ext>
            </a:extLst>
          </p:cNvPr>
          <p:cNvCxnSpPr>
            <a:cxnSpLocks/>
            <a:stCxn id="46" idx="0"/>
            <a:endCxn id="15" idx="2"/>
          </p:cNvCxnSpPr>
          <p:nvPr/>
        </p:nvCxnSpPr>
        <p:spPr>
          <a:xfrm flipH="1" flipV="1">
            <a:off x="9161781" y="3939235"/>
            <a:ext cx="22028" cy="119682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50" name="箭头: 右 49">
            <a:extLst>
              <a:ext uri="{FF2B5EF4-FFF2-40B4-BE49-F238E27FC236}">
                <a16:creationId xmlns:a16="http://schemas.microsoft.com/office/drawing/2014/main" xmlns="" id="{9D6A2A5B-1E20-2147-617C-2B22D3B7D978}"/>
              </a:ext>
            </a:extLst>
          </p:cNvPr>
          <p:cNvSpPr/>
          <p:nvPr/>
        </p:nvSpPr>
        <p:spPr>
          <a:xfrm>
            <a:off x="2091559" y="1126748"/>
            <a:ext cx="4004441" cy="5023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t>设立 </a:t>
            </a:r>
            <a:r>
              <a:rPr lang="en-US" altLang="zh-CN" sz="1200" dirty="0"/>
              <a:t>Work Item(</a:t>
            </a:r>
            <a:r>
              <a:rPr lang="zh-CN" altLang="en-US" sz="1200" dirty="0"/>
              <a:t>立项）</a:t>
            </a:r>
          </a:p>
        </p:txBody>
      </p:sp>
      <p:sp>
        <p:nvSpPr>
          <p:cNvPr id="51" name="箭头: 右 50">
            <a:extLst>
              <a:ext uri="{FF2B5EF4-FFF2-40B4-BE49-F238E27FC236}">
                <a16:creationId xmlns:a16="http://schemas.microsoft.com/office/drawing/2014/main" xmlns="" id="{440CB08D-9633-E7C7-EE46-66957AAEDD46}"/>
              </a:ext>
            </a:extLst>
          </p:cNvPr>
          <p:cNvSpPr/>
          <p:nvPr/>
        </p:nvSpPr>
        <p:spPr>
          <a:xfrm>
            <a:off x="6842303" y="1118955"/>
            <a:ext cx="4648079" cy="5023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t>输出草案</a:t>
            </a:r>
          </a:p>
        </p:txBody>
      </p:sp>
    </p:spTree>
    <p:extLst>
      <p:ext uri="{BB962C8B-B14F-4D97-AF65-F5344CB8AC3E}">
        <p14:creationId xmlns:p14="http://schemas.microsoft.com/office/powerpoint/2010/main" val="3246852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A828BD7-826B-F090-0ADB-41D80C6BD43B}"/>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2417000F-8DFE-2289-593D-3BE64913BECC}"/>
              </a:ext>
            </a:extLst>
          </p:cNvPr>
          <p:cNvSpPr>
            <a:spLocks noGrp="1"/>
          </p:cNvSpPr>
          <p:nvPr>
            <p:ph type="sldNum" sz="quarter" idx="12"/>
          </p:nvPr>
        </p:nvSpPr>
        <p:spPr/>
        <p:txBody>
          <a:bodyPr/>
          <a:lstStyle/>
          <a:p>
            <a:fld id="{49AE70B2-8BF9-45C0-BB95-33D1B9D3A854}" type="slidenum">
              <a:rPr lang="zh-CN" altLang="en-US" smtClean="0"/>
              <a:t>56</a:t>
            </a:fld>
            <a:endParaRPr lang="zh-CN" altLang="en-US"/>
          </a:p>
        </p:txBody>
      </p:sp>
      <p:sp>
        <p:nvSpPr>
          <p:cNvPr id="4" name="标题 3">
            <a:extLst>
              <a:ext uri="{FF2B5EF4-FFF2-40B4-BE49-F238E27FC236}">
                <a16:creationId xmlns:a16="http://schemas.microsoft.com/office/drawing/2014/main" xmlns="" id="{352AF518-5A4D-521A-9E50-DAD85C2AF214}"/>
              </a:ext>
            </a:extLst>
          </p:cNvPr>
          <p:cNvSpPr>
            <a:spLocks noGrp="1"/>
          </p:cNvSpPr>
          <p:nvPr>
            <p:ph type="title"/>
          </p:nvPr>
        </p:nvSpPr>
        <p:spPr/>
        <p:txBody>
          <a:bodyPr/>
          <a:lstStyle/>
          <a:p>
            <a:r>
              <a:rPr kumimoji="1" lang="en-US" altLang="zh-CN" dirty="0"/>
              <a:t>WAA</a:t>
            </a:r>
            <a:r>
              <a:rPr kumimoji="1" lang="zh-CN" altLang="en-US" dirty="0"/>
              <a:t> 标准制定方法</a:t>
            </a:r>
          </a:p>
        </p:txBody>
      </p:sp>
      <p:sp>
        <p:nvSpPr>
          <p:cNvPr id="10" name="文本框 9">
            <a:extLst>
              <a:ext uri="{FF2B5EF4-FFF2-40B4-BE49-F238E27FC236}">
                <a16:creationId xmlns:a16="http://schemas.microsoft.com/office/drawing/2014/main" xmlns="" id="{9B256156-1E21-40FB-058A-156079E98D40}"/>
              </a:ext>
            </a:extLst>
          </p:cNvPr>
          <p:cNvSpPr txBox="1"/>
          <p:nvPr/>
        </p:nvSpPr>
        <p:spPr>
          <a:xfrm>
            <a:off x="7498549" y="4571086"/>
            <a:ext cx="1676549" cy="369332"/>
          </a:xfrm>
          <a:prstGeom prst="rect">
            <a:avLst/>
          </a:prstGeom>
          <a:noFill/>
          <a:ln>
            <a:solidFill>
              <a:schemeClr val="tx1"/>
            </a:solidFill>
          </a:ln>
        </p:spPr>
        <p:txBody>
          <a:bodyPr wrap="none" rtlCol="0">
            <a:spAutoFit/>
          </a:bodyPr>
          <a:lstStyle/>
          <a:p>
            <a:r>
              <a:rPr kumimoji="1" lang="en-US" altLang="zh-CN" dirty="0"/>
              <a:t>WAA</a:t>
            </a:r>
            <a:r>
              <a:rPr kumimoji="1" lang="zh-CN" altLang="en-US" dirty="0"/>
              <a:t> 常设机构</a:t>
            </a:r>
          </a:p>
        </p:txBody>
      </p:sp>
      <p:sp>
        <p:nvSpPr>
          <p:cNvPr id="11" name="文本框 10">
            <a:extLst>
              <a:ext uri="{FF2B5EF4-FFF2-40B4-BE49-F238E27FC236}">
                <a16:creationId xmlns:a16="http://schemas.microsoft.com/office/drawing/2014/main" xmlns="" id="{1C377C0A-C707-2DE8-32B0-1413AECCFF88}"/>
              </a:ext>
            </a:extLst>
          </p:cNvPr>
          <p:cNvSpPr txBox="1"/>
          <p:nvPr/>
        </p:nvSpPr>
        <p:spPr>
          <a:xfrm>
            <a:off x="7498549" y="2665275"/>
            <a:ext cx="1907382" cy="923330"/>
          </a:xfrm>
          <a:prstGeom prst="rect">
            <a:avLst/>
          </a:prstGeom>
          <a:noFill/>
          <a:ln>
            <a:solidFill>
              <a:schemeClr val="tx1"/>
            </a:solidFill>
          </a:ln>
        </p:spPr>
        <p:txBody>
          <a:bodyPr wrap="none" rtlCol="0">
            <a:spAutoFit/>
          </a:bodyPr>
          <a:lstStyle/>
          <a:p>
            <a:r>
              <a:rPr kumimoji="1" lang="en-US" altLang="zh-CN" dirty="0"/>
              <a:t>WAA</a:t>
            </a:r>
            <a:r>
              <a:rPr kumimoji="1" lang="zh-CN" altLang="en-US" dirty="0"/>
              <a:t> 临时机构：</a:t>
            </a:r>
            <a:endParaRPr kumimoji="1" lang="en-US" altLang="zh-CN" dirty="0"/>
          </a:p>
          <a:p>
            <a:pPr marL="285750" indent="-285750">
              <a:buFont typeface="Arial" panose="020B0604020202020204" pitchFamily="34" charset="0"/>
              <a:buChar char="•"/>
            </a:pPr>
            <a:r>
              <a:rPr kumimoji="1" lang="zh-CN" altLang="en-US" dirty="0"/>
              <a:t>工作推进组</a:t>
            </a:r>
            <a:endParaRPr kumimoji="1" lang="en-US" altLang="zh-CN" dirty="0"/>
          </a:p>
          <a:p>
            <a:pPr marL="285750" indent="-285750">
              <a:buFont typeface="Arial" panose="020B0604020202020204" pitchFamily="34" charset="0"/>
              <a:buChar char="•"/>
            </a:pPr>
            <a:r>
              <a:rPr kumimoji="1" lang="zh-CN" altLang="en-US" dirty="0"/>
              <a:t>项目组</a:t>
            </a:r>
          </a:p>
        </p:txBody>
      </p:sp>
      <p:sp>
        <p:nvSpPr>
          <p:cNvPr id="12" name="文本框 11">
            <a:extLst>
              <a:ext uri="{FF2B5EF4-FFF2-40B4-BE49-F238E27FC236}">
                <a16:creationId xmlns:a16="http://schemas.microsoft.com/office/drawing/2014/main" xmlns="" id="{6F4A910A-DA8B-6D8E-8C8A-1402A0B2673C}"/>
              </a:ext>
            </a:extLst>
          </p:cNvPr>
          <p:cNvSpPr txBox="1"/>
          <p:nvPr/>
        </p:nvSpPr>
        <p:spPr>
          <a:xfrm>
            <a:off x="5178655" y="3716127"/>
            <a:ext cx="646331" cy="369332"/>
          </a:xfrm>
          <a:prstGeom prst="rect">
            <a:avLst/>
          </a:prstGeom>
          <a:noFill/>
          <a:ln>
            <a:solidFill>
              <a:schemeClr val="tx1"/>
            </a:solidFill>
          </a:ln>
        </p:spPr>
        <p:txBody>
          <a:bodyPr wrap="none" rtlCol="0">
            <a:spAutoFit/>
          </a:bodyPr>
          <a:lstStyle/>
          <a:p>
            <a:r>
              <a:rPr kumimoji="1" lang="zh-CN" altLang="en-US" dirty="0"/>
              <a:t>会员</a:t>
            </a:r>
          </a:p>
        </p:txBody>
      </p:sp>
      <p:sp>
        <p:nvSpPr>
          <p:cNvPr id="13" name="文本框 12">
            <a:extLst>
              <a:ext uri="{FF2B5EF4-FFF2-40B4-BE49-F238E27FC236}">
                <a16:creationId xmlns:a16="http://schemas.microsoft.com/office/drawing/2014/main" xmlns="" id="{5FBA8510-3F83-C7C7-A8B4-0160F327A2D7}"/>
              </a:ext>
            </a:extLst>
          </p:cNvPr>
          <p:cNvSpPr txBox="1"/>
          <p:nvPr/>
        </p:nvSpPr>
        <p:spPr>
          <a:xfrm>
            <a:off x="9751219" y="2872102"/>
            <a:ext cx="1907382" cy="523220"/>
          </a:xfrm>
          <a:prstGeom prst="rect">
            <a:avLst/>
          </a:prstGeom>
          <a:noFill/>
        </p:spPr>
        <p:txBody>
          <a:bodyPr wrap="square" rtlCol="0">
            <a:spAutoFit/>
          </a:bodyPr>
          <a:lstStyle/>
          <a:p>
            <a:r>
              <a:rPr kumimoji="1" lang="zh-CN" altLang="en-US" sz="1400" dirty="0"/>
              <a:t>输出“标准草案、报告“等类型的提案</a:t>
            </a:r>
          </a:p>
        </p:txBody>
      </p:sp>
      <p:sp>
        <p:nvSpPr>
          <p:cNvPr id="21" name="文本框 20">
            <a:extLst>
              <a:ext uri="{FF2B5EF4-FFF2-40B4-BE49-F238E27FC236}">
                <a16:creationId xmlns:a16="http://schemas.microsoft.com/office/drawing/2014/main" xmlns="" id="{9E522D70-57FB-0B55-92F6-DD53FF828D56}"/>
              </a:ext>
            </a:extLst>
          </p:cNvPr>
          <p:cNvSpPr txBox="1"/>
          <p:nvPr/>
        </p:nvSpPr>
        <p:spPr>
          <a:xfrm>
            <a:off x="321963" y="1296063"/>
            <a:ext cx="5346335" cy="1754326"/>
          </a:xfrm>
          <a:prstGeom prst="rect">
            <a:avLst/>
          </a:prstGeom>
          <a:noFill/>
        </p:spPr>
        <p:txBody>
          <a:bodyPr wrap="none" rtlCol="0">
            <a:spAutoFit/>
          </a:bodyPr>
          <a:lstStyle/>
          <a:p>
            <a:r>
              <a:rPr lang="zh-CN" altLang="en-US" b="1" dirty="0"/>
              <a:t>原则：</a:t>
            </a:r>
            <a:endParaRPr lang="en-US" altLang="zh-CN" b="1" dirty="0"/>
          </a:p>
          <a:p>
            <a:r>
              <a:rPr lang="zh-CN" altLang="en-US" dirty="0"/>
              <a:t>开放、透明、可追溯</a:t>
            </a:r>
            <a:endParaRPr lang="en-US" altLang="zh-CN" dirty="0"/>
          </a:p>
          <a:p>
            <a:r>
              <a:rPr lang="zh-CN" altLang="en-US" dirty="0"/>
              <a:t>方法：</a:t>
            </a:r>
            <a:endParaRPr lang="en-US" altLang="zh-CN" dirty="0"/>
          </a:p>
          <a:p>
            <a:pPr marL="285750" indent="-285750">
              <a:buFont typeface="Wingdings" panose="05000000000000000000" pitchFamily="2" charset="2"/>
              <a:buChar char="ü"/>
            </a:pPr>
            <a:r>
              <a:rPr lang="zh-CN" altLang="en-US" dirty="0"/>
              <a:t>提案牵引</a:t>
            </a:r>
            <a:endParaRPr lang="en-US" altLang="zh-CN" dirty="0"/>
          </a:p>
          <a:p>
            <a:pPr marL="285750" indent="-285750">
              <a:buFont typeface="Wingdings" panose="05000000000000000000" pitchFamily="2" charset="2"/>
              <a:buChar char="ü"/>
            </a:pPr>
            <a:r>
              <a:rPr lang="zh-CN" altLang="en-US" dirty="0"/>
              <a:t>介入会员磋商，提升活跃度</a:t>
            </a:r>
            <a:endParaRPr lang="en-US" altLang="zh-CN" dirty="0"/>
          </a:p>
          <a:p>
            <a:pPr marL="285750" indent="-285750">
              <a:buFont typeface="Wingdings" panose="05000000000000000000" pitchFamily="2" charset="2"/>
              <a:buChar char="ü"/>
            </a:pPr>
            <a:r>
              <a:rPr lang="zh-CN" altLang="en-US" dirty="0"/>
              <a:t>会员可以采用提案设立临时机构，参与提案处理</a:t>
            </a:r>
          </a:p>
        </p:txBody>
      </p:sp>
      <p:sp>
        <p:nvSpPr>
          <p:cNvPr id="22" name="文本框 21">
            <a:extLst>
              <a:ext uri="{FF2B5EF4-FFF2-40B4-BE49-F238E27FC236}">
                <a16:creationId xmlns:a16="http://schemas.microsoft.com/office/drawing/2014/main" xmlns="" id="{3A0F743F-7D67-2BD2-6DD7-98DA636B4A43}"/>
              </a:ext>
            </a:extLst>
          </p:cNvPr>
          <p:cNvSpPr txBox="1"/>
          <p:nvPr/>
        </p:nvSpPr>
        <p:spPr>
          <a:xfrm>
            <a:off x="321963" y="3035383"/>
            <a:ext cx="2830711" cy="2585323"/>
          </a:xfrm>
          <a:prstGeom prst="rect">
            <a:avLst/>
          </a:prstGeom>
          <a:noFill/>
        </p:spPr>
        <p:txBody>
          <a:bodyPr wrap="none" rtlCol="0">
            <a:spAutoFit/>
          </a:bodyPr>
          <a:lstStyle/>
          <a:p>
            <a:r>
              <a:rPr lang="en-US" altLang="zh-CN" b="1" dirty="0"/>
              <a:t>WAA </a:t>
            </a:r>
            <a:r>
              <a:rPr lang="zh-CN" altLang="en-US" b="1" dirty="0"/>
              <a:t>标准制定核心要素：</a:t>
            </a:r>
            <a:endParaRPr lang="en-US" altLang="zh-CN" b="1" dirty="0"/>
          </a:p>
          <a:p>
            <a:pPr marL="285750" indent="-285750">
              <a:buFont typeface="Wingdings" panose="05000000000000000000" pitchFamily="2" charset="2"/>
              <a:buChar char="Ø"/>
            </a:pPr>
            <a:r>
              <a:rPr lang="zh-CN" altLang="en-US" dirty="0"/>
              <a:t>产业需求发现</a:t>
            </a:r>
            <a:endParaRPr lang="en-US" altLang="zh-CN" dirty="0"/>
          </a:p>
          <a:p>
            <a:pPr marL="285750" indent="-285750">
              <a:buFont typeface="Wingdings" panose="05000000000000000000" pitchFamily="2" charset="2"/>
              <a:buChar char="Ø"/>
            </a:pPr>
            <a:r>
              <a:rPr lang="zh-CN" altLang="en-US" dirty="0"/>
              <a:t>产兴需求报告</a:t>
            </a:r>
            <a:endParaRPr lang="en-US" altLang="zh-CN" dirty="0"/>
          </a:p>
          <a:p>
            <a:pPr marL="285750" indent="-285750">
              <a:buFont typeface="Wingdings" panose="05000000000000000000" pitchFamily="2" charset="2"/>
              <a:buChar char="Ø"/>
            </a:pPr>
            <a:r>
              <a:rPr lang="zh-CN" altLang="en-US" dirty="0"/>
              <a:t>产业需求必要性分析</a:t>
            </a:r>
            <a:endParaRPr lang="en-US" altLang="zh-CN" dirty="0"/>
          </a:p>
          <a:p>
            <a:pPr marL="285750" indent="-285750">
              <a:buFont typeface="Wingdings" panose="05000000000000000000" pitchFamily="2" charset="2"/>
              <a:buChar char="Ø"/>
            </a:pPr>
            <a:r>
              <a:rPr lang="zh-CN" altLang="en-US" dirty="0"/>
              <a:t>产业需求必要性报告</a:t>
            </a:r>
            <a:endParaRPr lang="en-US" altLang="zh-CN" dirty="0"/>
          </a:p>
          <a:p>
            <a:pPr marL="285750" indent="-285750">
              <a:buFont typeface="Wingdings" panose="05000000000000000000" pitchFamily="2" charset="2"/>
              <a:buChar char="Ø"/>
            </a:pPr>
            <a:r>
              <a:rPr lang="zh-CN" altLang="en-US" dirty="0"/>
              <a:t>技术可行性分析</a:t>
            </a:r>
            <a:endParaRPr lang="en-US" altLang="zh-CN" dirty="0"/>
          </a:p>
          <a:p>
            <a:pPr marL="285750" indent="-285750">
              <a:buFont typeface="Wingdings" panose="05000000000000000000" pitchFamily="2" charset="2"/>
              <a:buChar char="Ø"/>
            </a:pPr>
            <a:r>
              <a:rPr lang="zh-CN" altLang="en-US" dirty="0"/>
              <a:t>技术可行性分析报告</a:t>
            </a:r>
            <a:endParaRPr lang="en-US" altLang="zh-CN" dirty="0"/>
          </a:p>
          <a:p>
            <a:pPr marL="285750" indent="-285750">
              <a:buFont typeface="Wingdings" panose="05000000000000000000" pitchFamily="2" charset="2"/>
              <a:buChar char="Ø"/>
            </a:pPr>
            <a:r>
              <a:rPr lang="zh-CN" altLang="en-US" dirty="0"/>
              <a:t>标准或规范草案</a:t>
            </a:r>
            <a:endParaRPr lang="en-US" altLang="zh-CN" dirty="0"/>
          </a:p>
          <a:p>
            <a:pPr marL="285750" indent="-285750">
              <a:buFont typeface="Wingdings" panose="05000000000000000000" pitchFamily="2" charset="2"/>
              <a:buChar char="Ø"/>
            </a:pPr>
            <a:r>
              <a:rPr lang="zh-CN" altLang="en-US" dirty="0"/>
              <a:t>标准或规范发布</a:t>
            </a:r>
          </a:p>
        </p:txBody>
      </p:sp>
      <p:cxnSp>
        <p:nvCxnSpPr>
          <p:cNvPr id="27" name="肘形连接符 26">
            <a:extLst>
              <a:ext uri="{FF2B5EF4-FFF2-40B4-BE49-F238E27FC236}">
                <a16:creationId xmlns:a16="http://schemas.microsoft.com/office/drawing/2014/main" xmlns="" id="{0C633354-9FBC-E5FB-6D43-74F19F0FA67A}"/>
              </a:ext>
            </a:extLst>
          </p:cNvPr>
          <p:cNvCxnSpPr>
            <a:stCxn id="12" idx="3"/>
            <a:endCxn id="11" idx="1"/>
          </p:cNvCxnSpPr>
          <p:nvPr/>
        </p:nvCxnSpPr>
        <p:spPr>
          <a:xfrm flipV="1">
            <a:off x="5824986" y="3126940"/>
            <a:ext cx="1673563" cy="773853"/>
          </a:xfrm>
          <a:prstGeom prst="bentConnector3">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29" name="肘形连接符 28">
            <a:extLst>
              <a:ext uri="{FF2B5EF4-FFF2-40B4-BE49-F238E27FC236}">
                <a16:creationId xmlns:a16="http://schemas.microsoft.com/office/drawing/2014/main" xmlns="" id="{99FA61D5-7114-4F11-031F-42C4C4F55EC1}"/>
              </a:ext>
            </a:extLst>
          </p:cNvPr>
          <p:cNvCxnSpPr>
            <a:stCxn id="12" idx="3"/>
            <a:endCxn id="10" idx="1"/>
          </p:cNvCxnSpPr>
          <p:nvPr/>
        </p:nvCxnSpPr>
        <p:spPr>
          <a:xfrm>
            <a:off x="5824986" y="3900793"/>
            <a:ext cx="1673563" cy="854959"/>
          </a:xfrm>
          <a:prstGeom prst="bentConnector3">
            <a:avLst/>
          </a:prstGeom>
          <a:ln>
            <a:tailEnd type="triangle"/>
          </a:ln>
        </p:spPr>
        <p:style>
          <a:lnRef idx="2">
            <a:schemeClr val="accent5"/>
          </a:lnRef>
          <a:fillRef idx="0">
            <a:schemeClr val="accent5"/>
          </a:fillRef>
          <a:effectRef idx="1">
            <a:schemeClr val="accent5"/>
          </a:effectRef>
          <a:fontRef idx="minor">
            <a:schemeClr val="tx1"/>
          </a:fontRef>
        </p:style>
      </p:cxnSp>
      <p:sp>
        <p:nvSpPr>
          <p:cNvPr id="32" name="椭圆 31">
            <a:extLst>
              <a:ext uri="{FF2B5EF4-FFF2-40B4-BE49-F238E27FC236}">
                <a16:creationId xmlns:a16="http://schemas.microsoft.com/office/drawing/2014/main" xmlns="" id="{58E4D60F-0A37-09F5-D624-8F1E70169F7F}"/>
              </a:ext>
            </a:extLst>
          </p:cNvPr>
          <p:cNvSpPr/>
          <p:nvPr/>
        </p:nvSpPr>
        <p:spPr>
          <a:xfrm>
            <a:off x="7325974" y="3655739"/>
            <a:ext cx="2021698" cy="7396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提案牵引</a:t>
            </a:r>
            <a:endParaRPr kumimoji="1" lang="en-US" altLang="zh-CN" dirty="0"/>
          </a:p>
          <a:p>
            <a:pPr algn="ctr"/>
            <a:r>
              <a:rPr kumimoji="1" lang="zh-CN" altLang="en-US" dirty="0"/>
              <a:t>过程透明</a:t>
            </a:r>
          </a:p>
        </p:txBody>
      </p:sp>
      <p:sp>
        <p:nvSpPr>
          <p:cNvPr id="33" name="文本框 32">
            <a:extLst>
              <a:ext uri="{FF2B5EF4-FFF2-40B4-BE49-F238E27FC236}">
                <a16:creationId xmlns:a16="http://schemas.microsoft.com/office/drawing/2014/main" xmlns="" id="{68A67F44-B5AD-CE4C-1F38-54EEC633703D}"/>
              </a:ext>
            </a:extLst>
          </p:cNvPr>
          <p:cNvSpPr txBox="1"/>
          <p:nvPr/>
        </p:nvSpPr>
        <p:spPr>
          <a:xfrm>
            <a:off x="5882421" y="4328272"/>
            <a:ext cx="1454244" cy="261610"/>
          </a:xfrm>
          <a:prstGeom prst="rect">
            <a:avLst/>
          </a:prstGeom>
          <a:noFill/>
        </p:spPr>
        <p:txBody>
          <a:bodyPr wrap="none" rtlCol="0">
            <a:spAutoFit/>
          </a:bodyPr>
          <a:lstStyle/>
          <a:p>
            <a:r>
              <a:rPr kumimoji="1" lang="zh-CN" altLang="en-US" sz="1100" dirty="0"/>
              <a:t>临时机构设立类提案</a:t>
            </a:r>
          </a:p>
        </p:txBody>
      </p:sp>
      <p:sp>
        <p:nvSpPr>
          <p:cNvPr id="34" name="文本框 33">
            <a:extLst>
              <a:ext uri="{FF2B5EF4-FFF2-40B4-BE49-F238E27FC236}">
                <a16:creationId xmlns:a16="http://schemas.microsoft.com/office/drawing/2014/main" xmlns="" id="{1522C7D5-603B-58AD-55FC-391774CBA5F3}"/>
              </a:ext>
            </a:extLst>
          </p:cNvPr>
          <p:cNvSpPr txBox="1"/>
          <p:nvPr/>
        </p:nvSpPr>
        <p:spPr>
          <a:xfrm>
            <a:off x="6149213" y="3395322"/>
            <a:ext cx="889987" cy="261610"/>
          </a:xfrm>
          <a:prstGeom prst="rect">
            <a:avLst/>
          </a:prstGeom>
          <a:noFill/>
        </p:spPr>
        <p:txBody>
          <a:bodyPr wrap="none" rtlCol="0">
            <a:spAutoFit/>
          </a:bodyPr>
          <a:lstStyle/>
          <a:p>
            <a:r>
              <a:rPr kumimoji="1" lang="zh-CN" altLang="en-US" sz="1100" dirty="0"/>
              <a:t>技术类提案</a:t>
            </a:r>
          </a:p>
        </p:txBody>
      </p:sp>
      <p:sp>
        <p:nvSpPr>
          <p:cNvPr id="36" name="文本框 35">
            <a:extLst>
              <a:ext uri="{FF2B5EF4-FFF2-40B4-BE49-F238E27FC236}">
                <a16:creationId xmlns:a16="http://schemas.microsoft.com/office/drawing/2014/main" xmlns="" id="{AF93CF1C-1A85-DDE9-D415-B1B65DE64568}"/>
              </a:ext>
            </a:extLst>
          </p:cNvPr>
          <p:cNvSpPr txBox="1"/>
          <p:nvPr/>
        </p:nvSpPr>
        <p:spPr>
          <a:xfrm>
            <a:off x="10170861" y="4570172"/>
            <a:ext cx="1107996" cy="369332"/>
          </a:xfrm>
          <a:prstGeom prst="rect">
            <a:avLst/>
          </a:prstGeom>
          <a:noFill/>
          <a:ln>
            <a:solidFill>
              <a:schemeClr val="tx1"/>
            </a:solidFill>
          </a:ln>
        </p:spPr>
        <p:txBody>
          <a:bodyPr wrap="none" rtlCol="0">
            <a:spAutoFit/>
          </a:bodyPr>
          <a:lstStyle/>
          <a:p>
            <a:r>
              <a:rPr kumimoji="1" lang="zh-CN" altLang="en-US" dirty="0"/>
              <a:t>标准发布</a:t>
            </a:r>
          </a:p>
        </p:txBody>
      </p:sp>
      <p:cxnSp>
        <p:nvCxnSpPr>
          <p:cNvPr id="38" name="直线箭头连接符 37">
            <a:extLst>
              <a:ext uri="{FF2B5EF4-FFF2-40B4-BE49-F238E27FC236}">
                <a16:creationId xmlns:a16="http://schemas.microsoft.com/office/drawing/2014/main" xmlns="" id="{47667735-CCDE-A93E-887D-EF00E51BE6DE}"/>
              </a:ext>
            </a:extLst>
          </p:cNvPr>
          <p:cNvCxnSpPr>
            <a:stCxn id="10" idx="3"/>
            <a:endCxn id="36" idx="1"/>
          </p:cNvCxnSpPr>
          <p:nvPr/>
        </p:nvCxnSpPr>
        <p:spPr>
          <a:xfrm flipV="1">
            <a:off x="9175098" y="4754838"/>
            <a:ext cx="995763" cy="9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xmlns="" id="{703F4DF7-41E1-97AD-6E12-92735CBC7CF5}"/>
              </a:ext>
            </a:extLst>
          </p:cNvPr>
          <p:cNvCxnSpPr>
            <a:cxnSpLocks/>
            <a:stCxn id="11" idx="3"/>
            <a:endCxn id="13" idx="1"/>
          </p:cNvCxnSpPr>
          <p:nvPr/>
        </p:nvCxnSpPr>
        <p:spPr>
          <a:xfrm>
            <a:off x="9405931" y="3126940"/>
            <a:ext cx="345288" cy="677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49" name="肘形连接符 48">
            <a:extLst>
              <a:ext uri="{FF2B5EF4-FFF2-40B4-BE49-F238E27FC236}">
                <a16:creationId xmlns:a16="http://schemas.microsoft.com/office/drawing/2014/main" xmlns="" id="{5A7A72D1-6AF9-16ED-9B0D-8E41255D1FA0}"/>
              </a:ext>
            </a:extLst>
          </p:cNvPr>
          <p:cNvCxnSpPr>
            <a:cxnSpLocks/>
            <a:stCxn id="13" idx="3"/>
            <a:endCxn id="10" idx="2"/>
          </p:cNvCxnSpPr>
          <p:nvPr/>
        </p:nvCxnSpPr>
        <p:spPr>
          <a:xfrm flipH="1">
            <a:off x="8336824" y="3133712"/>
            <a:ext cx="3321777" cy="1806706"/>
          </a:xfrm>
          <a:prstGeom prst="bentConnector4">
            <a:avLst>
              <a:gd name="adj1" fmla="val -6882"/>
              <a:gd name="adj2" fmla="val 112653"/>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256986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0D21478-7FA8-2754-CE4A-976FBC826D89}"/>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688E07EC-BB24-83F2-42AA-C9503187C380}"/>
              </a:ext>
            </a:extLst>
          </p:cNvPr>
          <p:cNvSpPr>
            <a:spLocks noGrp="1"/>
          </p:cNvSpPr>
          <p:nvPr>
            <p:ph type="sldNum" sz="quarter" idx="12"/>
          </p:nvPr>
        </p:nvSpPr>
        <p:spPr/>
        <p:txBody>
          <a:bodyPr/>
          <a:lstStyle/>
          <a:p>
            <a:fld id="{49AE70B2-8BF9-45C0-BB95-33D1B9D3A854}" type="slidenum">
              <a:rPr lang="zh-CN" altLang="en-US" smtClean="0"/>
              <a:t>57</a:t>
            </a:fld>
            <a:endParaRPr lang="zh-CN" altLang="en-US"/>
          </a:p>
        </p:txBody>
      </p:sp>
      <p:sp>
        <p:nvSpPr>
          <p:cNvPr id="4" name="标题 3">
            <a:extLst>
              <a:ext uri="{FF2B5EF4-FFF2-40B4-BE49-F238E27FC236}">
                <a16:creationId xmlns:a16="http://schemas.microsoft.com/office/drawing/2014/main" xmlns="" id="{5F642DF5-C16D-66A5-4AB0-71DC71523BD9}"/>
              </a:ext>
            </a:extLst>
          </p:cNvPr>
          <p:cNvSpPr>
            <a:spLocks noGrp="1"/>
          </p:cNvSpPr>
          <p:nvPr>
            <p:ph type="title"/>
          </p:nvPr>
        </p:nvSpPr>
        <p:spPr/>
        <p:txBody>
          <a:bodyPr>
            <a:normAutofit/>
          </a:bodyPr>
          <a:lstStyle/>
          <a:p>
            <a:r>
              <a:rPr kumimoji="1" lang="zh-CN" altLang="en-US" dirty="0"/>
              <a:t>提案载体及要素</a:t>
            </a:r>
          </a:p>
        </p:txBody>
      </p:sp>
      <p:sp>
        <p:nvSpPr>
          <p:cNvPr id="6" name="内容占位符 2">
            <a:extLst>
              <a:ext uri="{FF2B5EF4-FFF2-40B4-BE49-F238E27FC236}">
                <a16:creationId xmlns:a16="http://schemas.microsoft.com/office/drawing/2014/main" xmlns="" id="{13AC4F38-D1BA-FE92-39CD-F35EEBBF2098}"/>
              </a:ext>
            </a:extLst>
          </p:cNvPr>
          <p:cNvSpPr txBox="1">
            <a:spLocks/>
          </p:cNvSpPr>
          <p:nvPr/>
        </p:nvSpPr>
        <p:spPr>
          <a:xfrm>
            <a:off x="748676" y="1580394"/>
            <a:ext cx="10462664" cy="4124665"/>
          </a:xfrm>
          <a:prstGeom prst="rect">
            <a:avLst/>
          </a:prstGeom>
        </p:spPr>
        <p:txBody>
          <a:bodyPr>
            <a:normAutofit fontScale="77500" lnSpcReduction="20000"/>
          </a:bodyPr>
          <a:lstStyle>
            <a:lvl1pPr marL="228600" indent="-228600" algn="l" defTabSz="1219200" rtl="0" eaLnBrk="1" latinLnBrk="0" hangingPunct="1">
              <a:spcBef>
                <a:spcPct val="20000"/>
              </a:spcBef>
              <a:buClr>
                <a:schemeClr val="accent1"/>
              </a:buClr>
              <a:buFont typeface="Arial" panose="020B0604020202020204" pitchFamily="34" charset="0"/>
              <a:buChar char="•"/>
              <a:defRPr sz="2000" b="0" i="0" kern="800" spc="-13">
                <a:solidFill>
                  <a:schemeClr val="tx1"/>
                </a:solidFill>
                <a:latin typeface="阿里巴巴普惠体" panose="00020600040101010101" charset="-122"/>
                <a:ea typeface="阿里巴巴普惠体" panose="00020600040101010101" charset="-122"/>
                <a:cs typeface="Alibaba PuHuiTi R" pitchFamily="18" charset="-122"/>
              </a:defRPr>
            </a:lvl1pPr>
            <a:lvl2pPr marL="459105" indent="-230505"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2pPr>
            <a:lvl3pPr marL="6877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3pPr>
            <a:lvl4pPr marL="916305" indent="-228600" algn="l" defTabSz="1219200" rtl="0" eaLnBrk="1" latinLnBrk="0" hangingPunct="1">
              <a:lnSpc>
                <a:spcPct val="150000"/>
              </a:lnSpc>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4pPr>
            <a:lvl5pPr marL="1144905" indent="-228600" algn="l" defTabSz="1219200" rtl="0" eaLnBrk="1" latinLnBrk="0" hangingPunct="1">
              <a:spcBef>
                <a:spcPct val="20000"/>
              </a:spcBef>
              <a:buClr>
                <a:schemeClr val="accent1"/>
              </a:buClr>
              <a:buFont typeface="Arial" panose="020B0604020202020204" pitchFamily="34" charset="0"/>
              <a:buChar char="»"/>
              <a:defRPr sz="1600" b="0" i="0" kern="800">
                <a:solidFill>
                  <a:schemeClr val="tx1"/>
                </a:solidFill>
                <a:latin typeface="阿里巴巴普惠体" panose="00020600040101010101" charset="-122"/>
                <a:ea typeface="阿里巴巴普惠体" panose="00020600040101010101" charset="-122"/>
                <a:cs typeface="Alibaba PuHuiTi R" pitchFamily="18" charset="-122"/>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a:lstStyle>
          <a:p>
            <a:pPr marL="514350" indent="-514350">
              <a:lnSpc>
                <a:spcPct val="150000"/>
              </a:lnSpc>
              <a:buFont typeface="+mj-lt"/>
              <a:buAutoNum type="arabicPeriod"/>
            </a:pPr>
            <a:r>
              <a:rPr lang="zh-CN" altLang="en-US" dirty="0"/>
              <a:t>提案以文档的形式发送到</a:t>
            </a:r>
            <a:r>
              <a:rPr lang="en-US" altLang="zh-CN" dirty="0"/>
              <a:t>propsal@lists.waa-alliance.com</a:t>
            </a:r>
            <a:r>
              <a:rPr lang="zh-CN" altLang="en-US" dirty="0"/>
              <a:t>，该邮件列表接受人为全体会员及联盟贡献者</a:t>
            </a:r>
            <a:endParaRPr lang="en-US" altLang="zh-CN" dirty="0"/>
          </a:p>
          <a:p>
            <a:pPr marL="514350" indent="-514350">
              <a:lnSpc>
                <a:spcPct val="150000"/>
              </a:lnSpc>
              <a:buFont typeface="+mj-lt"/>
              <a:buAutoNum type="arabicPeriod"/>
            </a:pPr>
            <a:r>
              <a:rPr lang="zh-CN" altLang="en-US" dirty="0"/>
              <a:t>提案的文档遵守 “</a:t>
            </a:r>
            <a:r>
              <a:rPr lang="en-US" altLang="zh-CN" dirty="0"/>
              <a:t>a contribution document”</a:t>
            </a:r>
            <a:r>
              <a:rPr lang="zh-CN" altLang="en-US" dirty="0"/>
              <a:t>范式（以下简称</a:t>
            </a:r>
            <a:r>
              <a:rPr lang="en-US" altLang="zh-CN" dirty="0"/>
              <a:t>ACD)</a:t>
            </a:r>
          </a:p>
          <a:p>
            <a:pPr marL="514350" indent="-514350">
              <a:lnSpc>
                <a:spcPct val="150000"/>
              </a:lnSpc>
              <a:buFont typeface="+mj-lt"/>
              <a:buAutoNum type="arabicPeriod"/>
            </a:pPr>
            <a:r>
              <a:rPr lang="zh-CN" altLang="en-US" dirty="0"/>
              <a:t>联盟内机构代码</a:t>
            </a:r>
            <a:endParaRPr lang="en-US" altLang="zh-CN" dirty="0"/>
          </a:p>
          <a:p>
            <a:pPr marL="744855" lvl="1" indent="-514350">
              <a:lnSpc>
                <a:spcPct val="150000"/>
              </a:lnSpc>
              <a:buFont typeface="+mj-ea"/>
              <a:buAutoNum type="circleNumDbPlain"/>
            </a:pPr>
            <a:r>
              <a:rPr lang="zh-CN" altLang="en-US" dirty="0"/>
              <a:t>全体成员：</a:t>
            </a:r>
            <a:r>
              <a:rPr lang="en-US" altLang="zh-CN" dirty="0"/>
              <a:t>M1</a:t>
            </a:r>
            <a:r>
              <a:rPr lang="zh-CN" altLang="en-US" dirty="0"/>
              <a:t>（</a:t>
            </a:r>
            <a:r>
              <a:rPr lang="en-US" altLang="zh-CN" dirty="0"/>
              <a:t>whole members)</a:t>
            </a:r>
          </a:p>
          <a:p>
            <a:pPr marL="744855" lvl="1" indent="-514350">
              <a:lnSpc>
                <a:spcPct val="150000"/>
              </a:lnSpc>
              <a:buFont typeface="+mj-ea"/>
              <a:buAutoNum type="circleNumDbPlain"/>
            </a:pPr>
            <a:r>
              <a:rPr lang="zh-CN" altLang="en-US" dirty="0"/>
              <a:t>理事会：</a:t>
            </a:r>
            <a:r>
              <a:rPr lang="en-US" altLang="zh-CN" dirty="0"/>
              <a:t>BO(Board)</a:t>
            </a:r>
          </a:p>
          <a:p>
            <a:pPr marL="744855" lvl="1" indent="-514350">
              <a:lnSpc>
                <a:spcPct val="150000"/>
              </a:lnSpc>
              <a:buFont typeface="+mj-ea"/>
              <a:buAutoNum type="circleNumDbPlain"/>
            </a:pPr>
            <a:r>
              <a:rPr lang="zh-CN" altLang="en-US" dirty="0"/>
              <a:t>秘书处：</a:t>
            </a:r>
            <a:r>
              <a:rPr lang="en-US" altLang="zh-CN" dirty="0"/>
              <a:t>SE(Secretariat )</a:t>
            </a:r>
          </a:p>
          <a:p>
            <a:pPr marL="744855" lvl="1" indent="-514350">
              <a:lnSpc>
                <a:spcPct val="150000"/>
              </a:lnSpc>
              <a:buFont typeface="+mj-ea"/>
              <a:buAutoNum type="circleNumDbPlain"/>
            </a:pPr>
            <a:r>
              <a:rPr lang="zh-CN" altLang="en-US" dirty="0"/>
              <a:t>秘书处联席会：</a:t>
            </a:r>
            <a:r>
              <a:rPr lang="en-US" altLang="zh-CN" dirty="0"/>
              <a:t>SJ</a:t>
            </a:r>
            <a:r>
              <a:rPr lang="zh-CN" altLang="en-US" dirty="0"/>
              <a:t>（</a:t>
            </a:r>
            <a:r>
              <a:rPr lang="en-US" altLang="zh-CN" dirty="0"/>
              <a:t> Secretariat Joint Meeting</a:t>
            </a:r>
            <a:r>
              <a:rPr lang="zh-CN" altLang="en-US" dirty="0"/>
              <a:t>）</a:t>
            </a:r>
            <a:endParaRPr lang="en-US" altLang="zh-CN" dirty="0"/>
          </a:p>
          <a:p>
            <a:pPr marL="744855" lvl="1" indent="-514350">
              <a:lnSpc>
                <a:spcPct val="150000"/>
              </a:lnSpc>
              <a:buFont typeface="+mj-ea"/>
              <a:buAutoNum type="circleNumDbPlain"/>
            </a:pPr>
            <a:r>
              <a:rPr lang="zh-CN" altLang="en-US" dirty="0"/>
              <a:t>技术标准部：</a:t>
            </a:r>
            <a:r>
              <a:rPr lang="en-US" altLang="zh-CN" dirty="0"/>
              <a:t>TSD</a:t>
            </a:r>
            <a:r>
              <a:rPr lang="zh-CN" altLang="en-US" dirty="0"/>
              <a:t>（</a:t>
            </a:r>
            <a:r>
              <a:rPr lang="en-US" altLang="zh-CN" b="0" i="0" dirty="0">
                <a:solidFill>
                  <a:srgbClr val="101214"/>
                </a:solidFill>
                <a:effectLst/>
                <a:latin typeface="Segoe UI" panose="020B0502040204020203" pitchFamily="34" charset="0"/>
              </a:rPr>
              <a:t>Technical specification department</a:t>
            </a:r>
            <a:r>
              <a:rPr lang="zh-CN" altLang="en-US" b="0" i="0" dirty="0">
                <a:solidFill>
                  <a:srgbClr val="101214"/>
                </a:solidFill>
                <a:effectLst/>
                <a:latin typeface="Segoe UI" panose="020B0502040204020203" pitchFamily="34" charset="0"/>
              </a:rPr>
              <a:t>）</a:t>
            </a:r>
            <a:endParaRPr lang="en-US" altLang="zh-CN" b="0" i="0" dirty="0">
              <a:solidFill>
                <a:srgbClr val="101214"/>
              </a:solidFill>
              <a:effectLst/>
              <a:latin typeface="Segoe UI" panose="020B0502040204020203" pitchFamily="34" charset="0"/>
            </a:endParaRPr>
          </a:p>
          <a:p>
            <a:pPr marL="744855" lvl="1" indent="-514350">
              <a:lnSpc>
                <a:spcPct val="150000"/>
              </a:lnSpc>
              <a:buFont typeface="+mj-ea"/>
              <a:buAutoNum type="circleNumDbPlain"/>
            </a:pPr>
            <a:r>
              <a:rPr lang="zh-CN" altLang="en-US" dirty="0"/>
              <a:t>测试认证部：</a:t>
            </a:r>
            <a:r>
              <a:rPr lang="en-US" altLang="zh-CN" dirty="0"/>
              <a:t>TCD</a:t>
            </a:r>
            <a:r>
              <a:rPr lang="zh-CN" altLang="en-US" dirty="0"/>
              <a:t>（</a:t>
            </a:r>
            <a:r>
              <a:rPr lang="en-US" altLang="zh-CN" b="0" i="0" dirty="0">
                <a:solidFill>
                  <a:srgbClr val="101214"/>
                </a:solidFill>
                <a:effectLst/>
                <a:latin typeface="Segoe UI" panose="020B0502040204020203" pitchFamily="34" charset="0"/>
              </a:rPr>
              <a:t>Testing and certification department</a:t>
            </a:r>
            <a:r>
              <a:rPr lang="zh-CN" altLang="en-US" dirty="0">
                <a:solidFill>
                  <a:srgbClr val="101214"/>
                </a:solidFill>
                <a:latin typeface="Segoe UI" panose="020B0502040204020203" pitchFamily="34" charset="0"/>
              </a:rPr>
              <a:t>）</a:t>
            </a:r>
            <a:endParaRPr lang="en-US" altLang="zh-CN" dirty="0"/>
          </a:p>
          <a:p>
            <a:pPr marL="744855" lvl="1" indent="-514350">
              <a:lnSpc>
                <a:spcPct val="150000"/>
              </a:lnSpc>
              <a:buFont typeface="+mj-ea"/>
              <a:buAutoNum type="circleNumDbPlain"/>
            </a:pPr>
            <a:r>
              <a:rPr lang="en-US" altLang="zh-CN" dirty="0"/>
              <a:t>PMO:PMO</a:t>
            </a:r>
          </a:p>
          <a:p>
            <a:pPr marL="744855" lvl="1" indent="-514350">
              <a:lnSpc>
                <a:spcPct val="150000"/>
              </a:lnSpc>
              <a:buFont typeface="+mj-ea"/>
              <a:buAutoNum type="circleNumDbPlain"/>
            </a:pPr>
            <a:r>
              <a:rPr lang="zh-CN" altLang="en-US" dirty="0"/>
              <a:t>工作推进组：</a:t>
            </a:r>
            <a:r>
              <a:rPr lang="en-US" altLang="zh-CN" dirty="0"/>
              <a:t>PG1~n</a:t>
            </a:r>
          </a:p>
          <a:p>
            <a:pPr marL="744855" lvl="1" indent="-514350">
              <a:lnSpc>
                <a:spcPct val="150000"/>
              </a:lnSpc>
              <a:buFont typeface="+mj-ea"/>
              <a:buAutoNum type="circleNumDbPlain"/>
            </a:pPr>
            <a:r>
              <a:rPr lang="zh-CN" altLang="en-US" dirty="0"/>
              <a:t>项目：</a:t>
            </a:r>
            <a:r>
              <a:rPr lang="en-US" altLang="zh-CN" dirty="0"/>
              <a:t>P001~Pxxx</a:t>
            </a:r>
          </a:p>
          <a:p>
            <a:pPr marL="514350" indent="-514350">
              <a:lnSpc>
                <a:spcPct val="150000"/>
              </a:lnSpc>
              <a:buFont typeface="+mj-lt"/>
              <a:buAutoNum type="arabicPeriod"/>
            </a:pPr>
            <a:endParaRPr lang="en-US" altLang="zh-CN" dirty="0"/>
          </a:p>
        </p:txBody>
      </p:sp>
    </p:spTree>
    <p:extLst>
      <p:ext uri="{BB962C8B-B14F-4D97-AF65-F5344CB8AC3E}">
        <p14:creationId xmlns:p14="http://schemas.microsoft.com/office/powerpoint/2010/main" val="4551783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7AF75E78-7C96-14FB-124A-E7EC797A2C03}"/>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27F26CB0-A292-7BAC-0117-5CB1911AC402}"/>
              </a:ext>
            </a:extLst>
          </p:cNvPr>
          <p:cNvSpPr>
            <a:spLocks noGrp="1"/>
          </p:cNvSpPr>
          <p:nvPr>
            <p:ph type="sldNum" sz="quarter" idx="12"/>
          </p:nvPr>
        </p:nvSpPr>
        <p:spPr/>
        <p:txBody>
          <a:bodyPr/>
          <a:lstStyle/>
          <a:p>
            <a:fld id="{49AE70B2-8BF9-45C0-BB95-33D1B9D3A854}" type="slidenum">
              <a:rPr lang="zh-CN" altLang="en-US" smtClean="0"/>
              <a:t>58</a:t>
            </a:fld>
            <a:endParaRPr lang="zh-CN" altLang="en-US"/>
          </a:p>
        </p:txBody>
      </p:sp>
      <p:sp>
        <p:nvSpPr>
          <p:cNvPr id="4" name="标题 3">
            <a:extLst>
              <a:ext uri="{FF2B5EF4-FFF2-40B4-BE49-F238E27FC236}">
                <a16:creationId xmlns:a16="http://schemas.microsoft.com/office/drawing/2014/main" xmlns="" id="{3B7B7BA9-9126-A698-D986-37C542A54FA4}"/>
              </a:ext>
            </a:extLst>
          </p:cNvPr>
          <p:cNvSpPr>
            <a:spLocks noGrp="1"/>
          </p:cNvSpPr>
          <p:nvPr>
            <p:ph type="title"/>
          </p:nvPr>
        </p:nvSpPr>
        <p:spPr/>
        <p:txBody>
          <a:bodyPr/>
          <a:lstStyle/>
          <a:p>
            <a:r>
              <a:rPr kumimoji="1" lang="zh-CN" altLang="en-US" dirty="0"/>
              <a:t>联盟 </a:t>
            </a:r>
            <a:r>
              <a:rPr kumimoji="1" lang="en-US" altLang="zh-CN" dirty="0"/>
              <a:t>ACD </a:t>
            </a:r>
            <a:r>
              <a:rPr kumimoji="1" lang="zh-CN" altLang="en-US" dirty="0"/>
              <a:t>类型</a:t>
            </a:r>
          </a:p>
        </p:txBody>
      </p:sp>
      <p:sp>
        <p:nvSpPr>
          <p:cNvPr id="6" name="文本框 5">
            <a:extLst>
              <a:ext uri="{FF2B5EF4-FFF2-40B4-BE49-F238E27FC236}">
                <a16:creationId xmlns:a16="http://schemas.microsoft.com/office/drawing/2014/main" xmlns="" id="{2289AE46-8BEC-0931-E218-7522E8FD1B71}"/>
              </a:ext>
            </a:extLst>
          </p:cNvPr>
          <p:cNvSpPr txBox="1"/>
          <p:nvPr/>
        </p:nvSpPr>
        <p:spPr>
          <a:xfrm>
            <a:off x="515007" y="1502979"/>
            <a:ext cx="2377574" cy="4801314"/>
          </a:xfrm>
          <a:prstGeom prst="rect">
            <a:avLst/>
          </a:prstGeom>
          <a:noFill/>
        </p:spPr>
        <p:txBody>
          <a:bodyPr wrap="none" rtlCol="0">
            <a:spAutoFit/>
          </a:bodyPr>
          <a:lstStyle/>
          <a:p>
            <a:r>
              <a:rPr lang="zh-CN" altLang="en-US" dirty="0"/>
              <a:t>分类</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en-US" sz="1800" b="0" i="0" u="none" strike="noStrike" kern="1200" dirty="0">
                <a:solidFill>
                  <a:srgbClr val="000000"/>
                </a:solidFill>
                <a:effectLst/>
                <a:latin typeface="Arial" panose="020B0604020202020204" pitchFamily="34" charset="0"/>
                <a:ea typeface="微软雅黑" panose="020B0503020204020204" pitchFamily="34" charset="-122"/>
              </a:rPr>
              <a:t>讨论</a:t>
            </a:r>
            <a:endParaRPr lang="en-US" altLang="zh-CN" sz="1800" b="0" i="0" u="none" strike="noStrike" kern="1200" dirty="0">
              <a:solidFill>
                <a:srgbClr val="000000"/>
              </a:solidFill>
              <a:effectLst/>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会议议程</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会议报告</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工作推进组备案</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产业需求报告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工作计划</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必要性报告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可行性报告</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立项</a:t>
            </a:r>
            <a:r>
              <a:rPr lang="zh-CN" altLang="en-US" dirty="0">
                <a:solidFill>
                  <a:srgbClr val="000000"/>
                </a:solidFill>
                <a:latin typeface="Arial" panose="020B0604020202020204" pitchFamily="34" charset="0"/>
                <a:ea typeface="微软雅黑" panose="020B0503020204020204" pitchFamily="34" charset="-122"/>
              </a:rPr>
              <a:t>申请</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结项</a:t>
            </a:r>
            <a:r>
              <a:rPr lang="zh-CN" altLang="en-US" dirty="0">
                <a:solidFill>
                  <a:srgbClr val="000000"/>
                </a:solidFill>
                <a:latin typeface="Arial" panose="020B0604020202020204" pitchFamily="34" charset="0"/>
                <a:ea typeface="微软雅黑" panose="020B0503020204020204" pitchFamily="34" charset="-122"/>
              </a:rPr>
              <a:t>申请</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标准草案</a:t>
            </a:r>
            <a:endParaRPr lang="en-US" altLang="zh-CN" sz="1800" b="0" i="0" u="none" strike="noStrike" kern="1200" dirty="0">
              <a:solidFill>
                <a:srgbClr val="000000"/>
              </a:solidFill>
              <a:effectLst/>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en-US" dirty="0">
                <a:solidFill>
                  <a:srgbClr val="000000"/>
                </a:solidFill>
                <a:latin typeface="Arial" panose="020B0604020202020204" pitchFamily="34" charset="0"/>
                <a:ea typeface="微软雅黑" panose="020B0503020204020204" pitchFamily="34" charset="-122"/>
              </a:rPr>
              <a:t>草案修改</a:t>
            </a:r>
            <a:endParaRPr lang="en-US" altLang="zh-CN" dirty="0">
              <a:solidFill>
                <a:srgbClr val="000000"/>
              </a:solidFill>
              <a:latin typeface="Arial" panose="020B0604020202020204" pitchFamily="34" charset="0"/>
              <a:ea typeface="微软雅黑" panose="020B0503020204020204" pitchFamily="34" charset="-122"/>
            </a:endParaRPr>
          </a:p>
          <a:p>
            <a:pPr marL="342900" indent="-342900" algn="l" rtl="0" eaLnBrk="1" fontAlgn="t" latinLnBrk="0" hangingPunct="1">
              <a:spcBef>
                <a:spcPts val="0"/>
              </a:spcBef>
              <a:spcAft>
                <a:spcPts val="0"/>
              </a:spcAft>
              <a:buFont typeface="+mj-lt"/>
              <a:buAutoNum type="arabicPeriod"/>
            </a:pPr>
            <a:r>
              <a:rPr lang="zh-CN" altLang="en-US" sz="1800" b="0" i="0" u="none" strike="noStrike" dirty="0">
                <a:solidFill>
                  <a:srgbClr val="000000"/>
                </a:solidFill>
                <a:effectLst/>
                <a:latin typeface="Arial" panose="020B0604020202020204" pitchFamily="34" charset="0"/>
                <a:ea typeface="微软雅黑" panose="020B0503020204020204" pitchFamily="34" charset="-122"/>
              </a:rPr>
              <a:t>标准修改</a:t>
            </a:r>
            <a:endParaRPr lang="zh-CN" altLang="zh-CN" sz="1800" b="0" i="0" u="none" strike="noStrike" dirty="0">
              <a:effectLst/>
              <a:latin typeface="Arial" panose="020B0604020202020204" pitchFamily="34" charset="0"/>
            </a:endParaRPr>
          </a:p>
          <a:p>
            <a:pPr marL="342900" indent="-342900" algn="l" rtl="0" eaLnBrk="1" fontAlgn="t"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测试规范草案</a:t>
            </a:r>
            <a:endParaRPr lang="zh-CN" altLang="zh-CN" sz="1800" b="0" i="0" u="none" strike="noStrike" dirty="0">
              <a:effectLst/>
              <a:latin typeface="Arial" panose="020B0604020202020204" pitchFamily="34" charset="0"/>
            </a:endParaRPr>
          </a:p>
          <a:p>
            <a:pPr marL="342900" marR="0" indent="-342900" algn="l" rtl="0" eaLnBrk="1" fontAlgn="auto" latinLnBrk="0" hangingPunct="1">
              <a:spcBef>
                <a:spcPts val="0"/>
              </a:spcBef>
              <a:spcAft>
                <a:spcPts val="0"/>
              </a:spcAft>
              <a:buFont typeface="+mj-lt"/>
              <a:buAutoNum type="arabicPeriod"/>
            </a:pPr>
            <a:r>
              <a:rPr lang="zh-CN" altLang="zh-CN" sz="1800" b="0" i="0" u="none" strike="noStrike" kern="1200" dirty="0">
                <a:solidFill>
                  <a:srgbClr val="000000"/>
                </a:solidFill>
                <a:effectLst/>
                <a:latin typeface="Arial" panose="020B0604020202020204" pitchFamily="34" charset="0"/>
                <a:ea typeface="微软雅黑" panose="020B0503020204020204" pitchFamily="34" charset="-122"/>
              </a:rPr>
              <a:t>跨机构或组联络函</a:t>
            </a:r>
            <a:endParaRPr lang="zh-CN" altLang="zh-CN" sz="1800" b="0" i="0" u="none" strike="noStrike" dirty="0">
              <a:effectLst/>
              <a:latin typeface="Arial" panose="020B0604020202020204" pitchFamily="34" charset="0"/>
            </a:endParaRPr>
          </a:p>
          <a:p>
            <a:endParaRPr lang="zh-CN" altLang="en-US" dirty="0"/>
          </a:p>
        </p:txBody>
      </p:sp>
      <p:pic>
        <p:nvPicPr>
          <p:cNvPr id="7" name="图片 6">
            <a:extLst>
              <a:ext uri="{FF2B5EF4-FFF2-40B4-BE49-F238E27FC236}">
                <a16:creationId xmlns:a16="http://schemas.microsoft.com/office/drawing/2014/main" xmlns="" id="{44E6158C-5645-3756-ADC9-1FF2E7D228FB}"/>
              </a:ext>
            </a:extLst>
          </p:cNvPr>
          <p:cNvPicPr>
            <a:picLocks noChangeAspect="1"/>
          </p:cNvPicPr>
          <p:nvPr/>
        </p:nvPicPr>
        <p:blipFill>
          <a:blip r:embed="rId4"/>
          <a:stretch>
            <a:fillRect/>
          </a:stretch>
        </p:blipFill>
        <p:spPr>
          <a:xfrm>
            <a:off x="4845289" y="1470498"/>
            <a:ext cx="5796094" cy="4460994"/>
          </a:xfrm>
          <a:prstGeom prst="rect">
            <a:avLst/>
          </a:prstGeom>
        </p:spPr>
      </p:pic>
      <p:graphicFrame>
        <p:nvGraphicFramePr>
          <p:cNvPr id="8" name="对象 7">
            <a:hlinkClick r:id="" action="ppaction://ole?verb=1"/>
            <a:extLst>
              <a:ext uri="{FF2B5EF4-FFF2-40B4-BE49-F238E27FC236}">
                <a16:creationId xmlns:a16="http://schemas.microsoft.com/office/drawing/2014/main" xmlns="" id="{95E098FA-E8DC-FFDA-EF45-E61E5F1B1159}"/>
              </a:ext>
            </a:extLst>
          </p:cNvPr>
          <p:cNvGraphicFramePr>
            <a:graphicFrameLocks noChangeAspect="1"/>
          </p:cNvGraphicFramePr>
          <p:nvPr>
            <p:extLst>
              <p:ext uri="{D42A27DB-BD31-4B8C-83A1-F6EECF244321}">
                <p14:modId xmlns:p14="http://schemas.microsoft.com/office/powerpoint/2010/main" val="1490105590"/>
              </p:ext>
            </p:extLst>
          </p:nvPr>
        </p:nvGraphicFramePr>
        <p:xfrm>
          <a:off x="10394731" y="5058959"/>
          <a:ext cx="914400" cy="828675"/>
        </p:xfrm>
        <a:graphic>
          <a:graphicData uri="http://schemas.openxmlformats.org/presentationml/2006/ole">
            <mc:AlternateContent xmlns:mc="http://schemas.openxmlformats.org/markup-compatibility/2006">
              <mc:Choice xmlns:v="urn:schemas-microsoft-com:vml" Requires="v">
                <p:oleObj spid="_x0000_s4102" name="Document" showAsIcon="1" r:id="rId5" imgW="914400" imgH="828720" progId="Word.Document.12">
                  <p:embed/>
                </p:oleObj>
              </mc:Choice>
              <mc:Fallback>
                <p:oleObj name="Document" showAsIcon="1" r:id="rId5" imgW="914400" imgH="828720" progId="Word.Document.12">
                  <p:embed/>
                  <p:pic>
                    <p:nvPicPr>
                      <p:cNvPr id="0" name=""/>
                      <p:cNvPicPr/>
                      <p:nvPr/>
                    </p:nvPicPr>
                    <p:blipFill>
                      <a:blip r:embed="rId6"/>
                      <a:stretch>
                        <a:fillRect/>
                      </a:stretch>
                    </p:blipFill>
                    <p:spPr>
                      <a:xfrm>
                        <a:off x="10394731" y="5058959"/>
                        <a:ext cx="914400" cy="828675"/>
                      </a:xfrm>
                      <a:prstGeom prst="rect">
                        <a:avLst/>
                      </a:prstGeom>
                    </p:spPr>
                  </p:pic>
                </p:oleObj>
              </mc:Fallback>
            </mc:AlternateContent>
          </a:graphicData>
        </a:graphic>
      </p:graphicFrame>
      <p:sp>
        <p:nvSpPr>
          <p:cNvPr id="9" name="文本框 8">
            <a:extLst>
              <a:ext uri="{FF2B5EF4-FFF2-40B4-BE49-F238E27FC236}">
                <a16:creationId xmlns:a16="http://schemas.microsoft.com/office/drawing/2014/main" xmlns="" id="{A5C60BD8-796E-5453-2A9D-0B7A2499621B}"/>
              </a:ext>
            </a:extLst>
          </p:cNvPr>
          <p:cNvSpPr txBox="1"/>
          <p:nvPr/>
        </p:nvSpPr>
        <p:spPr>
          <a:xfrm>
            <a:off x="4716672" y="1291953"/>
            <a:ext cx="1202573" cy="369332"/>
          </a:xfrm>
          <a:prstGeom prst="rect">
            <a:avLst/>
          </a:prstGeom>
          <a:noFill/>
        </p:spPr>
        <p:txBody>
          <a:bodyPr wrap="none" rtlCol="0">
            <a:spAutoFit/>
          </a:bodyPr>
          <a:lstStyle/>
          <a:p>
            <a:r>
              <a:rPr lang="en-US" altLang="zh-CN" dirty="0"/>
              <a:t>ACD </a:t>
            </a:r>
            <a:r>
              <a:rPr lang="zh-CN" altLang="en-US" dirty="0"/>
              <a:t>范例</a:t>
            </a:r>
          </a:p>
        </p:txBody>
      </p:sp>
    </p:spTree>
    <p:extLst>
      <p:ext uri="{BB962C8B-B14F-4D97-AF65-F5344CB8AC3E}">
        <p14:creationId xmlns:p14="http://schemas.microsoft.com/office/powerpoint/2010/main" val="37516706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50924170-ADFC-80DF-1545-528144276A8B}"/>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6826E229-E8CF-71F9-C858-B0903D3B4F59}"/>
              </a:ext>
            </a:extLst>
          </p:cNvPr>
          <p:cNvSpPr>
            <a:spLocks noGrp="1"/>
          </p:cNvSpPr>
          <p:nvPr>
            <p:ph type="sldNum" sz="quarter" idx="12"/>
          </p:nvPr>
        </p:nvSpPr>
        <p:spPr/>
        <p:txBody>
          <a:bodyPr/>
          <a:lstStyle/>
          <a:p>
            <a:fld id="{49AE70B2-8BF9-45C0-BB95-33D1B9D3A854}" type="slidenum">
              <a:rPr lang="zh-CN" altLang="en-US" smtClean="0"/>
              <a:t>59</a:t>
            </a:fld>
            <a:endParaRPr lang="zh-CN" altLang="en-US"/>
          </a:p>
        </p:txBody>
      </p:sp>
      <p:sp>
        <p:nvSpPr>
          <p:cNvPr id="4" name="标题 3">
            <a:extLst>
              <a:ext uri="{FF2B5EF4-FFF2-40B4-BE49-F238E27FC236}">
                <a16:creationId xmlns:a16="http://schemas.microsoft.com/office/drawing/2014/main" xmlns="" id="{26E14639-2A62-45C3-12A5-5B6CF9DFEF77}"/>
              </a:ext>
            </a:extLst>
          </p:cNvPr>
          <p:cNvSpPr>
            <a:spLocks noGrp="1"/>
          </p:cNvSpPr>
          <p:nvPr>
            <p:ph type="title"/>
          </p:nvPr>
        </p:nvSpPr>
        <p:spPr/>
        <p:txBody>
          <a:bodyPr>
            <a:normAutofit/>
          </a:bodyPr>
          <a:lstStyle/>
          <a:p>
            <a:r>
              <a:rPr kumimoji="1" lang="zh-CN" altLang="en-US" dirty="0"/>
              <a:t>会议通用流程，适用于一般讨论、工作推进组、项目组</a:t>
            </a:r>
          </a:p>
        </p:txBody>
      </p:sp>
      <p:sp>
        <p:nvSpPr>
          <p:cNvPr id="6" name="矩形 5">
            <a:extLst>
              <a:ext uri="{FF2B5EF4-FFF2-40B4-BE49-F238E27FC236}">
                <a16:creationId xmlns:a16="http://schemas.microsoft.com/office/drawing/2014/main" xmlns="" id="{E2446540-842C-64F5-D417-A77202A054E7}"/>
              </a:ext>
            </a:extLst>
          </p:cNvPr>
          <p:cNvSpPr/>
          <p:nvPr/>
        </p:nvSpPr>
        <p:spPr>
          <a:xfrm>
            <a:off x="1748721" y="2297670"/>
            <a:ext cx="1856924"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相关</a:t>
            </a:r>
            <a:r>
              <a:rPr lang="en-US" altLang="zh-CN" sz="1400" dirty="0"/>
              <a:t>{ ACD }</a:t>
            </a:r>
            <a:r>
              <a:rPr lang="zh-CN" altLang="en-US" sz="1400" dirty="0"/>
              <a:t>集合</a:t>
            </a:r>
          </a:p>
        </p:txBody>
      </p:sp>
      <p:sp>
        <p:nvSpPr>
          <p:cNvPr id="7" name="椭圆 6">
            <a:extLst>
              <a:ext uri="{FF2B5EF4-FFF2-40B4-BE49-F238E27FC236}">
                <a16:creationId xmlns:a16="http://schemas.microsoft.com/office/drawing/2014/main" xmlns="" id="{19EDAD15-1914-747B-3D04-B04F0BCC2781}"/>
              </a:ext>
            </a:extLst>
          </p:cNvPr>
          <p:cNvSpPr/>
          <p:nvPr/>
        </p:nvSpPr>
        <p:spPr>
          <a:xfrm>
            <a:off x="4418200" y="1941115"/>
            <a:ext cx="3104818" cy="9967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Leader</a:t>
            </a:r>
          </a:p>
          <a:p>
            <a:pPr algn="ctr"/>
            <a:r>
              <a:rPr lang="zh-CN" altLang="en-US" sz="1400" dirty="0"/>
              <a:t>（项目经理</a:t>
            </a:r>
            <a:endParaRPr lang="en-US" altLang="zh-CN" sz="1400" dirty="0"/>
          </a:p>
          <a:p>
            <a:pPr algn="ctr"/>
            <a:r>
              <a:rPr lang="zh-CN" altLang="en-US" sz="1400" dirty="0"/>
              <a:t>工作推进组组长</a:t>
            </a:r>
            <a:endParaRPr lang="en-US" altLang="zh-CN" sz="1400" dirty="0"/>
          </a:p>
          <a:p>
            <a:pPr algn="ctr"/>
            <a:r>
              <a:rPr lang="zh-CN" altLang="en-US" sz="1400" dirty="0"/>
              <a:t>一般讨论会议召集人）</a:t>
            </a:r>
            <a:endParaRPr lang="en-US" altLang="zh-CN" sz="1400" dirty="0"/>
          </a:p>
        </p:txBody>
      </p:sp>
      <p:cxnSp>
        <p:nvCxnSpPr>
          <p:cNvPr id="8" name="直接箭头连接符 45">
            <a:extLst>
              <a:ext uri="{FF2B5EF4-FFF2-40B4-BE49-F238E27FC236}">
                <a16:creationId xmlns:a16="http://schemas.microsoft.com/office/drawing/2014/main" xmlns="" id="{8DCE6A51-69AE-E1A0-B658-E4017214589E}"/>
              </a:ext>
            </a:extLst>
          </p:cNvPr>
          <p:cNvCxnSpPr>
            <a:cxnSpLocks/>
            <a:stCxn id="6" idx="3"/>
            <a:endCxn id="7" idx="2"/>
          </p:cNvCxnSpPr>
          <p:nvPr/>
        </p:nvCxnSpPr>
        <p:spPr>
          <a:xfrm flipV="1">
            <a:off x="3605645" y="2439481"/>
            <a:ext cx="812555" cy="16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菱形 8">
            <a:extLst>
              <a:ext uri="{FF2B5EF4-FFF2-40B4-BE49-F238E27FC236}">
                <a16:creationId xmlns:a16="http://schemas.microsoft.com/office/drawing/2014/main" xmlns="" id="{67ADA463-87D6-CEAD-372D-9B5C233BC7F0}"/>
              </a:ext>
            </a:extLst>
          </p:cNvPr>
          <p:cNvSpPr/>
          <p:nvPr/>
        </p:nvSpPr>
        <p:spPr>
          <a:xfrm>
            <a:off x="8020261" y="2079594"/>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连接符: 肘形 49">
            <a:extLst>
              <a:ext uri="{FF2B5EF4-FFF2-40B4-BE49-F238E27FC236}">
                <a16:creationId xmlns:a16="http://schemas.microsoft.com/office/drawing/2014/main" xmlns="" id="{BF933C0F-D9F7-77E7-4CC2-BE6C29B908BF}"/>
              </a:ext>
            </a:extLst>
          </p:cNvPr>
          <p:cNvCxnSpPr>
            <a:cxnSpLocks/>
            <a:stCxn id="9" idx="2"/>
            <a:endCxn id="6" idx="2"/>
          </p:cNvCxnSpPr>
          <p:nvPr/>
        </p:nvCxnSpPr>
        <p:spPr>
          <a:xfrm rot="5400000" flipH="1">
            <a:off x="5421073" y="-129420"/>
            <a:ext cx="170609" cy="5658390"/>
          </a:xfrm>
          <a:prstGeom prst="bentConnector3">
            <a:avLst>
              <a:gd name="adj1" fmla="val -13399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xmlns="" id="{23EA1106-2ABB-8FC5-0D65-A0B3A3C1229E}"/>
              </a:ext>
            </a:extLst>
          </p:cNvPr>
          <p:cNvSpPr txBox="1"/>
          <p:nvPr/>
        </p:nvSpPr>
        <p:spPr>
          <a:xfrm>
            <a:off x="7505419" y="2746037"/>
            <a:ext cx="646331" cy="369332"/>
          </a:xfrm>
          <a:prstGeom prst="rect">
            <a:avLst/>
          </a:prstGeom>
          <a:noFill/>
        </p:spPr>
        <p:txBody>
          <a:bodyPr wrap="none" rtlCol="0">
            <a:spAutoFit/>
          </a:bodyPr>
          <a:lstStyle/>
          <a:p>
            <a:r>
              <a:rPr lang="zh-CN" altLang="en-US" dirty="0"/>
              <a:t>拒绝</a:t>
            </a:r>
          </a:p>
        </p:txBody>
      </p:sp>
      <p:cxnSp>
        <p:nvCxnSpPr>
          <p:cNvPr id="12" name="直接箭头连接符 52">
            <a:extLst>
              <a:ext uri="{FF2B5EF4-FFF2-40B4-BE49-F238E27FC236}">
                <a16:creationId xmlns:a16="http://schemas.microsoft.com/office/drawing/2014/main" xmlns="" id="{202393FC-F7D8-1F6F-E4B7-7989241B74C9}"/>
              </a:ext>
            </a:extLst>
          </p:cNvPr>
          <p:cNvCxnSpPr>
            <a:cxnSpLocks/>
            <a:stCxn id="7" idx="6"/>
            <a:endCxn id="9" idx="1"/>
          </p:cNvCxnSpPr>
          <p:nvPr/>
        </p:nvCxnSpPr>
        <p:spPr>
          <a:xfrm flipV="1">
            <a:off x="7523018" y="2432337"/>
            <a:ext cx="497243" cy="7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xmlns="" id="{A4BAB36D-8577-5091-9084-48A10B56D775}"/>
              </a:ext>
            </a:extLst>
          </p:cNvPr>
          <p:cNvSpPr/>
          <p:nvPr/>
        </p:nvSpPr>
        <p:spPr>
          <a:xfrm>
            <a:off x="9243298" y="2262954"/>
            <a:ext cx="1530664"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cxnSp>
        <p:nvCxnSpPr>
          <p:cNvPr id="14" name="直接箭头连接符 55">
            <a:extLst>
              <a:ext uri="{FF2B5EF4-FFF2-40B4-BE49-F238E27FC236}">
                <a16:creationId xmlns:a16="http://schemas.microsoft.com/office/drawing/2014/main" xmlns="" id="{944976D9-A743-FF9F-F862-4F85C2A544FA}"/>
              </a:ext>
            </a:extLst>
          </p:cNvPr>
          <p:cNvCxnSpPr>
            <a:cxnSpLocks/>
            <a:stCxn id="9" idx="3"/>
            <a:endCxn id="13" idx="1"/>
          </p:cNvCxnSpPr>
          <p:nvPr/>
        </p:nvCxnSpPr>
        <p:spPr>
          <a:xfrm flipV="1">
            <a:off x="8650884" y="2421354"/>
            <a:ext cx="592414" cy="10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xmlns="" id="{4198CDB5-A526-1F9D-14A7-BE69A19810DD}"/>
              </a:ext>
            </a:extLst>
          </p:cNvPr>
          <p:cNvSpPr/>
          <p:nvPr/>
        </p:nvSpPr>
        <p:spPr>
          <a:xfrm>
            <a:off x="9367989" y="4081905"/>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会议</a:t>
            </a:r>
          </a:p>
        </p:txBody>
      </p:sp>
      <p:sp>
        <p:nvSpPr>
          <p:cNvPr id="17" name="矩形 16">
            <a:extLst>
              <a:ext uri="{FF2B5EF4-FFF2-40B4-BE49-F238E27FC236}">
                <a16:creationId xmlns:a16="http://schemas.microsoft.com/office/drawing/2014/main" xmlns="" id="{EBBF07F6-DE88-8AEC-ECC3-51850F7171F1}"/>
              </a:ext>
            </a:extLst>
          </p:cNvPr>
          <p:cNvSpPr/>
          <p:nvPr/>
        </p:nvSpPr>
        <p:spPr>
          <a:xfrm>
            <a:off x="9326035" y="5392679"/>
            <a:ext cx="1372645"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会议报告</a:t>
            </a:r>
          </a:p>
        </p:txBody>
      </p:sp>
      <p:cxnSp>
        <p:nvCxnSpPr>
          <p:cNvPr id="18" name="直接箭头连接符 73">
            <a:extLst>
              <a:ext uri="{FF2B5EF4-FFF2-40B4-BE49-F238E27FC236}">
                <a16:creationId xmlns:a16="http://schemas.microsoft.com/office/drawing/2014/main" xmlns="" id="{3D2BCEBF-54FB-E4CF-331E-36327B0530CA}"/>
              </a:ext>
            </a:extLst>
          </p:cNvPr>
          <p:cNvCxnSpPr>
            <a:cxnSpLocks/>
            <a:stCxn id="15" idx="4"/>
            <a:endCxn id="17" idx="0"/>
          </p:cNvCxnSpPr>
          <p:nvPr/>
        </p:nvCxnSpPr>
        <p:spPr>
          <a:xfrm flipH="1">
            <a:off x="10012358" y="4683229"/>
            <a:ext cx="7272" cy="709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连接符: 肘形 76">
            <a:extLst>
              <a:ext uri="{FF2B5EF4-FFF2-40B4-BE49-F238E27FC236}">
                <a16:creationId xmlns:a16="http://schemas.microsoft.com/office/drawing/2014/main" xmlns="" id="{C5523656-68F9-61EC-39CD-FED8DD94B26F}"/>
              </a:ext>
            </a:extLst>
          </p:cNvPr>
          <p:cNvCxnSpPr>
            <a:cxnSpLocks/>
            <a:stCxn id="15" idx="2"/>
            <a:endCxn id="6" idx="2"/>
          </p:cNvCxnSpPr>
          <p:nvPr/>
        </p:nvCxnSpPr>
        <p:spPr>
          <a:xfrm rot="10800000">
            <a:off x="2677183" y="2614471"/>
            <a:ext cx="6690806" cy="176809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xmlns="" id="{939761C2-CAC6-EB3D-D4C6-D01150D67AEC}"/>
              </a:ext>
            </a:extLst>
          </p:cNvPr>
          <p:cNvSpPr txBox="1"/>
          <p:nvPr/>
        </p:nvSpPr>
        <p:spPr>
          <a:xfrm>
            <a:off x="7771639" y="4049241"/>
            <a:ext cx="1338828" cy="369332"/>
          </a:xfrm>
          <a:prstGeom prst="rect">
            <a:avLst/>
          </a:prstGeom>
          <a:noFill/>
        </p:spPr>
        <p:txBody>
          <a:bodyPr wrap="none" rtlCol="0">
            <a:spAutoFit/>
          </a:bodyPr>
          <a:lstStyle/>
          <a:p>
            <a:r>
              <a:rPr lang="zh-CN" altLang="en-US" dirty="0"/>
              <a:t>拒绝或批准</a:t>
            </a:r>
          </a:p>
        </p:txBody>
      </p:sp>
      <p:cxnSp>
        <p:nvCxnSpPr>
          <p:cNvPr id="60" name="直线箭头连接符 59">
            <a:extLst>
              <a:ext uri="{FF2B5EF4-FFF2-40B4-BE49-F238E27FC236}">
                <a16:creationId xmlns:a16="http://schemas.microsoft.com/office/drawing/2014/main" xmlns="" id="{7D009F42-005C-BFD2-A3AA-EC5564AD3DB1}"/>
              </a:ext>
            </a:extLst>
          </p:cNvPr>
          <p:cNvCxnSpPr>
            <a:stCxn id="13" idx="2"/>
            <a:endCxn id="15" idx="0"/>
          </p:cNvCxnSpPr>
          <p:nvPr/>
        </p:nvCxnSpPr>
        <p:spPr>
          <a:xfrm>
            <a:off x="10008630" y="2579754"/>
            <a:ext cx="11000" cy="150215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5798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DCCF5FA-D8B8-C78F-C1EB-9F574E754353}"/>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C7408389-029E-1081-376F-296B7EB44BA3}"/>
              </a:ext>
            </a:extLst>
          </p:cNvPr>
          <p:cNvSpPr>
            <a:spLocks noGrp="1"/>
          </p:cNvSpPr>
          <p:nvPr>
            <p:ph type="sldNum" sz="quarter" idx="12"/>
          </p:nvPr>
        </p:nvSpPr>
        <p:spPr/>
        <p:txBody>
          <a:bodyPr/>
          <a:lstStyle/>
          <a:p>
            <a:fld id="{49AE70B2-8BF9-45C0-BB95-33D1B9D3A854}" type="slidenum">
              <a:rPr lang="zh-CN" altLang="en-US" smtClean="0"/>
              <a:t>60</a:t>
            </a:fld>
            <a:endParaRPr lang="zh-CN" altLang="en-US"/>
          </a:p>
        </p:txBody>
      </p:sp>
      <p:sp>
        <p:nvSpPr>
          <p:cNvPr id="4" name="标题 3">
            <a:extLst>
              <a:ext uri="{FF2B5EF4-FFF2-40B4-BE49-F238E27FC236}">
                <a16:creationId xmlns:a16="http://schemas.microsoft.com/office/drawing/2014/main" xmlns="" id="{9AC7B620-2101-FC37-96D3-4152483A1916}"/>
              </a:ext>
            </a:extLst>
          </p:cNvPr>
          <p:cNvSpPr>
            <a:spLocks noGrp="1"/>
          </p:cNvSpPr>
          <p:nvPr>
            <p:ph type="title"/>
          </p:nvPr>
        </p:nvSpPr>
        <p:spPr/>
        <p:txBody>
          <a:bodyPr/>
          <a:lstStyle/>
          <a:p>
            <a:r>
              <a:rPr kumimoji="1" lang="zh-CN" altLang="en-US" dirty="0"/>
              <a:t>技术标准开发总体流程</a:t>
            </a:r>
          </a:p>
        </p:txBody>
      </p:sp>
      <p:sp>
        <p:nvSpPr>
          <p:cNvPr id="5" name="椭圆 4">
            <a:extLst>
              <a:ext uri="{FF2B5EF4-FFF2-40B4-BE49-F238E27FC236}">
                <a16:creationId xmlns:a16="http://schemas.microsoft.com/office/drawing/2014/main" xmlns="" id="{A9C1D46D-2F82-A2C9-DB76-BF852C3182F3}"/>
              </a:ext>
            </a:extLst>
          </p:cNvPr>
          <p:cNvSpPr/>
          <p:nvPr/>
        </p:nvSpPr>
        <p:spPr>
          <a:xfrm>
            <a:off x="813824" y="4400050"/>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项目组会议</a:t>
            </a:r>
            <a:endParaRPr lang="en-US" altLang="zh-CN" sz="1400" dirty="0"/>
          </a:p>
        </p:txBody>
      </p:sp>
      <p:sp>
        <p:nvSpPr>
          <p:cNvPr id="7" name="矩形 6">
            <a:extLst>
              <a:ext uri="{FF2B5EF4-FFF2-40B4-BE49-F238E27FC236}">
                <a16:creationId xmlns:a16="http://schemas.microsoft.com/office/drawing/2014/main" xmlns="" id="{B60A258B-1DD6-7A39-6694-BA255C984331}"/>
              </a:ext>
            </a:extLst>
          </p:cNvPr>
          <p:cNvSpPr/>
          <p:nvPr/>
        </p:nvSpPr>
        <p:spPr>
          <a:xfrm>
            <a:off x="770941" y="5429759"/>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会议纪要</a:t>
            </a:r>
          </a:p>
        </p:txBody>
      </p:sp>
      <p:sp>
        <p:nvSpPr>
          <p:cNvPr id="11" name="椭圆 10">
            <a:extLst>
              <a:ext uri="{FF2B5EF4-FFF2-40B4-BE49-F238E27FC236}">
                <a16:creationId xmlns:a16="http://schemas.microsoft.com/office/drawing/2014/main" xmlns="" id="{5D3077AF-FE01-3C22-AAC1-68FC917C4B03}"/>
              </a:ext>
            </a:extLst>
          </p:cNvPr>
          <p:cNvSpPr/>
          <p:nvPr/>
        </p:nvSpPr>
        <p:spPr>
          <a:xfrm>
            <a:off x="813824" y="2635653"/>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项目经理</a:t>
            </a:r>
          </a:p>
        </p:txBody>
      </p:sp>
      <p:sp>
        <p:nvSpPr>
          <p:cNvPr id="14" name="矩形 13">
            <a:extLst>
              <a:ext uri="{FF2B5EF4-FFF2-40B4-BE49-F238E27FC236}">
                <a16:creationId xmlns:a16="http://schemas.microsoft.com/office/drawing/2014/main" xmlns="" id="{11711F22-9D7A-B6DF-4E4F-7A1626194A6B}"/>
              </a:ext>
            </a:extLst>
          </p:cNvPr>
          <p:cNvSpPr/>
          <p:nvPr/>
        </p:nvSpPr>
        <p:spPr>
          <a:xfrm>
            <a:off x="813824" y="3630272"/>
            <a:ext cx="1303282"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sp>
        <p:nvSpPr>
          <p:cNvPr id="25" name="圆角矩形 24">
            <a:extLst>
              <a:ext uri="{FF2B5EF4-FFF2-40B4-BE49-F238E27FC236}">
                <a16:creationId xmlns:a16="http://schemas.microsoft.com/office/drawing/2014/main" xmlns="" id="{CC3EB27B-8477-5560-8EAE-ABA4224BE9B5}"/>
              </a:ext>
            </a:extLst>
          </p:cNvPr>
          <p:cNvSpPr/>
          <p:nvPr/>
        </p:nvSpPr>
        <p:spPr>
          <a:xfrm>
            <a:off x="197428" y="1226127"/>
            <a:ext cx="3522518"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技术方案讨论</a:t>
            </a:r>
            <a:r>
              <a:rPr kumimoji="1" lang="en-US" altLang="zh-CN" dirty="0">
                <a:solidFill>
                  <a:schemeClr val="tx1"/>
                </a:solidFill>
              </a:rPr>
              <a:t>-</a:t>
            </a:r>
            <a:r>
              <a:rPr kumimoji="1" lang="zh-CN" altLang="en-US" dirty="0">
                <a:solidFill>
                  <a:schemeClr val="tx1"/>
                </a:solidFill>
              </a:rPr>
              <a:t>迭代</a:t>
            </a:r>
          </a:p>
        </p:txBody>
      </p:sp>
      <p:sp>
        <p:nvSpPr>
          <p:cNvPr id="26" name="圆角矩形 25">
            <a:extLst>
              <a:ext uri="{FF2B5EF4-FFF2-40B4-BE49-F238E27FC236}">
                <a16:creationId xmlns:a16="http://schemas.microsoft.com/office/drawing/2014/main" xmlns="" id="{13D61830-EFD7-F834-375B-381968AD98E5}"/>
              </a:ext>
            </a:extLst>
          </p:cNvPr>
          <p:cNvSpPr/>
          <p:nvPr/>
        </p:nvSpPr>
        <p:spPr>
          <a:xfrm>
            <a:off x="3719946" y="1221189"/>
            <a:ext cx="352251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草案修改</a:t>
            </a:r>
            <a:r>
              <a:rPr kumimoji="1" lang="en-US" altLang="zh-CN" dirty="0">
                <a:solidFill>
                  <a:schemeClr val="tx1"/>
                </a:solidFill>
              </a:rPr>
              <a:t>-</a:t>
            </a:r>
            <a:r>
              <a:rPr kumimoji="1" lang="zh-CN" altLang="en-US" dirty="0">
                <a:solidFill>
                  <a:schemeClr val="tx1"/>
                </a:solidFill>
              </a:rPr>
              <a:t>迭代</a:t>
            </a:r>
          </a:p>
        </p:txBody>
      </p:sp>
      <p:sp>
        <p:nvSpPr>
          <p:cNvPr id="27" name="圆角矩形 26">
            <a:extLst>
              <a:ext uri="{FF2B5EF4-FFF2-40B4-BE49-F238E27FC236}">
                <a16:creationId xmlns:a16="http://schemas.microsoft.com/office/drawing/2014/main" xmlns="" id="{D2C22D6E-C7AA-1E53-17CB-AC8CA3A6EB7B}"/>
              </a:ext>
            </a:extLst>
          </p:cNvPr>
          <p:cNvSpPr/>
          <p:nvPr/>
        </p:nvSpPr>
        <p:spPr>
          <a:xfrm>
            <a:off x="7242464" y="1216251"/>
            <a:ext cx="467590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结项</a:t>
            </a:r>
          </a:p>
        </p:txBody>
      </p:sp>
      <p:sp>
        <p:nvSpPr>
          <p:cNvPr id="30" name="矩形 29">
            <a:extLst>
              <a:ext uri="{FF2B5EF4-FFF2-40B4-BE49-F238E27FC236}">
                <a16:creationId xmlns:a16="http://schemas.microsoft.com/office/drawing/2014/main" xmlns="" id="{66840287-EBD7-1B61-5514-CC222FB7B1AB}"/>
              </a:ext>
            </a:extLst>
          </p:cNvPr>
          <p:cNvSpPr/>
          <p:nvPr/>
        </p:nvSpPr>
        <p:spPr>
          <a:xfrm>
            <a:off x="813824" y="1910830"/>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项目提案</a:t>
            </a:r>
            <a:r>
              <a:rPr lang="en-US" altLang="zh-CN" sz="1400" dirty="0"/>
              <a:t>/</a:t>
            </a:r>
            <a:r>
              <a:rPr lang="zh-CN" altLang="en-US" sz="1400" dirty="0"/>
              <a:t>讨论</a:t>
            </a:r>
          </a:p>
        </p:txBody>
      </p:sp>
      <p:cxnSp>
        <p:nvCxnSpPr>
          <p:cNvPr id="32" name="直线箭头连接符 31">
            <a:extLst>
              <a:ext uri="{FF2B5EF4-FFF2-40B4-BE49-F238E27FC236}">
                <a16:creationId xmlns:a16="http://schemas.microsoft.com/office/drawing/2014/main" xmlns="" id="{3D4A58C8-9625-D0DF-774A-3E9DCDC9C89F}"/>
              </a:ext>
            </a:extLst>
          </p:cNvPr>
          <p:cNvCxnSpPr>
            <a:stCxn id="30" idx="2"/>
            <a:endCxn id="11" idx="0"/>
          </p:cNvCxnSpPr>
          <p:nvPr/>
        </p:nvCxnSpPr>
        <p:spPr>
          <a:xfrm>
            <a:off x="1465465" y="2410430"/>
            <a:ext cx="0" cy="225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xmlns="" id="{1F8F4E9D-6607-FC8B-A9AB-C6794AEADF8A}"/>
              </a:ext>
            </a:extLst>
          </p:cNvPr>
          <p:cNvCxnSpPr>
            <a:cxnSpLocks/>
            <a:stCxn id="11" idx="4"/>
            <a:endCxn id="14" idx="0"/>
          </p:cNvCxnSpPr>
          <p:nvPr/>
        </p:nvCxnSpPr>
        <p:spPr>
          <a:xfrm>
            <a:off x="1465465" y="3236977"/>
            <a:ext cx="0" cy="3932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xmlns="" id="{1DB6AE3F-C1B3-EAE7-4829-8D8609D1CD1B}"/>
              </a:ext>
            </a:extLst>
          </p:cNvPr>
          <p:cNvCxnSpPr>
            <a:stCxn id="14" idx="2"/>
            <a:endCxn id="5" idx="0"/>
          </p:cNvCxnSpPr>
          <p:nvPr/>
        </p:nvCxnSpPr>
        <p:spPr>
          <a:xfrm>
            <a:off x="1465465" y="3947072"/>
            <a:ext cx="0" cy="452978"/>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xmlns="" id="{E39F717F-CEB9-AA32-B936-1D65F39AAD1B}"/>
              </a:ext>
            </a:extLst>
          </p:cNvPr>
          <p:cNvCxnSpPr>
            <a:stCxn id="5" idx="4"/>
            <a:endCxn id="7" idx="0"/>
          </p:cNvCxnSpPr>
          <p:nvPr/>
        </p:nvCxnSpPr>
        <p:spPr>
          <a:xfrm>
            <a:off x="1465465" y="5001374"/>
            <a:ext cx="0" cy="428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肘形连接符 41">
            <a:extLst>
              <a:ext uri="{FF2B5EF4-FFF2-40B4-BE49-F238E27FC236}">
                <a16:creationId xmlns:a16="http://schemas.microsoft.com/office/drawing/2014/main" xmlns="" id="{6C7C06F9-1B19-CABD-4AC5-15E573470EEE}"/>
              </a:ext>
            </a:extLst>
          </p:cNvPr>
          <p:cNvCxnSpPr>
            <a:stCxn id="11" idx="6"/>
            <a:endCxn id="30" idx="3"/>
          </p:cNvCxnSpPr>
          <p:nvPr/>
        </p:nvCxnSpPr>
        <p:spPr>
          <a:xfrm flipV="1">
            <a:off x="2117106" y="2160630"/>
            <a:ext cx="12700" cy="775685"/>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xmlns="" id="{D957D59B-4D86-07F5-FA16-3C1FAAC6131E}"/>
              </a:ext>
            </a:extLst>
          </p:cNvPr>
          <p:cNvSpPr txBox="1"/>
          <p:nvPr/>
        </p:nvSpPr>
        <p:spPr>
          <a:xfrm>
            <a:off x="2314652" y="2417667"/>
            <a:ext cx="466794" cy="261610"/>
          </a:xfrm>
          <a:prstGeom prst="rect">
            <a:avLst/>
          </a:prstGeom>
          <a:noFill/>
        </p:spPr>
        <p:txBody>
          <a:bodyPr wrap="none" rtlCol="0">
            <a:spAutoFit/>
          </a:bodyPr>
          <a:lstStyle/>
          <a:p>
            <a:r>
              <a:rPr kumimoji="1" lang="zh-CN" altLang="en-US" sz="1050" dirty="0"/>
              <a:t>拒绝</a:t>
            </a:r>
          </a:p>
        </p:txBody>
      </p:sp>
      <p:sp>
        <p:nvSpPr>
          <p:cNvPr id="55" name="椭圆 54">
            <a:extLst>
              <a:ext uri="{FF2B5EF4-FFF2-40B4-BE49-F238E27FC236}">
                <a16:creationId xmlns:a16="http://schemas.microsoft.com/office/drawing/2014/main" xmlns="" id="{2026D36E-E18D-F208-DF43-894D8447F969}"/>
              </a:ext>
            </a:extLst>
          </p:cNvPr>
          <p:cNvSpPr/>
          <p:nvPr/>
        </p:nvSpPr>
        <p:spPr>
          <a:xfrm>
            <a:off x="4956334" y="4448860"/>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项目组会议</a:t>
            </a:r>
            <a:endParaRPr lang="en-US" altLang="zh-CN" sz="1400" dirty="0"/>
          </a:p>
        </p:txBody>
      </p:sp>
      <p:sp>
        <p:nvSpPr>
          <p:cNvPr id="56" name="矩形 55">
            <a:extLst>
              <a:ext uri="{FF2B5EF4-FFF2-40B4-BE49-F238E27FC236}">
                <a16:creationId xmlns:a16="http://schemas.microsoft.com/office/drawing/2014/main" xmlns="" id="{3C1A3AC0-D71E-3E5D-8ACE-48E64D46C03A}"/>
              </a:ext>
            </a:extLst>
          </p:cNvPr>
          <p:cNvSpPr/>
          <p:nvPr/>
        </p:nvSpPr>
        <p:spPr>
          <a:xfrm>
            <a:off x="4913451" y="5478569"/>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会议纪要</a:t>
            </a:r>
          </a:p>
        </p:txBody>
      </p:sp>
      <p:sp>
        <p:nvSpPr>
          <p:cNvPr id="57" name="椭圆 56">
            <a:extLst>
              <a:ext uri="{FF2B5EF4-FFF2-40B4-BE49-F238E27FC236}">
                <a16:creationId xmlns:a16="http://schemas.microsoft.com/office/drawing/2014/main" xmlns="" id="{20CB62BC-8B77-9C6D-C0A2-168E44E5855F}"/>
              </a:ext>
            </a:extLst>
          </p:cNvPr>
          <p:cNvSpPr/>
          <p:nvPr/>
        </p:nvSpPr>
        <p:spPr>
          <a:xfrm>
            <a:off x="4956334" y="2684463"/>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项目经理</a:t>
            </a:r>
          </a:p>
        </p:txBody>
      </p:sp>
      <p:sp>
        <p:nvSpPr>
          <p:cNvPr id="58" name="矩形 57">
            <a:extLst>
              <a:ext uri="{FF2B5EF4-FFF2-40B4-BE49-F238E27FC236}">
                <a16:creationId xmlns:a16="http://schemas.microsoft.com/office/drawing/2014/main" xmlns="" id="{1B5A9C18-89D8-2C01-B05E-2DB00858AA7F}"/>
              </a:ext>
            </a:extLst>
          </p:cNvPr>
          <p:cNvSpPr/>
          <p:nvPr/>
        </p:nvSpPr>
        <p:spPr>
          <a:xfrm>
            <a:off x="4956334" y="3679082"/>
            <a:ext cx="1303282"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sp>
        <p:nvSpPr>
          <p:cNvPr id="59" name="矩形 58">
            <a:extLst>
              <a:ext uri="{FF2B5EF4-FFF2-40B4-BE49-F238E27FC236}">
                <a16:creationId xmlns:a16="http://schemas.microsoft.com/office/drawing/2014/main" xmlns="" id="{25D0FA90-46FA-B122-304C-95FD075B6096}"/>
              </a:ext>
            </a:extLst>
          </p:cNvPr>
          <p:cNvSpPr/>
          <p:nvPr/>
        </p:nvSpPr>
        <p:spPr>
          <a:xfrm>
            <a:off x="4956334" y="1959640"/>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草案修改</a:t>
            </a:r>
          </a:p>
        </p:txBody>
      </p:sp>
      <p:cxnSp>
        <p:nvCxnSpPr>
          <p:cNvPr id="60" name="直线箭头连接符 59">
            <a:extLst>
              <a:ext uri="{FF2B5EF4-FFF2-40B4-BE49-F238E27FC236}">
                <a16:creationId xmlns:a16="http://schemas.microsoft.com/office/drawing/2014/main" xmlns="" id="{9BCB649E-227A-ECD0-F87F-941554EE3B75}"/>
              </a:ext>
            </a:extLst>
          </p:cNvPr>
          <p:cNvCxnSpPr>
            <a:stCxn id="59" idx="2"/>
            <a:endCxn id="57" idx="0"/>
          </p:cNvCxnSpPr>
          <p:nvPr/>
        </p:nvCxnSpPr>
        <p:spPr>
          <a:xfrm>
            <a:off x="5607975" y="2459240"/>
            <a:ext cx="0" cy="225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xmlns="" id="{57CA39BA-73F9-9297-ACD5-E059999FAF6E}"/>
              </a:ext>
            </a:extLst>
          </p:cNvPr>
          <p:cNvCxnSpPr>
            <a:cxnSpLocks/>
            <a:stCxn id="57" idx="4"/>
            <a:endCxn id="58" idx="0"/>
          </p:cNvCxnSpPr>
          <p:nvPr/>
        </p:nvCxnSpPr>
        <p:spPr>
          <a:xfrm>
            <a:off x="5607975" y="3285787"/>
            <a:ext cx="0" cy="3932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直线箭头连接符 61">
            <a:extLst>
              <a:ext uri="{FF2B5EF4-FFF2-40B4-BE49-F238E27FC236}">
                <a16:creationId xmlns:a16="http://schemas.microsoft.com/office/drawing/2014/main" xmlns="" id="{A1F8412C-E7C7-B195-5CB3-E3413570DF83}"/>
              </a:ext>
            </a:extLst>
          </p:cNvPr>
          <p:cNvCxnSpPr>
            <a:stCxn id="58" idx="2"/>
            <a:endCxn id="55" idx="0"/>
          </p:cNvCxnSpPr>
          <p:nvPr/>
        </p:nvCxnSpPr>
        <p:spPr>
          <a:xfrm>
            <a:off x="5607975" y="3995882"/>
            <a:ext cx="0" cy="452978"/>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直线箭头连接符 62">
            <a:extLst>
              <a:ext uri="{FF2B5EF4-FFF2-40B4-BE49-F238E27FC236}">
                <a16:creationId xmlns:a16="http://schemas.microsoft.com/office/drawing/2014/main" xmlns="" id="{B62923A5-8833-808B-8F5F-E85C2CB9E3AF}"/>
              </a:ext>
            </a:extLst>
          </p:cNvPr>
          <p:cNvCxnSpPr>
            <a:stCxn id="55" idx="4"/>
            <a:endCxn id="56" idx="0"/>
          </p:cNvCxnSpPr>
          <p:nvPr/>
        </p:nvCxnSpPr>
        <p:spPr>
          <a:xfrm>
            <a:off x="5607975" y="5050184"/>
            <a:ext cx="0" cy="428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肘形连接符 63">
            <a:extLst>
              <a:ext uri="{FF2B5EF4-FFF2-40B4-BE49-F238E27FC236}">
                <a16:creationId xmlns:a16="http://schemas.microsoft.com/office/drawing/2014/main" xmlns="" id="{0DA4A1E8-1D87-EE51-FB36-F64B4F01C651}"/>
              </a:ext>
            </a:extLst>
          </p:cNvPr>
          <p:cNvCxnSpPr>
            <a:stCxn id="57" idx="6"/>
            <a:endCxn id="59" idx="3"/>
          </p:cNvCxnSpPr>
          <p:nvPr/>
        </p:nvCxnSpPr>
        <p:spPr>
          <a:xfrm flipV="1">
            <a:off x="6259616" y="2209440"/>
            <a:ext cx="12700" cy="775685"/>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xmlns="" id="{2C964087-4BB9-20DE-5E85-19E2C70FDCB5}"/>
              </a:ext>
            </a:extLst>
          </p:cNvPr>
          <p:cNvSpPr txBox="1"/>
          <p:nvPr/>
        </p:nvSpPr>
        <p:spPr>
          <a:xfrm>
            <a:off x="6457162" y="2466477"/>
            <a:ext cx="466794" cy="261610"/>
          </a:xfrm>
          <a:prstGeom prst="rect">
            <a:avLst/>
          </a:prstGeom>
          <a:noFill/>
        </p:spPr>
        <p:txBody>
          <a:bodyPr wrap="none" rtlCol="0">
            <a:spAutoFit/>
          </a:bodyPr>
          <a:lstStyle/>
          <a:p>
            <a:r>
              <a:rPr kumimoji="1" lang="zh-CN" altLang="en-US" sz="1050" dirty="0"/>
              <a:t>拒绝</a:t>
            </a:r>
          </a:p>
        </p:txBody>
      </p:sp>
      <p:sp>
        <p:nvSpPr>
          <p:cNvPr id="66" name="右箭头 65">
            <a:extLst>
              <a:ext uri="{FF2B5EF4-FFF2-40B4-BE49-F238E27FC236}">
                <a16:creationId xmlns:a16="http://schemas.microsoft.com/office/drawing/2014/main" xmlns="" id="{C1A74199-331D-FCF0-33F3-B9EF288B06C9}"/>
              </a:ext>
            </a:extLst>
          </p:cNvPr>
          <p:cNvSpPr/>
          <p:nvPr/>
        </p:nvSpPr>
        <p:spPr>
          <a:xfrm>
            <a:off x="2849967" y="3536017"/>
            <a:ext cx="1454727" cy="50531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tx1"/>
                </a:solidFill>
              </a:rPr>
              <a:t>输出草案</a:t>
            </a:r>
          </a:p>
        </p:txBody>
      </p:sp>
      <p:sp>
        <p:nvSpPr>
          <p:cNvPr id="67" name="右箭头 66">
            <a:extLst>
              <a:ext uri="{FF2B5EF4-FFF2-40B4-BE49-F238E27FC236}">
                <a16:creationId xmlns:a16="http://schemas.microsoft.com/office/drawing/2014/main" xmlns="" id="{B57C65C1-D3F6-997A-A9C5-C94A044539CD}"/>
              </a:ext>
            </a:extLst>
          </p:cNvPr>
          <p:cNvSpPr/>
          <p:nvPr/>
        </p:nvSpPr>
        <p:spPr>
          <a:xfrm>
            <a:off x="6835533" y="3536017"/>
            <a:ext cx="1454727" cy="50531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tx1"/>
                </a:solidFill>
              </a:rPr>
              <a:t>输出结项提案</a:t>
            </a:r>
          </a:p>
        </p:txBody>
      </p:sp>
      <p:sp>
        <p:nvSpPr>
          <p:cNvPr id="68" name="矩形 67">
            <a:extLst>
              <a:ext uri="{FF2B5EF4-FFF2-40B4-BE49-F238E27FC236}">
                <a16:creationId xmlns:a16="http://schemas.microsoft.com/office/drawing/2014/main" xmlns="" id="{2FBF89DE-EE90-C31A-D5A8-2274A457D9EA}"/>
              </a:ext>
            </a:extLst>
          </p:cNvPr>
          <p:cNvSpPr/>
          <p:nvPr/>
        </p:nvSpPr>
        <p:spPr>
          <a:xfrm>
            <a:off x="8928777" y="1819919"/>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结项提案</a:t>
            </a:r>
          </a:p>
        </p:txBody>
      </p:sp>
      <p:sp>
        <p:nvSpPr>
          <p:cNvPr id="69" name="椭圆 68">
            <a:extLst>
              <a:ext uri="{FF2B5EF4-FFF2-40B4-BE49-F238E27FC236}">
                <a16:creationId xmlns:a16="http://schemas.microsoft.com/office/drawing/2014/main" xmlns="" id="{8D38F22F-D303-DD64-331B-9275C6C44AE0}"/>
              </a:ext>
            </a:extLst>
          </p:cNvPr>
          <p:cNvSpPr/>
          <p:nvPr/>
        </p:nvSpPr>
        <p:spPr>
          <a:xfrm>
            <a:off x="8478375" y="2677006"/>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技术标准部</a:t>
            </a:r>
          </a:p>
        </p:txBody>
      </p:sp>
      <p:cxnSp>
        <p:nvCxnSpPr>
          <p:cNvPr id="71" name="直线箭头连接符 70">
            <a:extLst>
              <a:ext uri="{FF2B5EF4-FFF2-40B4-BE49-F238E27FC236}">
                <a16:creationId xmlns:a16="http://schemas.microsoft.com/office/drawing/2014/main" xmlns="" id="{CF453099-CDBE-82C7-A411-C6197F60B643}"/>
              </a:ext>
            </a:extLst>
          </p:cNvPr>
          <p:cNvCxnSpPr>
            <a:stCxn id="68" idx="2"/>
            <a:endCxn id="69" idx="0"/>
          </p:cNvCxnSpPr>
          <p:nvPr/>
        </p:nvCxnSpPr>
        <p:spPr>
          <a:xfrm flipH="1">
            <a:off x="9130016" y="2319519"/>
            <a:ext cx="450402" cy="357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椭圆 73">
            <a:extLst>
              <a:ext uri="{FF2B5EF4-FFF2-40B4-BE49-F238E27FC236}">
                <a16:creationId xmlns:a16="http://schemas.microsoft.com/office/drawing/2014/main" xmlns="" id="{0993D548-BC15-680C-2AC6-9F7F4259940B}"/>
              </a:ext>
            </a:extLst>
          </p:cNvPr>
          <p:cNvSpPr/>
          <p:nvPr/>
        </p:nvSpPr>
        <p:spPr>
          <a:xfrm>
            <a:off x="9926728" y="2685892"/>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全体会员投票</a:t>
            </a:r>
          </a:p>
        </p:txBody>
      </p:sp>
      <p:cxnSp>
        <p:nvCxnSpPr>
          <p:cNvPr id="76" name="直线箭头连接符 75">
            <a:extLst>
              <a:ext uri="{FF2B5EF4-FFF2-40B4-BE49-F238E27FC236}">
                <a16:creationId xmlns:a16="http://schemas.microsoft.com/office/drawing/2014/main" xmlns="" id="{E75D95E4-D151-9BEA-5FA2-5048A9ADDF4C}"/>
              </a:ext>
            </a:extLst>
          </p:cNvPr>
          <p:cNvCxnSpPr>
            <a:stCxn id="68" idx="2"/>
            <a:endCxn id="74" idx="0"/>
          </p:cNvCxnSpPr>
          <p:nvPr/>
        </p:nvCxnSpPr>
        <p:spPr>
          <a:xfrm>
            <a:off x="9580418" y="2319519"/>
            <a:ext cx="997951" cy="366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菱形 89">
            <a:extLst>
              <a:ext uri="{FF2B5EF4-FFF2-40B4-BE49-F238E27FC236}">
                <a16:creationId xmlns:a16="http://schemas.microsoft.com/office/drawing/2014/main" xmlns="" id="{2739FCD8-4893-3DB2-C480-56F1EF09B6EE}"/>
              </a:ext>
            </a:extLst>
          </p:cNvPr>
          <p:cNvSpPr/>
          <p:nvPr/>
        </p:nvSpPr>
        <p:spPr>
          <a:xfrm>
            <a:off x="8806425" y="3597600"/>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2" name="直线箭头连接符 91">
            <a:extLst>
              <a:ext uri="{FF2B5EF4-FFF2-40B4-BE49-F238E27FC236}">
                <a16:creationId xmlns:a16="http://schemas.microsoft.com/office/drawing/2014/main" xmlns="" id="{AD8B5757-084A-FC2B-FCBA-82ACC0ACA786}"/>
              </a:ext>
            </a:extLst>
          </p:cNvPr>
          <p:cNvCxnSpPr>
            <a:stCxn id="69" idx="4"/>
            <a:endCxn id="90" idx="0"/>
          </p:cNvCxnSpPr>
          <p:nvPr/>
        </p:nvCxnSpPr>
        <p:spPr>
          <a:xfrm>
            <a:off x="9130016" y="3278330"/>
            <a:ext cx="0" cy="319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直线箭头连接符 93">
            <a:extLst>
              <a:ext uri="{FF2B5EF4-FFF2-40B4-BE49-F238E27FC236}">
                <a16:creationId xmlns:a16="http://schemas.microsoft.com/office/drawing/2014/main" xmlns="" id="{5F6200E7-52AA-D179-DA27-8B0136C0364A}"/>
              </a:ext>
            </a:extLst>
          </p:cNvPr>
          <p:cNvCxnSpPr>
            <a:stCxn id="74" idx="4"/>
            <a:endCxn id="90" idx="0"/>
          </p:cNvCxnSpPr>
          <p:nvPr/>
        </p:nvCxnSpPr>
        <p:spPr>
          <a:xfrm flipH="1">
            <a:off x="9130016" y="3287216"/>
            <a:ext cx="1448353" cy="310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肘形连接符 95">
            <a:extLst>
              <a:ext uri="{FF2B5EF4-FFF2-40B4-BE49-F238E27FC236}">
                <a16:creationId xmlns:a16="http://schemas.microsoft.com/office/drawing/2014/main" xmlns="" id="{982B4353-6251-229B-8DFE-098C412325F4}"/>
              </a:ext>
            </a:extLst>
          </p:cNvPr>
          <p:cNvCxnSpPr>
            <a:cxnSpLocks/>
            <a:stCxn id="90" idx="1"/>
            <a:endCxn id="59" idx="0"/>
          </p:cNvCxnSpPr>
          <p:nvPr/>
        </p:nvCxnSpPr>
        <p:spPr>
          <a:xfrm rot="10800000">
            <a:off x="5607975" y="1959641"/>
            <a:ext cx="3198450" cy="2039185"/>
          </a:xfrm>
          <a:prstGeom prst="bentConnector4">
            <a:avLst>
              <a:gd name="adj1" fmla="val 15448"/>
              <a:gd name="adj2" fmla="val 111210"/>
            </a:avLst>
          </a:prstGeom>
          <a:ln>
            <a:tailEnd type="triangle"/>
          </a:ln>
        </p:spPr>
        <p:style>
          <a:lnRef idx="2">
            <a:schemeClr val="accent4"/>
          </a:lnRef>
          <a:fillRef idx="0">
            <a:schemeClr val="accent4"/>
          </a:fillRef>
          <a:effectRef idx="1">
            <a:schemeClr val="accent4"/>
          </a:effectRef>
          <a:fontRef idx="minor">
            <a:schemeClr val="tx1"/>
          </a:fontRef>
        </p:style>
      </p:cxnSp>
      <p:sp>
        <p:nvSpPr>
          <p:cNvPr id="100" name="椭圆 99">
            <a:extLst>
              <a:ext uri="{FF2B5EF4-FFF2-40B4-BE49-F238E27FC236}">
                <a16:creationId xmlns:a16="http://schemas.microsoft.com/office/drawing/2014/main" xmlns="" id="{04DA4823-686B-8653-E8F1-417F8BD6C950}"/>
              </a:ext>
            </a:extLst>
          </p:cNvPr>
          <p:cNvSpPr/>
          <p:nvPr/>
        </p:nvSpPr>
        <p:spPr>
          <a:xfrm>
            <a:off x="10164999" y="4539817"/>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专家委员会</a:t>
            </a:r>
          </a:p>
        </p:txBody>
      </p:sp>
      <p:sp>
        <p:nvSpPr>
          <p:cNvPr id="101" name="椭圆 100">
            <a:extLst>
              <a:ext uri="{FF2B5EF4-FFF2-40B4-BE49-F238E27FC236}">
                <a16:creationId xmlns:a16="http://schemas.microsoft.com/office/drawing/2014/main" xmlns="" id="{150EA08E-F85B-3202-D508-1935085F62E6}"/>
              </a:ext>
            </a:extLst>
          </p:cNvPr>
          <p:cNvSpPr/>
          <p:nvPr/>
        </p:nvSpPr>
        <p:spPr>
          <a:xfrm>
            <a:off x="10164999" y="5573309"/>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理事会</a:t>
            </a:r>
          </a:p>
        </p:txBody>
      </p:sp>
      <p:sp>
        <p:nvSpPr>
          <p:cNvPr id="103" name="矩形 102">
            <a:extLst>
              <a:ext uri="{FF2B5EF4-FFF2-40B4-BE49-F238E27FC236}">
                <a16:creationId xmlns:a16="http://schemas.microsoft.com/office/drawing/2014/main" xmlns="" id="{10C91B0C-630C-7824-8B6F-0F7879A64129}"/>
              </a:ext>
            </a:extLst>
          </p:cNvPr>
          <p:cNvSpPr/>
          <p:nvPr/>
        </p:nvSpPr>
        <p:spPr>
          <a:xfrm>
            <a:off x="10122116" y="6393371"/>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发布</a:t>
            </a:r>
          </a:p>
        </p:txBody>
      </p:sp>
      <p:cxnSp>
        <p:nvCxnSpPr>
          <p:cNvPr id="109" name="肘形连接符 108">
            <a:extLst>
              <a:ext uri="{FF2B5EF4-FFF2-40B4-BE49-F238E27FC236}">
                <a16:creationId xmlns:a16="http://schemas.microsoft.com/office/drawing/2014/main" xmlns="" id="{3DBCD894-539D-F3A9-F3FA-FA8E93FDC129}"/>
              </a:ext>
            </a:extLst>
          </p:cNvPr>
          <p:cNvCxnSpPr>
            <a:stCxn id="90" idx="3"/>
            <a:endCxn id="100" idx="0"/>
          </p:cNvCxnSpPr>
          <p:nvPr/>
        </p:nvCxnSpPr>
        <p:spPr>
          <a:xfrm>
            <a:off x="9453607" y="3998825"/>
            <a:ext cx="1363033" cy="5409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12" name="菱形 111">
            <a:extLst>
              <a:ext uri="{FF2B5EF4-FFF2-40B4-BE49-F238E27FC236}">
                <a16:creationId xmlns:a16="http://schemas.microsoft.com/office/drawing/2014/main" xmlns="" id="{0C30188E-2D5B-13D5-6862-B1EB49DF82E9}"/>
              </a:ext>
            </a:extLst>
          </p:cNvPr>
          <p:cNvSpPr/>
          <p:nvPr/>
        </p:nvSpPr>
        <p:spPr>
          <a:xfrm>
            <a:off x="8823294" y="4438890"/>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25" name="直线箭头连接符 124">
            <a:extLst>
              <a:ext uri="{FF2B5EF4-FFF2-40B4-BE49-F238E27FC236}">
                <a16:creationId xmlns:a16="http://schemas.microsoft.com/office/drawing/2014/main" xmlns="" id="{6136C730-9D6F-7140-A120-BAC02BF2BC1E}"/>
              </a:ext>
            </a:extLst>
          </p:cNvPr>
          <p:cNvCxnSpPr>
            <a:stCxn id="100" idx="2"/>
            <a:endCxn id="112" idx="3"/>
          </p:cNvCxnSpPr>
          <p:nvPr/>
        </p:nvCxnSpPr>
        <p:spPr>
          <a:xfrm flipH="1" flipV="1">
            <a:off x="9470476" y="4840115"/>
            <a:ext cx="694523" cy="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7" name="肘形连接符 126">
            <a:extLst>
              <a:ext uri="{FF2B5EF4-FFF2-40B4-BE49-F238E27FC236}">
                <a16:creationId xmlns:a16="http://schemas.microsoft.com/office/drawing/2014/main" xmlns="" id="{A8046ED0-BC3D-CDF4-C547-38747C438E5D}"/>
              </a:ext>
            </a:extLst>
          </p:cNvPr>
          <p:cNvCxnSpPr>
            <a:stCxn id="112" idx="2"/>
            <a:endCxn id="101" idx="0"/>
          </p:cNvCxnSpPr>
          <p:nvPr/>
        </p:nvCxnSpPr>
        <p:spPr>
          <a:xfrm rot="16200000" flipH="1">
            <a:off x="9815778" y="4572446"/>
            <a:ext cx="331969" cy="166975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6" name="肘形连接符 135">
            <a:extLst>
              <a:ext uri="{FF2B5EF4-FFF2-40B4-BE49-F238E27FC236}">
                <a16:creationId xmlns:a16="http://schemas.microsoft.com/office/drawing/2014/main" xmlns="" id="{39E26C76-4632-9366-9898-5552C0A1A99B}"/>
              </a:ext>
            </a:extLst>
          </p:cNvPr>
          <p:cNvCxnSpPr>
            <a:stCxn id="112" idx="1"/>
            <a:endCxn id="59" idx="0"/>
          </p:cNvCxnSpPr>
          <p:nvPr/>
        </p:nvCxnSpPr>
        <p:spPr>
          <a:xfrm rot="10800000">
            <a:off x="5607976" y="1959641"/>
            <a:ext cx="3215319" cy="2880475"/>
          </a:xfrm>
          <a:prstGeom prst="bentConnector4">
            <a:avLst>
              <a:gd name="adj1" fmla="val 15953"/>
              <a:gd name="adj2" fmla="val 107936"/>
            </a:avLst>
          </a:prstGeom>
          <a:ln>
            <a:tailEnd type="triangle"/>
          </a:ln>
        </p:spPr>
        <p:style>
          <a:lnRef idx="2">
            <a:schemeClr val="accent4"/>
          </a:lnRef>
          <a:fillRef idx="0">
            <a:schemeClr val="accent4"/>
          </a:fillRef>
          <a:effectRef idx="1">
            <a:schemeClr val="accent4"/>
          </a:effectRef>
          <a:fontRef idx="minor">
            <a:schemeClr val="tx1"/>
          </a:fontRef>
        </p:style>
      </p:cxnSp>
      <p:sp>
        <p:nvSpPr>
          <p:cNvPr id="138" name="菱形 137">
            <a:extLst>
              <a:ext uri="{FF2B5EF4-FFF2-40B4-BE49-F238E27FC236}">
                <a16:creationId xmlns:a16="http://schemas.microsoft.com/office/drawing/2014/main" xmlns="" id="{7C85A4FE-60D3-BA9D-4A0E-6E09CB38B2BB}"/>
              </a:ext>
            </a:extLst>
          </p:cNvPr>
          <p:cNvSpPr/>
          <p:nvPr/>
        </p:nvSpPr>
        <p:spPr>
          <a:xfrm>
            <a:off x="8823294" y="5469677"/>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0" name="直线箭头连接符 139">
            <a:extLst>
              <a:ext uri="{FF2B5EF4-FFF2-40B4-BE49-F238E27FC236}">
                <a16:creationId xmlns:a16="http://schemas.microsoft.com/office/drawing/2014/main" xmlns="" id="{77785B54-7C7C-326C-24B2-60FEB809A9F0}"/>
              </a:ext>
            </a:extLst>
          </p:cNvPr>
          <p:cNvCxnSpPr>
            <a:stCxn id="101" idx="2"/>
            <a:endCxn id="138" idx="3"/>
          </p:cNvCxnSpPr>
          <p:nvPr/>
        </p:nvCxnSpPr>
        <p:spPr>
          <a:xfrm flipH="1" flipV="1">
            <a:off x="9470476" y="5870902"/>
            <a:ext cx="694523" cy="3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3" name="肘形连接符 142">
            <a:extLst>
              <a:ext uri="{FF2B5EF4-FFF2-40B4-BE49-F238E27FC236}">
                <a16:creationId xmlns:a16="http://schemas.microsoft.com/office/drawing/2014/main" xmlns="" id="{B583643F-B9CB-DCCC-F50B-E4CCC9C5E634}"/>
              </a:ext>
            </a:extLst>
          </p:cNvPr>
          <p:cNvCxnSpPr>
            <a:stCxn id="138" idx="2"/>
            <a:endCxn id="103" idx="1"/>
          </p:cNvCxnSpPr>
          <p:nvPr/>
        </p:nvCxnSpPr>
        <p:spPr>
          <a:xfrm rot="16200000" flipH="1">
            <a:off x="9494678" y="5924333"/>
            <a:ext cx="279644" cy="975231"/>
          </a:xfrm>
          <a:prstGeom prst="bentConnector2">
            <a:avLst/>
          </a:prstGeom>
          <a:ln>
            <a:tailEnd type="triangle"/>
          </a:ln>
        </p:spPr>
        <p:style>
          <a:lnRef idx="2">
            <a:schemeClr val="accent3"/>
          </a:lnRef>
          <a:fillRef idx="0">
            <a:schemeClr val="accent3"/>
          </a:fillRef>
          <a:effectRef idx="1">
            <a:schemeClr val="accent3"/>
          </a:effectRef>
          <a:fontRef idx="minor">
            <a:schemeClr val="tx1"/>
          </a:fontRef>
        </p:style>
      </p:cxnSp>
      <p:sp>
        <p:nvSpPr>
          <p:cNvPr id="147" name="矩形 146">
            <a:extLst>
              <a:ext uri="{FF2B5EF4-FFF2-40B4-BE49-F238E27FC236}">
                <a16:creationId xmlns:a16="http://schemas.microsoft.com/office/drawing/2014/main" xmlns="" id="{BB6F9CA1-983C-4F0D-7071-6861F6BF5E15}"/>
              </a:ext>
            </a:extLst>
          </p:cNvPr>
          <p:cNvSpPr/>
          <p:nvPr/>
        </p:nvSpPr>
        <p:spPr>
          <a:xfrm>
            <a:off x="7207200" y="6411948"/>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项目关闭</a:t>
            </a:r>
          </a:p>
        </p:txBody>
      </p:sp>
      <p:cxnSp>
        <p:nvCxnSpPr>
          <p:cNvPr id="149" name="肘形连接符 148">
            <a:extLst>
              <a:ext uri="{FF2B5EF4-FFF2-40B4-BE49-F238E27FC236}">
                <a16:creationId xmlns:a16="http://schemas.microsoft.com/office/drawing/2014/main" xmlns="" id="{C360C153-B512-4B2B-38BF-549680E9F595}"/>
              </a:ext>
            </a:extLst>
          </p:cNvPr>
          <p:cNvCxnSpPr>
            <a:stCxn id="138" idx="1"/>
            <a:endCxn id="147" idx="0"/>
          </p:cNvCxnSpPr>
          <p:nvPr/>
        </p:nvCxnSpPr>
        <p:spPr>
          <a:xfrm rot="10800000" flipV="1">
            <a:off x="7901724" y="5870902"/>
            <a:ext cx="921570" cy="541046"/>
          </a:xfrm>
          <a:prstGeom prst="bentConnector2">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832429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27A0346-5E4B-6E3D-E4D6-5A2039BCE07F}"/>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4" name="标题 3">
            <a:extLst>
              <a:ext uri="{FF2B5EF4-FFF2-40B4-BE49-F238E27FC236}">
                <a16:creationId xmlns:a16="http://schemas.microsoft.com/office/drawing/2014/main" xmlns="" id="{672A90DD-7E8A-2A47-84D0-D8D1515FAD1D}"/>
              </a:ext>
            </a:extLst>
          </p:cNvPr>
          <p:cNvSpPr>
            <a:spLocks noGrp="1"/>
          </p:cNvSpPr>
          <p:nvPr>
            <p:ph type="title"/>
          </p:nvPr>
        </p:nvSpPr>
        <p:spPr/>
        <p:txBody>
          <a:bodyPr/>
          <a:lstStyle/>
          <a:p>
            <a:r>
              <a:rPr kumimoji="1" lang="zh-CN" altLang="en-US" dirty="0"/>
              <a:t>测试认证规范开发总体流程</a:t>
            </a:r>
          </a:p>
        </p:txBody>
      </p:sp>
      <p:sp>
        <p:nvSpPr>
          <p:cNvPr id="56" name="灯片编号占位符 2">
            <a:extLst>
              <a:ext uri="{FF2B5EF4-FFF2-40B4-BE49-F238E27FC236}">
                <a16:creationId xmlns:a16="http://schemas.microsoft.com/office/drawing/2014/main" xmlns="" id="{2F555E19-862D-91CF-AE4D-68CE9CF01995}"/>
              </a:ext>
            </a:extLst>
          </p:cNvPr>
          <p:cNvSpPr txBox="1">
            <a:spLocks/>
          </p:cNvSpPr>
          <p:nvPr/>
        </p:nvSpPr>
        <p:spPr>
          <a:xfrm>
            <a:off x="8877600" y="6314400"/>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bg1">
                    <a:lumMod val="6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pPr/>
              <a:t>61</a:t>
            </a:fld>
            <a:endParaRPr lang="zh-CN" altLang="en-US" dirty="0"/>
          </a:p>
        </p:txBody>
      </p:sp>
      <p:sp>
        <p:nvSpPr>
          <p:cNvPr id="57" name="椭圆 56">
            <a:extLst>
              <a:ext uri="{FF2B5EF4-FFF2-40B4-BE49-F238E27FC236}">
                <a16:creationId xmlns:a16="http://schemas.microsoft.com/office/drawing/2014/main" xmlns="" id="{B60C0D27-B830-FC1F-4602-EF27EDCD4C4C}"/>
              </a:ext>
            </a:extLst>
          </p:cNvPr>
          <p:cNvSpPr/>
          <p:nvPr/>
        </p:nvSpPr>
        <p:spPr>
          <a:xfrm>
            <a:off x="815452" y="4028138"/>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项目组会议</a:t>
            </a:r>
            <a:endParaRPr lang="en-US" altLang="zh-CN" sz="1400" dirty="0"/>
          </a:p>
        </p:txBody>
      </p:sp>
      <p:sp>
        <p:nvSpPr>
          <p:cNvPr id="58" name="矩形 57">
            <a:extLst>
              <a:ext uri="{FF2B5EF4-FFF2-40B4-BE49-F238E27FC236}">
                <a16:creationId xmlns:a16="http://schemas.microsoft.com/office/drawing/2014/main" xmlns="" id="{EA7B72BC-D690-2FB3-AF0A-50E66474DB71}"/>
              </a:ext>
            </a:extLst>
          </p:cNvPr>
          <p:cNvSpPr/>
          <p:nvPr/>
        </p:nvSpPr>
        <p:spPr>
          <a:xfrm>
            <a:off x="772569" y="4849992"/>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会议纪要</a:t>
            </a:r>
          </a:p>
        </p:txBody>
      </p:sp>
      <p:sp>
        <p:nvSpPr>
          <p:cNvPr id="59" name="椭圆 58">
            <a:extLst>
              <a:ext uri="{FF2B5EF4-FFF2-40B4-BE49-F238E27FC236}">
                <a16:creationId xmlns:a16="http://schemas.microsoft.com/office/drawing/2014/main" xmlns="" id="{48538BEF-C43E-EB09-F12D-BB31592870D9}"/>
              </a:ext>
            </a:extLst>
          </p:cNvPr>
          <p:cNvSpPr/>
          <p:nvPr/>
        </p:nvSpPr>
        <p:spPr>
          <a:xfrm>
            <a:off x="813824" y="2635653"/>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项目经理</a:t>
            </a:r>
          </a:p>
        </p:txBody>
      </p:sp>
      <p:sp>
        <p:nvSpPr>
          <p:cNvPr id="60" name="矩形 59">
            <a:extLst>
              <a:ext uri="{FF2B5EF4-FFF2-40B4-BE49-F238E27FC236}">
                <a16:creationId xmlns:a16="http://schemas.microsoft.com/office/drawing/2014/main" xmlns="" id="{1D12BF5E-3E17-ADCE-3860-20083E65EDBF}"/>
              </a:ext>
            </a:extLst>
          </p:cNvPr>
          <p:cNvSpPr/>
          <p:nvPr/>
        </p:nvSpPr>
        <p:spPr>
          <a:xfrm>
            <a:off x="815452" y="3465859"/>
            <a:ext cx="1303282"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sp>
        <p:nvSpPr>
          <p:cNvPr id="61" name="圆角矩形 60">
            <a:extLst>
              <a:ext uri="{FF2B5EF4-FFF2-40B4-BE49-F238E27FC236}">
                <a16:creationId xmlns:a16="http://schemas.microsoft.com/office/drawing/2014/main" xmlns="" id="{54C1086A-37B9-224D-0CD1-EF744DF491DF}"/>
              </a:ext>
            </a:extLst>
          </p:cNvPr>
          <p:cNvSpPr/>
          <p:nvPr/>
        </p:nvSpPr>
        <p:spPr>
          <a:xfrm>
            <a:off x="197428" y="1226127"/>
            <a:ext cx="3522518"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测试</a:t>
            </a:r>
            <a:r>
              <a:rPr kumimoji="1" lang="zh-CN" altLang="en-US">
                <a:solidFill>
                  <a:schemeClr val="tx1"/>
                </a:solidFill>
              </a:rPr>
              <a:t>方案讨论</a:t>
            </a:r>
            <a:r>
              <a:rPr kumimoji="1" lang="en-US" altLang="zh-CN" dirty="0">
                <a:solidFill>
                  <a:schemeClr val="tx1"/>
                </a:solidFill>
              </a:rPr>
              <a:t>-</a:t>
            </a:r>
            <a:r>
              <a:rPr kumimoji="1" lang="zh-CN" altLang="en-US" dirty="0">
                <a:solidFill>
                  <a:schemeClr val="tx1"/>
                </a:solidFill>
              </a:rPr>
              <a:t>迭代</a:t>
            </a:r>
          </a:p>
        </p:txBody>
      </p:sp>
      <p:sp>
        <p:nvSpPr>
          <p:cNvPr id="62" name="圆角矩形 61">
            <a:extLst>
              <a:ext uri="{FF2B5EF4-FFF2-40B4-BE49-F238E27FC236}">
                <a16:creationId xmlns:a16="http://schemas.microsoft.com/office/drawing/2014/main" xmlns="" id="{E78457BD-6518-AB02-FC07-B949B0565603}"/>
              </a:ext>
            </a:extLst>
          </p:cNvPr>
          <p:cNvSpPr/>
          <p:nvPr/>
        </p:nvSpPr>
        <p:spPr>
          <a:xfrm>
            <a:off x="3719946" y="1221189"/>
            <a:ext cx="352251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solidFill>
                  <a:schemeClr val="tx1"/>
                </a:solidFill>
              </a:rPr>
              <a:t>草案修改</a:t>
            </a:r>
            <a:r>
              <a:rPr kumimoji="1" lang="en-US" altLang="zh-CN" dirty="0">
                <a:solidFill>
                  <a:schemeClr val="tx1"/>
                </a:solidFill>
              </a:rPr>
              <a:t>-</a:t>
            </a:r>
            <a:r>
              <a:rPr kumimoji="1" lang="zh-CN" altLang="en-US" dirty="0">
                <a:solidFill>
                  <a:schemeClr val="tx1"/>
                </a:solidFill>
              </a:rPr>
              <a:t>迭代</a:t>
            </a:r>
          </a:p>
        </p:txBody>
      </p:sp>
      <p:sp>
        <p:nvSpPr>
          <p:cNvPr id="63" name="圆角矩形 62">
            <a:extLst>
              <a:ext uri="{FF2B5EF4-FFF2-40B4-BE49-F238E27FC236}">
                <a16:creationId xmlns:a16="http://schemas.microsoft.com/office/drawing/2014/main" xmlns="" id="{DF120993-9631-A21B-36A9-09915710081B}"/>
              </a:ext>
            </a:extLst>
          </p:cNvPr>
          <p:cNvSpPr/>
          <p:nvPr/>
        </p:nvSpPr>
        <p:spPr>
          <a:xfrm>
            <a:off x="7242464" y="1216251"/>
            <a:ext cx="467590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结项</a:t>
            </a:r>
          </a:p>
        </p:txBody>
      </p:sp>
      <p:sp>
        <p:nvSpPr>
          <p:cNvPr id="64" name="矩形 63">
            <a:extLst>
              <a:ext uri="{FF2B5EF4-FFF2-40B4-BE49-F238E27FC236}">
                <a16:creationId xmlns:a16="http://schemas.microsoft.com/office/drawing/2014/main" xmlns="" id="{DA7E9FCE-EA76-C3C4-3E47-46E4B6B997EE}"/>
              </a:ext>
            </a:extLst>
          </p:cNvPr>
          <p:cNvSpPr/>
          <p:nvPr/>
        </p:nvSpPr>
        <p:spPr>
          <a:xfrm>
            <a:off x="813824" y="1910830"/>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项目提案</a:t>
            </a:r>
            <a:r>
              <a:rPr lang="en-US" altLang="zh-CN" sz="1400" dirty="0"/>
              <a:t>/</a:t>
            </a:r>
            <a:r>
              <a:rPr lang="zh-CN" altLang="en-US" sz="1400" dirty="0"/>
              <a:t>讨论</a:t>
            </a:r>
          </a:p>
        </p:txBody>
      </p:sp>
      <p:cxnSp>
        <p:nvCxnSpPr>
          <p:cNvPr id="65" name="直线箭头连接符 64">
            <a:extLst>
              <a:ext uri="{FF2B5EF4-FFF2-40B4-BE49-F238E27FC236}">
                <a16:creationId xmlns:a16="http://schemas.microsoft.com/office/drawing/2014/main" xmlns="" id="{22E4C26B-0D71-1682-9FCE-4CDB868C8462}"/>
              </a:ext>
            </a:extLst>
          </p:cNvPr>
          <p:cNvCxnSpPr>
            <a:stCxn id="64" idx="2"/>
            <a:endCxn id="59" idx="0"/>
          </p:cNvCxnSpPr>
          <p:nvPr/>
        </p:nvCxnSpPr>
        <p:spPr>
          <a:xfrm>
            <a:off x="1465465" y="2410430"/>
            <a:ext cx="0" cy="225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xmlns="" id="{DBB6382C-FF39-DF65-FB12-5F0A4C58E32E}"/>
              </a:ext>
            </a:extLst>
          </p:cNvPr>
          <p:cNvCxnSpPr>
            <a:cxnSpLocks/>
            <a:stCxn id="59" idx="4"/>
            <a:endCxn id="60" idx="0"/>
          </p:cNvCxnSpPr>
          <p:nvPr/>
        </p:nvCxnSpPr>
        <p:spPr>
          <a:xfrm>
            <a:off x="1465465" y="3236977"/>
            <a:ext cx="1628" cy="2288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直线箭头连接符 66">
            <a:extLst>
              <a:ext uri="{FF2B5EF4-FFF2-40B4-BE49-F238E27FC236}">
                <a16:creationId xmlns:a16="http://schemas.microsoft.com/office/drawing/2014/main" xmlns="" id="{893AFE1A-F0AC-E4B1-7A3C-4F3011785E80}"/>
              </a:ext>
            </a:extLst>
          </p:cNvPr>
          <p:cNvCxnSpPr>
            <a:stCxn id="60" idx="2"/>
            <a:endCxn id="57" idx="0"/>
          </p:cNvCxnSpPr>
          <p:nvPr/>
        </p:nvCxnSpPr>
        <p:spPr>
          <a:xfrm>
            <a:off x="1467093" y="3782659"/>
            <a:ext cx="0" cy="245479"/>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xmlns="" id="{0D693C47-D4DA-8D33-C0F0-8CE535795B01}"/>
              </a:ext>
            </a:extLst>
          </p:cNvPr>
          <p:cNvCxnSpPr>
            <a:stCxn id="57" idx="4"/>
            <a:endCxn id="58" idx="0"/>
          </p:cNvCxnSpPr>
          <p:nvPr/>
        </p:nvCxnSpPr>
        <p:spPr>
          <a:xfrm>
            <a:off x="1467093" y="4629462"/>
            <a:ext cx="0" cy="220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肘形连接符 68">
            <a:extLst>
              <a:ext uri="{FF2B5EF4-FFF2-40B4-BE49-F238E27FC236}">
                <a16:creationId xmlns:a16="http://schemas.microsoft.com/office/drawing/2014/main" xmlns="" id="{1FF79434-8C0C-D2AA-036A-19FFB8646B34}"/>
              </a:ext>
            </a:extLst>
          </p:cNvPr>
          <p:cNvCxnSpPr>
            <a:stCxn id="59" idx="6"/>
            <a:endCxn id="64" idx="3"/>
          </p:cNvCxnSpPr>
          <p:nvPr/>
        </p:nvCxnSpPr>
        <p:spPr>
          <a:xfrm flipV="1">
            <a:off x="2117106" y="2160630"/>
            <a:ext cx="12700" cy="775685"/>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xmlns="" id="{DCA6D8C8-BEDB-EA05-7AEF-97BC7F3814CD}"/>
              </a:ext>
            </a:extLst>
          </p:cNvPr>
          <p:cNvSpPr txBox="1"/>
          <p:nvPr/>
        </p:nvSpPr>
        <p:spPr>
          <a:xfrm>
            <a:off x="2115738" y="2406771"/>
            <a:ext cx="466794" cy="261610"/>
          </a:xfrm>
          <a:prstGeom prst="rect">
            <a:avLst/>
          </a:prstGeom>
          <a:noFill/>
        </p:spPr>
        <p:txBody>
          <a:bodyPr wrap="none" rtlCol="0">
            <a:spAutoFit/>
          </a:bodyPr>
          <a:lstStyle/>
          <a:p>
            <a:r>
              <a:rPr kumimoji="1" lang="zh-CN" altLang="en-US" sz="1050" dirty="0"/>
              <a:t>拒绝</a:t>
            </a:r>
          </a:p>
        </p:txBody>
      </p:sp>
      <p:sp>
        <p:nvSpPr>
          <p:cNvPr id="71" name="椭圆 70">
            <a:extLst>
              <a:ext uri="{FF2B5EF4-FFF2-40B4-BE49-F238E27FC236}">
                <a16:creationId xmlns:a16="http://schemas.microsoft.com/office/drawing/2014/main" xmlns="" id="{30625CE7-0790-8942-7069-22DF0B903140}"/>
              </a:ext>
            </a:extLst>
          </p:cNvPr>
          <p:cNvSpPr/>
          <p:nvPr/>
        </p:nvSpPr>
        <p:spPr>
          <a:xfrm>
            <a:off x="4836395" y="4018262"/>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项目组会议</a:t>
            </a:r>
            <a:endParaRPr lang="en-US" altLang="zh-CN" sz="1400" dirty="0"/>
          </a:p>
        </p:txBody>
      </p:sp>
      <p:sp>
        <p:nvSpPr>
          <p:cNvPr id="72" name="矩形 71">
            <a:extLst>
              <a:ext uri="{FF2B5EF4-FFF2-40B4-BE49-F238E27FC236}">
                <a16:creationId xmlns:a16="http://schemas.microsoft.com/office/drawing/2014/main" xmlns="" id="{08AEB01D-B80C-E0AA-46A3-896AE67A8C17}"/>
              </a:ext>
            </a:extLst>
          </p:cNvPr>
          <p:cNvSpPr/>
          <p:nvPr/>
        </p:nvSpPr>
        <p:spPr>
          <a:xfrm>
            <a:off x="4793512" y="4840116"/>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会议纪要</a:t>
            </a:r>
          </a:p>
        </p:txBody>
      </p:sp>
      <p:sp>
        <p:nvSpPr>
          <p:cNvPr id="73" name="椭圆 72">
            <a:extLst>
              <a:ext uri="{FF2B5EF4-FFF2-40B4-BE49-F238E27FC236}">
                <a16:creationId xmlns:a16="http://schemas.microsoft.com/office/drawing/2014/main" xmlns="" id="{402DE11C-DCD0-CAF8-014E-B79CC3AE87BC}"/>
              </a:ext>
            </a:extLst>
          </p:cNvPr>
          <p:cNvSpPr/>
          <p:nvPr/>
        </p:nvSpPr>
        <p:spPr>
          <a:xfrm>
            <a:off x="4834767" y="2625777"/>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项目经理</a:t>
            </a:r>
          </a:p>
        </p:txBody>
      </p:sp>
      <p:sp>
        <p:nvSpPr>
          <p:cNvPr id="74" name="矩形 73">
            <a:extLst>
              <a:ext uri="{FF2B5EF4-FFF2-40B4-BE49-F238E27FC236}">
                <a16:creationId xmlns:a16="http://schemas.microsoft.com/office/drawing/2014/main" xmlns="" id="{50316D6E-AB3C-16EE-CC27-A0179EAE052C}"/>
              </a:ext>
            </a:extLst>
          </p:cNvPr>
          <p:cNvSpPr/>
          <p:nvPr/>
        </p:nvSpPr>
        <p:spPr>
          <a:xfrm>
            <a:off x="4836395" y="3455983"/>
            <a:ext cx="1303282"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议程</a:t>
            </a:r>
          </a:p>
        </p:txBody>
      </p:sp>
      <p:sp>
        <p:nvSpPr>
          <p:cNvPr id="75" name="矩形 74">
            <a:extLst>
              <a:ext uri="{FF2B5EF4-FFF2-40B4-BE49-F238E27FC236}">
                <a16:creationId xmlns:a16="http://schemas.microsoft.com/office/drawing/2014/main" xmlns="" id="{68ED45E0-AA64-7D5B-3895-C7CCC32518AD}"/>
              </a:ext>
            </a:extLst>
          </p:cNvPr>
          <p:cNvSpPr/>
          <p:nvPr/>
        </p:nvSpPr>
        <p:spPr>
          <a:xfrm>
            <a:off x="4834767" y="1900954"/>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草案修改</a:t>
            </a:r>
          </a:p>
        </p:txBody>
      </p:sp>
      <p:cxnSp>
        <p:nvCxnSpPr>
          <p:cNvPr id="76" name="直线箭头连接符 75">
            <a:extLst>
              <a:ext uri="{FF2B5EF4-FFF2-40B4-BE49-F238E27FC236}">
                <a16:creationId xmlns:a16="http://schemas.microsoft.com/office/drawing/2014/main" xmlns="" id="{4A854E3A-B133-E6AF-923C-9BF09BFEAA72}"/>
              </a:ext>
            </a:extLst>
          </p:cNvPr>
          <p:cNvCxnSpPr>
            <a:stCxn id="75" idx="2"/>
            <a:endCxn id="73" idx="0"/>
          </p:cNvCxnSpPr>
          <p:nvPr/>
        </p:nvCxnSpPr>
        <p:spPr>
          <a:xfrm>
            <a:off x="5486408" y="2400554"/>
            <a:ext cx="0" cy="225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直线箭头连接符 76">
            <a:extLst>
              <a:ext uri="{FF2B5EF4-FFF2-40B4-BE49-F238E27FC236}">
                <a16:creationId xmlns:a16="http://schemas.microsoft.com/office/drawing/2014/main" xmlns="" id="{76CC89B0-45D1-123B-205B-A20EEF5B1F7C}"/>
              </a:ext>
            </a:extLst>
          </p:cNvPr>
          <p:cNvCxnSpPr>
            <a:cxnSpLocks/>
            <a:stCxn id="73" idx="4"/>
            <a:endCxn id="74" idx="0"/>
          </p:cNvCxnSpPr>
          <p:nvPr/>
        </p:nvCxnSpPr>
        <p:spPr>
          <a:xfrm>
            <a:off x="5486408" y="3227101"/>
            <a:ext cx="1628" cy="2288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直线箭头连接符 77">
            <a:extLst>
              <a:ext uri="{FF2B5EF4-FFF2-40B4-BE49-F238E27FC236}">
                <a16:creationId xmlns:a16="http://schemas.microsoft.com/office/drawing/2014/main" xmlns="" id="{0DE9F5FC-5E50-7E1C-A584-E39F63E3B265}"/>
              </a:ext>
            </a:extLst>
          </p:cNvPr>
          <p:cNvCxnSpPr>
            <a:stCxn id="74" idx="2"/>
            <a:endCxn id="71" idx="0"/>
          </p:cNvCxnSpPr>
          <p:nvPr/>
        </p:nvCxnSpPr>
        <p:spPr>
          <a:xfrm>
            <a:off x="5488036" y="3772783"/>
            <a:ext cx="0" cy="245479"/>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9" name="直线箭头连接符 78">
            <a:extLst>
              <a:ext uri="{FF2B5EF4-FFF2-40B4-BE49-F238E27FC236}">
                <a16:creationId xmlns:a16="http://schemas.microsoft.com/office/drawing/2014/main" xmlns="" id="{7D9A65E2-2D6A-6E96-792C-9BCDB7782BC6}"/>
              </a:ext>
            </a:extLst>
          </p:cNvPr>
          <p:cNvCxnSpPr>
            <a:stCxn id="71" idx="4"/>
            <a:endCxn id="72" idx="0"/>
          </p:cNvCxnSpPr>
          <p:nvPr/>
        </p:nvCxnSpPr>
        <p:spPr>
          <a:xfrm>
            <a:off x="5488036" y="4619586"/>
            <a:ext cx="0" cy="220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肘形连接符 79">
            <a:extLst>
              <a:ext uri="{FF2B5EF4-FFF2-40B4-BE49-F238E27FC236}">
                <a16:creationId xmlns:a16="http://schemas.microsoft.com/office/drawing/2014/main" xmlns="" id="{243703E3-9685-753F-37D8-D3D1AE4FF83E}"/>
              </a:ext>
            </a:extLst>
          </p:cNvPr>
          <p:cNvCxnSpPr>
            <a:stCxn id="73" idx="6"/>
            <a:endCxn id="75" idx="3"/>
          </p:cNvCxnSpPr>
          <p:nvPr/>
        </p:nvCxnSpPr>
        <p:spPr>
          <a:xfrm flipV="1">
            <a:off x="6138049" y="2150754"/>
            <a:ext cx="12700" cy="775685"/>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xmlns="" id="{882329E6-7CA0-0B7A-F58B-B5DE77A46F7D}"/>
              </a:ext>
            </a:extLst>
          </p:cNvPr>
          <p:cNvSpPr txBox="1"/>
          <p:nvPr/>
        </p:nvSpPr>
        <p:spPr>
          <a:xfrm>
            <a:off x="6150749" y="2396728"/>
            <a:ext cx="466794" cy="261610"/>
          </a:xfrm>
          <a:prstGeom prst="rect">
            <a:avLst/>
          </a:prstGeom>
          <a:noFill/>
        </p:spPr>
        <p:txBody>
          <a:bodyPr wrap="none" rtlCol="0">
            <a:spAutoFit/>
          </a:bodyPr>
          <a:lstStyle/>
          <a:p>
            <a:r>
              <a:rPr kumimoji="1" lang="zh-CN" altLang="en-US" sz="1050" dirty="0"/>
              <a:t>拒绝</a:t>
            </a:r>
          </a:p>
        </p:txBody>
      </p:sp>
      <p:sp>
        <p:nvSpPr>
          <p:cNvPr id="82" name="右箭头 81">
            <a:extLst>
              <a:ext uri="{FF2B5EF4-FFF2-40B4-BE49-F238E27FC236}">
                <a16:creationId xmlns:a16="http://schemas.microsoft.com/office/drawing/2014/main" xmlns="" id="{1D717AEF-FF17-9306-D221-2F4429B4AC10}"/>
              </a:ext>
            </a:extLst>
          </p:cNvPr>
          <p:cNvSpPr/>
          <p:nvPr/>
        </p:nvSpPr>
        <p:spPr>
          <a:xfrm>
            <a:off x="2566437" y="3365795"/>
            <a:ext cx="1454727" cy="50531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tx1"/>
                </a:solidFill>
              </a:rPr>
              <a:t>输出草案</a:t>
            </a:r>
          </a:p>
        </p:txBody>
      </p:sp>
      <p:sp>
        <p:nvSpPr>
          <p:cNvPr id="83" name="右箭头 82">
            <a:extLst>
              <a:ext uri="{FF2B5EF4-FFF2-40B4-BE49-F238E27FC236}">
                <a16:creationId xmlns:a16="http://schemas.microsoft.com/office/drawing/2014/main" xmlns="" id="{25461716-8305-01D7-96C2-5D515075E007}"/>
              </a:ext>
            </a:extLst>
          </p:cNvPr>
          <p:cNvSpPr/>
          <p:nvPr/>
        </p:nvSpPr>
        <p:spPr>
          <a:xfrm>
            <a:off x="7176911" y="3371604"/>
            <a:ext cx="1114977" cy="50531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tx1"/>
                </a:solidFill>
              </a:rPr>
              <a:t>输出草案</a:t>
            </a:r>
          </a:p>
        </p:txBody>
      </p:sp>
      <p:sp>
        <p:nvSpPr>
          <p:cNvPr id="84" name="矩形 83">
            <a:extLst>
              <a:ext uri="{FF2B5EF4-FFF2-40B4-BE49-F238E27FC236}">
                <a16:creationId xmlns:a16="http://schemas.microsoft.com/office/drawing/2014/main" xmlns="" id="{B44EDE18-2697-9E26-0493-5F703A03FBFA}"/>
              </a:ext>
            </a:extLst>
          </p:cNvPr>
          <p:cNvSpPr/>
          <p:nvPr/>
        </p:nvSpPr>
        <p:spPr>
          <a:xfrm>
            <a:off x="8928777" y="1819919"/>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结项提案</a:t>
            </a:r>
          </a:p>
        </p:txBody>
      </p:sp>
      <p:sp>
        <p:nvSpPr>
          <p:cNvPr id="85" name="椭圆 84">
            <a:extLst>
              <a:ext uri="{FF2B5EF4-FFF2-40B4-BE49-F238E27FC236}">
                <a16:creationId xmlns:a16="http://schemas.microsoft.com/office/drawing/2014/main" xmlns="" id="{585AFD5E-2DD7-A274-9701-623CEBFE4B64}"/>
              </a:ext>
            </a:extLst>
          </p:cNvPr>
          <p:cNvSpPr/>
          <p:nvPr/>
        </p:nvSpPr>
        <p:spPr>
          <a:xfrm>
            <a:off x="8478375" y="2677006"/>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a:t>
            </a:r>
          </a:p>
        </p:txBody>
      </p:sp>
      <p:cxnSp>
        <p:nvCxnSpPr>
          <p:cNvPr id="86" name="直线箭头连接符 85">
            <a:extLst>
              <a:ext uri="{FF2B5EF4-FFF2-40B4-BE49-F238E27FC236}">
                <a16:creationId xmlns:a16="http://schemas.microsoft.com/office/drawing/2014/main" xmlns="" id="{983BC257-4E1C-091D-F11A-A61146D40066}"/>
              </a:ext>
            </a:extLst>
          </p:cNvPr>
          <p:cNvCxnSpPr>
            <a:stCxn id="84" idx="2"/>
            <a:endCxn id="85" idx="0"/>
          </p:cNvCxnSpPr>
          <p:nvPr/>
        </p:nvCxnSpPr>
        <p:spPr>
          <a:xfrm flipH="1">
            <a:off x="9130016" y="2319519"/>
            <a:ext cx="450402" cy="357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椭圆 86">
            <a:extLst>
              <a:ext uri="{FF2B5EF4-FFF2-40B4-BE49-F238E27FC236}">
                <a16:creationId xmlns:a16="http://schemas.microsoft.com/office/drawing/2014/main" xmlns="" id="{3306B5D7-AB03-E52E-B67F-257CDE427FE7}"/>
              </a:ext>
            </a:extLst>
          </p:cNvPr>
          <p:cNvSpPr/>
          <p:nvPr/>
        </p:nvSpPr>
        <p:spPr>
          <a:xfrm>
            <a:off x="9926728" y="2685892"/>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全体会员投票</a:t>
            </a:r>
          </a:p>
        </p:txBody>
      </p:sp>
      <p:cxnSp>
        <p:nvCxnSpPr>
          <p:cNvPr id="88" name="直线箭头连接符 87">
            <a:extLst>
              <a:ext uri="{FF2B5EF4-FFF2-40B4-BE49-F238E27FC236}">
                <a16:creationId xmlns:a16="http://schemas.microsoft.com/office/drawing/2014/main" xmlns="" id="{E59FE54A-1B6F-C036-7F5B-31C03DBE5A4F}"/>
              </a:ext>
            </a:extLst>
          </p:cNvPr>
          <p:cNvCxnSpPr>
            <a:stCxn id="84" idx="2"/>
            <a:endCxn id="87" idx="0"/>
          </p:cNvCxnSpPr>
          <p:nvPr/>
        </p:nvCxnSpPr>
        <p:spPr>
          <a:xfrm>
            <a:off x="9580418" y="2319519"/>
            <a:ext cx="997951" cy="366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9" name="菱形 88">
            <a:extLst>
              <a:ext uri="{FF2B5EF4-FFF2-40B4-BE49-F238E27FC236}">
                <a16:creationId xmlns:a16="http://schemas.microsoft.com/office/drawing/2014/main" xmlns="" id="{38875424-34FA-9EFC-ECD4-66AF194643C9}"/>
              </a:ext>
            </a:extLst>
          </p:cNvPr>
          <p:cNvSpPr/>
          <p:nvPr/>
        </p:nvSpPr>
        <p:spPr>
          <a:xfrm>
            <a:off x="8806425" y="3597600"/>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0" name="直线箭头连接符 89">
            <a:extLst>
              <a:ext uri="{FF2B5EF4-FFF2-40B4-BE49-F238E27FC236}">
                <a16:creationId xmlns:a16="http://schemas.microsoft.com/office/drawing/2014/main" xmlns="" id="{17966419-51C1-20B7-329E-FF0E02C6FC48}"/>
              </a:ext>
            </a:extLst>
          </p:cNvPr>
          <p:cNvCxnSpPr>
            <a:stCxn id="85" idx="4"/>
            <a:endCxn id="89" idx="0"/>
          </p:cNvCxnSpPr>
          <p:nvPr/>
        </p:nvCxnSpPr>
        <p:spPr>
          <a:xfrm>
            <a:off x="9130016" y="3278330"/>
            <a:ext cx="0" cy="319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直线箭头连接符 90">
            <a:extLst>
              <a:ext uri="{FF2B5EF4-FFF2-40B4-BE49-F238E27FC236}">
                <a16:creationId xmlns:a16="http://schemas.microsoft.com/office/drawing/2014/main" xmlns="" id="{2AD70615-5D7C-7F33-60AF-22AFB6976D7A}"/>
              </a:ext>
            </a:extLst>
          </p:cNvPr>
          <p:cNvCxnSpPr>
            <a:stCxn id="87" idx="4"/>
            <a:endCxn id="89" idx="0"/>
          </p:cNvCxnSpPr>
          <p:nvPr/>
        </p:nvCxnSpPr>
        <p:spPr>
          <a:xfrm flipH="1">
            <a:off x="9130016" y="3287216"/>
            <a:ext cx="1448353" cy="310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肘形连接符 91">
            <a:extLst>
              <a:ext uri="{FF2B5EF4-FFF2-40B4-BE49-F238E27FC236}">
                <a16:creationId xmlns:a16="http://schemas.microsoft.com/office/drawing/2014/main" xmlns="" id="{0993A13A-3E89-E915-D9A9-84EA62E7E7C7}"/>
              </a:ext>
            </a:extLst>
          </p:cNvPr>
          <p:cNvCxnSpPr>
            <a:cxnSpLocks/>
            <a:stCxn id="89" idx="1"/>
            <a:endCxn id="75" idx="0"/>
          </p:cNvCxnSpPr>
          <p:nvPr/>
        </p:nvCxnSpPr>
        <p:spPr>
          <a:xfrm rot="10800000">
            <a:off x="5486409" y="1900955"/>
            <a:ext cx="3320017" cy="2097871"/>
          </a:xfrm>
          <a:prstGeom prst="bentConnector4">
            <a:avLst>
              <a:gd name="adj1" fmla="val 54123"/>
              <a:gd name="adj2" fmla="val 110897"/>
            </a:avLst>
          </a:prstGeom>
          <a:ln>
            <a:tailEnd type="triangle"/>
          </a:ln>
        </p:spPr>
        <p:style>
          <a:lnRef idx="2">
            <a:schemeClr val="accent4"/>
          </a:lnRef>
          <a:fillRef idx="0">
            <a:schemeClr val="accent4"/>
          </a:fillRef>
          <a:effectRef idx="1">
            <a:schemeClr val="accent4"/>
          </a:effectRef>
          <a:fontRef idx="minor">
            <a:schemeClr val="tx1"/>
          </a:fontRef>
        </p:style>
      </p:cxnSp>
      <p:sp>
        <p:nvSpPr>
          <p:cNvPr id="93" name="椭圆 92">
            <a:extLst>
              <a:ext uri="{FF2B5EF4-FFF2-40B4-BE49-F238E27FC236}">
                <a16:creationId xmlns:a16="http://schemas.microsoft.com/office/drawing/2014/main" xmlns="" id="{EA1B15E5-B797-89B5-5ED6-375EA29621D8}"/>
              </a:ext>
            </a:extLst>
          </p:cNvPr>
          <p:cNvSpPr/>
          <p:nvPr/>
        </p:nvSpPr>
        <p:spPr>
          <a:xfrm>
            <a:off x="10164999" y="4539817"/>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专家委员会</a:t>
            </a:r>
          </a:p>
        </p:txBody>
      </p:sp>
      <p:sp>
        <p:nvSpPr>
          <p:cNvPr id="94" name="椭圆 93">
            <a:extLst>
              <a:ext uri="{FF2B5EF4-FFF2-40B4-BE49-F238E27FC236}">
                <a16:creationId xmlns:a16="http://schemas.microsoft.com/office/drawing/2014/main" xmlns="" id="{825522D8-1C3A-95F0-341D-7D0B271FA3A0}"/>
              </a:ext>
            </a:extLst>
          </p:cNvPr>
          <p:cNvSpPr/>
          <p:nvPr/>
        </p:nvSpPr>
        <p:spPr>
          <a:xfrm>
            <a:off x="10164999" y="5573309"/>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理事会</a:t>
            </a:r>
          </a:p>
        </p:txBody>
      </p:sp>
      <p:sp>
        <p:nvSpPr>
          <p:cNvPr id="95" name="矩形 94">
            <a:extLst>
              <a:ext uri="{FF2B5EF4-FFF2-40B4-BE49-F238E27FC236}">
                <a16:creationId xmlns:a16="http://schemas.microsoft.com/office/drawing/2014/main" xmlns="" id="{FC484EBB-0C7B-B4CD-019C-D69C23071720}"/>
              </a:ext>
            </a:extLst>
          </p:cNvPr>
          <p:cNvSpPr/>
          <p:nvPr/>
        </p:nvSpPr>
        <p:spPr>
          <a:xfrm>
            <a:off x="10117031" y="6404339"/>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发布</a:t>
            </a:r>
          </a:p>
        </p:txBody>
      </p:sp>
      <p:cxnSp>
        <p:nvCxnSpPr>
          <p:cNvPr id="96" name="肘形连接符 95">
            <a:extLst>
              <a:ext uri="{FF2B5EF4-FFF2-40B4-BE49-F238E27FC236}">
                <a16:creationId xmlns:a16="http://schemas.microsoft.com/office/drawing/2014/main" xmlns="" id="{46A6ED06-700F-3CAA-6D75-F71A6954AF27}"/>
              </a:ext>
            </a:extLst>
          </p:cNvPr>
          <p:cNvCxnSpPr>
            <a:stCxn id="89" idx="3"/>
            <a:endCxn id="93" idx="0"/>
          </p:cNvCxnSpPr>
          <p:nvPr/>
        </p:nvCxnSpPr>
        <p:spPr>
          <a:xfrm>
            <a:off x="9453607" y="3998825"/>
            <a:ext cx="1363033" cy="5409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菱形 96">
            <a:extLst>
              <a:ext uri="{FF2B5EF4-FFF2-40B4-BE49-F238E27FC236}">
                <a16:creationId xmlns:a16="http://schemas.microsoft.com/office/drawing/2014/main" xmlns="" id="{9D7B1E93-4932-EE41-7988-0508CE0666DD}"/>
              </a:ext>
            </a:extLst>
          </p:cNvPr>
          <p:cNvSpPr/>
          <p:nvPr/>
        </p:nvSpPr>
        <p:spPr>
          <a:xfrm>
            <a:off x="8823294" y="4438890"/>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8" name="直线箭头连接符 97">
            <a:extLst>
              <a:ext uri="{FF2B5EF4-FFF2-40B4-BE49-F238E27FC236}">
                <a16:creationId xmlns:a16="http://schemas.microsoft.com/office/drawing/2014/main" xmlns="" id="{BBB8FBFC-4B40-2692-B198-D36843454154}"/>
              </a:ext>
            </a:extLst>
          </p:cNvPr>
          <p:cNvCxnSpPr>
            <a:stCxn id="93" idx="2"/>
            <a:endCxn id="97" idx="3"/>
          </p:cNvCxnSpPr>
          <p:nvPr/>
        </p:nvCxnSpPr>
        <p:spPr>
          <a:xfrm flipH="1" flipV="1">
            <a:off x="9470476" y="4840115"/>
            <a:ext cx="694523" cy="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肘形连接符 98">
            <a:extLst>
              <a:ext uri="{FF2B5EF4-FFF2-40B4-BE49-F238E27FC236}">
                <a16:creationId xmlns:a16="http://schemas.microsoft.com/office/drawing/2014/main" xmlns="" id="{042A911F-7FCD-092F-FE4B-0D8E63C28E9F}"/>
              </a:ext>
            </a:extLst>
          </p:cNvPr>
          <p:cNvCxnSpPr>
            <a:stCxn id="97" idx="2"/>
            <a:endCxn id="94" idx="0"/>
          </p:cNvCxnSpPr>
          <p:nvPr/>
        </p:nvCxnSpPr>
        <p:spPr>
          <a:xfrm rot="16200000" flipH="1">
            <a:off x="9815778" y="4572446"/>
            <a:ext cx="331969" cy="166975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肘形连接符 99">
            <a:extLst>
              <a:ext uri="{FF2B5EF4-FFF2-40B4-BE49-F238E27FC236}">
                <a16:creationId xmlns:a16="http://schemas.microsoft.com/office/drawing/2014/main" xmlns="" id="{CB3DED9A-E489-BB99-7B3D-17C66B05B0AD}"/>
              </a:ext>
            </a:extLst>
          </p:cNvPr>
          <p:cNvCxnSpPr>
            <a:stCxn id="97" idx="1"/>
            <a:endCxn id="75" idx="0"/>
          </p:cNvCxnSpPr>
          <p:nvPr/>
        </p:nvCxnSpPr>
        <p:spPr>
          <a:xfrm rot="10800000">
            <a:off x="5486408" y="1900955"/>
            <a:ext cx="3336886" cy="2939161"/>
          </a:xfrm>
          <a:prstGeom prst="bentConnector4">
            <a:avLst>
              <a:gd name="adj1" fmla="val 54433"/>
              <a:gd name="adj2" fmla="val 107778"/>
            </a:avLst>
          </a:prstGeom>
          <a:ln>
            <a:tailEnd type="triangle"/>
          </a:ln>
        </p:spPr>
        <p:style>
          <a:lnRef idx="2">
            <a:schemeClr val="accent4"/>
          </a:lnRef>
          <a:fillRef idx="0">
            <a:schemeClr val="accent4"/>
          </a:fillRef>
          <a:effectRef idx="1">
            <a:schemeClr val="accent4"/>
          </a:effectRef>
          <a:fontRef idx="minor">
            <a:schemeClr val="tx1"/>
          </a:fontRef>
        </p:style>
      </p:cxnSp>
      <p:sp>
        <p:nvSpPr>
          <p:cNvPr id="101" name="菱形 100">
            <a:extLst>
              <a:ext uri="{FF2B5EF4-FFF2-40B4-BE49-F238E27FC236}">
                <a16:creationId xmlns:a16="http://schemas.microsoft.com/office/drawing/2014/main" xmlns="" id="{A51BD715-86C1-85C7-248E-EAD10396B1EE}"/>
              </a:ext>
            </a:extLst>
          </p:cNvPr>
          <p:cNvSpPr/>
          <p:nvPr/>
        </p:nvSpPr>
        <p:spPr>
          <a:xfrm>
            <a:off x="8823294" y="5469677"/>
            <a:ext cx="647182" cy="80245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2" name="直线箭头连接符 101">
            <a:extLst>
              <a:ext uri="{FF2B5EF4-FFF2-40B4-BE49-F238E27FC236}">
                <a16:creationId xmlns:a16="http://schemas.microsoft.com/office/drawing/2014/main" xmlns="" id="{734CE087-2A28-E7C8-84B2-12E06711D85C}"/>
              </a:ext>
            </a:extLst>
          </p:cNvPr>
          <p:cNvCxnSpPr>
            <a:stCxn id="94" idx="2"/>
            <a:endCxn id="101" idx="3"/>
          </p:cNvCxnSpPr>
          <p:nvPr/>
        </p:nvCxnSpPr>
        <p:spPr>
          <a:xfrm flipH="1" flipV="1">
            <a:off x="9470476" y="5870902"/>
            <a:ext cx="694523" cy="3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肘形连接符 102">
            <a:extLst>
              <a:ext uri="{FF2B5EF4-FFF2-40B4-BE49-F238E27FC236}">
                <a16:creationId xmlns:a16="http://schemas.microsoft.com/office/drawing/2014/main" xmlns="" id="{AD8A2CC2-853F-168F-88DE-FDDB719D3DAB}"/>
              </a:ext>
            </a:extLst>
          </p:cNvPr>
          <p:cNvCxnSpPr>
            <a:stCxn id="101" idx="2"/>
            <a:endCxn id="95" idx="1"/>
          </p:cNvCxnSpPr>
          <p:nvPr/>
        </p:nvCxnSpPr>
        <p:spPr>
          <a:xfrm rot="16200000" flipH="1">
            <a:off x="9486652" y="5932360"/>
            <a:ext cx="290612" cy="970146"/>
          </a:xfrm>
          <a:prstGeom prst="bentConnector2">
            <a:avLst/>
          </a:prstGeom>
          <a:ln>
            <a:tailEnd type="triangle"/>
          </a:ln>
        </p:spPr>
        <p:style>
          <a:lnRef idx="2">
            <a:schemeClr val="accent3"/>
          </a:lnRef>
          <a:fillRef idx="0">
            <a:schemeClr val="accent3"/>
          </a:fillRef>
          <a:effectRef idx="1">
            <a:schemeClr val="accent3"/>
          </a:effectRef>
          <a:fontRef idx="minor">
            <a:schemeClr val="tx1"/>
          </a:fontRef>
        </p:style>
      </p:cxnSp>
      <p:sp>
        <p:nvSpPr>
          <p:cNvPr id="104" name="矩形 103">
            <a:extLst>
              <a:ext uri="{FF2B5EF4-FFF2-40B4-BE49-F238E27FC236}">
                <a16:creationId xmlns:a16="http://schemas.microsoft.com/office/drawing/2014/main" xmlns="" id="{B5A9D5BC-8EDB-9E99-51DC-18004C518F19}"/>
              </a:ext>
            </a:extLst>
          </p:cNvPr>
          <p:cNvSpPr/>
          <p:nvPr/>
        </p:nvSpPr>
        <p:spPr>
          <a:xfrm>
            <a:off x="7207200" y="6411948"/>
            <a:ext cx="138904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项目关闭</a:t>
            </a:r>
          </a:p>
        </p:txBody>
      </p:sp>
      <p:cxnSp>
        <p:nvCxnSpPr>
          <p:cNvPr id="105" name="肘形连接符 104">
            <a:extLst>
              <a:ext uri="{FF2B5EF4-FFF2-40B4-BE49-F238E27FC236}">
                <a16:creationId xmlns:a16="http://schemas.microsoft.com/office/drawing/2014/main" xmlns="" id="{96569BD6-4C54-706D-67AD-0EFFB80E74D5}"/>
              </a:ext>
            </a:extLst>
          </p:cNvPr>
          <p:cNvCxnSpPr>
            <a:stCxn id="101" idx="1"/>
            <a:endCxn id="104" idx="0"/>
          </p:cNvCxnSpPr>
          <p:nvPr/>
        </p:nvCxnSpPr>
        <p:spPr>
          <a:xfrm rot="10800000" flipV="1">
            <a:off x="7901724" y="5870902"/>
            <a:ext cx="921570" cy="541046"/>
          </a:xfrm>
          <a:prstGeom prst="bentConnector2">
            <a:avLst/>
          </a:prstGeom>
          <a:ln>
            <a:tailEnd type="triangle"/>
          </a:ln>
        </p:spPr>
        <p:style>
          <a:lnRef idx="2">
            <a:schemeClr val="accent6"/>
          </a:lnRef>
          <a:fillRef idx="0">
            <a:schemeClr val="accent6"/>
          </a:fillRef>
          <a:effectRef idx="1">
            <a:schemeClr val="accent6"/>
          </a:effectRef>
          <a:fontRef idx="minor">
            <a:schemeClr val="tx1"/>
          </a:fontRef>
        </p:style>
      </p:cxnSp>
      <p:sp>
        <p:nvSpPr>
          <p:cNvPr id="130" name="矩形 129">
            <a:extLst>
              <a:ext uri="{FF2B5EF4-FFF2-40B4-BE49-F238E27FC236}">
                <a16:creationId xmlns:a16="http://schemas.microsoft.com/office/drawing/2014/main" xmlns="" id="{19B95A3A-B48C-EED1-9327-4EE70EE7BCEB}"/>
              </a:ext>
            </a:extLst>
          </p:cNvPr>
          <p:cNvSpPr/>
          <p:nvPr/>
        </p:nvSpPr>
        <p:spPr>
          <a:xfrm>
            <a:off x="384406" y="5814800"/>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联络函</a:t>
            </a:r>
          </a:p>
        </p:txBody>
      </p:sp>
      <p:sp>
        <p:nvSpPr>
          <p:cNvPr id="131" name="椭圆 130">
            <a:extLst>
              <a:ext uri="{FF2B5EF4-FFF2-40B4-BE49-F238E27FC236}">
                <a16:creationId xmlns:a16="http://schemas.microsoft.com/office/drawing/2014/main" xmlns="" id="{9CEEC938-9378-3DE9-744B-C5B98143734F}"/>
              </a:ext>
            </a:extLst>
          </p:cNvPr>
          <p:cNvSpPr/>
          <p:nvPr/>
        </p:nvSpPr>
        <p:spPr>
          <a:xfrm>
            <a:off x="2069883" y="5761490"/>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a:t>
            </a:r>
          </a:p>
        </p:txBody>
      </p:sp>
      <p:sp>
        <p:nvSpPr>
          <p:cNvPr id="132" name="椭圆 131">
            <a:extLst>
              <a:ext uri="{FF2B5EF4-FFF2-40B4-BE49-F238E27FC236}">
                <a16:creationId xmlns:a16="http://schemas.microsoft.com/office/drawing/2014/main" xmlns="" id="{E6E76348-ABCB-F315-B17C-30835D57D108}"/>
              </a:ext>
            </a:extLst>
          </p:cNvPr>
          <p:cNvSpPr/>
          <p:nvPr/>
        </p:nvSpPr>
        <p:spPr>
          <a:xfrm>
            <a:off x="3831142" y="5761490"/>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联盟实验室</a:t>
            </a:r>
          </a:p>
        </p:txBody>
      </p:sp>
      <p:cxnSp>
        <p:nvCxnSpPr>
          <p:cNvPr id="135" name="直线箭头连接符 134">
            <a:extLst>
              <a:ext uri="{FF2B5EF4-FFF2-40B4-BE49-F238E27FC236}">
                <a16:creationId xmlns:a16="http://schemas.microsoft.com/office/drawing/2014/main" xmlns="" id="{A101925B-D74E-681D-ADB2-9D52ED534313}"/>
              </a:ext>
            </a:extLst>
          </p:cNvPr>
          <p:cNvCxnSpPr>
            <a:stCxn id="130" idx="3"/>
            <a:endCxn id="131" idx="2"/>
          </p:cNvCxnSpPr>
          <p:nvPr/>
        </p:nvCxnSpPr>
        <p:spPr>
          <a:xfrm flipV="1">
            <a:off x="1687688" y="6062152"/>
            <a:ext cx="382195" cy="2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7" name="直线箭头连接符 136">
            <a:extLst>
              <a:ext uri="{FF2B5EF4-FFF2-40B4-BE49-F238E27FC236}">
                <a16:creationId xmlns:a16="http://schemas.microsoft.com/office/drawing/2014/main" xmlns="" id="{5D7B2B35-A7BF-C0CA-9629-7EBA214C5B1A}"/>
              </a:ext>
            </a:extLst>
          </p:cNvPr>
          <p:cNvCxnSpPr>
            <a:stCxn id="131" idx="6"/>
            <a:endCxn id="132" idx="2"/>
          </p:cNvCxnSpPr>
          <p:nvPr/>
        </p:nvCxnSpPr>
        <p:spPr>
          <a:xfrm>
            <a:off x="3373165" y="6062152"/>
            <a:ext cx="4579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8" name="矩形 137">
            <a:extLst>
              <a:ext uri="{FF2B5EF4-FFF2-40B4-BE49-F238E27FC236}">
                <a16:creationId xmlns:a16="http://schemas.microsoft.com/office/drawing/2014/main" xmlns="" id="{650B289F-2515-FB31-BDB5-01FA0D0BFAEB}"/>
              </a:ext>
            </a:extLst>
          </p:cNvPr>
          <p:cNvSpPr/>
          <p:nvPr/>
        </p:nvSpPr>
        <p:spPr>
          <a:xfrm>
            <a:off x="5599539" y="5814800"/>
            <a:ext cx="1303282" cy="49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测试报告</a:t>
            </a:r>
          </a:p>
        </p:txBody>
      </p:sp>
      <p:cxnSp>
        <p:nvCxnSpPr>
          <p:cNvPr id="140" name="直线箭头连接符 139">
            <a:extLst>
              <a:ext uri="{FF2B5EF4-FFF2-40B4-BE49-F238E27FC236}">
                <a16:creationId xmlns:a16="http://schemas.microsoft.com/office/drawing/2014/main" xmlns="" id="{D07239EE-AFB4-B724-2668-6C337F5C42CB}"/>
              </a:ext>
            </a:extLst>
          </p:cNvPr>
          <p:cNvCxnSpPr>
            <a:stCxn id="132" idx="6"/>
            <a:endCxn id="138" idx="1"/>
          </p:cNvCxnSpPr>
          <p:nvPr/>
        </p:nvCxnSpPr>
        <p:spPr>
          <a:xfrm>
            <a:off x="5134424" y="6062152"/>
            <a:ext cx="465115" cy="2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8" name="文本框 147">
            <a:extLst>
              <a:ext uri="{FF2B5EF4-FFF2-40B4-BE49-F238E27FC236}">
                <a16:creationId xmlns:a16="http://schemas.microsoft.com/office/drawing/2014/main" xmlns="" id="{29C94798-BE20-3F23-C60C-8F3ECE3492D1}"/>
              </a:ext>
            </a:extLst>
          </p:cNvPr>
          <p:cNvSpPr txBox="1"/>
          <p:nvPr/>
        </p:nvSpPr>
        <p:spPr>
          <a:xfrm>
            <a:off x="2913168" y="5405675"/>
            <a:ext cx="1107996" cy="369332"/>
          </a:xfrm>
          <a:prstGeom prst="rect">
            <a:avLst/>
          </a:prstGeom>
          <a:noFill/>
        </p:spPr>
        <p:txBody>
          <a:bodyPr wrap="none" rtlCol="0">
            <a:spAutoFit/>
          </a:bodyPr>
          <a:lstStyle/>
          <a:p>
            <a:r>
              <a:rPr kumimoji="1" lang="zh-CN" altLang="en-US" dirty="0"/>
              <a:t>测试摸底</a:t>
            </a:r>
          </a:p>
        </p:txBody>
      </p:sp>
      <p:cxnSp>
        <p:nvCxnSpPr>
          <p:cNvPr id="161" name="肘形连接符 160">
            <a:extLst>
              <a:ext uri="{FF2B5EF4-FFF2-40B4-BE49-F238E27FC236}">
                <a16:creationId xmlns:a16="http://schemas.microsoft.com/office/drawing/2014/main" xmlns="" id="{EF3DC70A-01E0-C5DB-9BC9-7CAFA1B0B54D}"/>
              </a:ext>
            </a:extLst>
          </p:cNvPr>
          <p:cNvCxnSpPr>
            <a:stCxn id="58" idx="2"/>
            <a:endCxn id="130" idx="1"/>
          </p:cNvCxnSpPr>
          <p:nvPr/>
        </p:nvCxnSpPr>
        <p:spPr>
          <a:xfrm rot="5400000">
            <a:off x="476846" y="5074353"/>
            <a:ext cx="897808" cy="1082687"/>
          </a:xfrm>
          <a:prstGeom prst="bentConnector4">
            <a:avLst>
              <a:gd name="adj1" fmla="val 36088"/>
              <a:gd name="adj2" fmla="val 121114"/>
            </a:avLst>
          </a:prstGeom>
          <a:ln>
            <a:solidFill>
              <a:schemeClr val="tx1"/>
            </a:solidFill>
            <a:prstDash val="dash"/>
            <a:tailEnd type="triangle"/>
          </a:ln>
        </p:spPr>
        <p:style>
          <a:lnRef idx="2">
            <a:schemeClr val="accent4"/>
          </a:lnRef>
          <a:fillRef idx="0">
            <a:schemeClr val="accent4"/>
          </a:fillRef>
          <a:effectRef idx="1">
            <a:schemeClr val="accent4"/>
          </a:effectRef>
          <a:fontRef idx="minor">
            <a:schemeClr val="tx1"/>
          </a:fontRef>
        </p:style>
      </p:cxnSp>
      <p:cxnSp>
        <p:nvCxnSpPr>
          <p:cNvPr id="163" name="肘形连接符 162">
            <a:extLst>
              <a:ext uri="{FF2B5EF4-FFF2-40B4-BE49-F238E27FC236}">
                <a16:creationId xmlns:a16="http://schemas.microsoft.com/office/drawing/2014/main" xmlns="" id="{7E48AA25-B274-F7DA-51E0-757DFD31FA66}"/>
              </a:ext>
            </a:extLst>
          </p:cNvPr>
          <p:cNvCxnSpPr>
            <a:stCxn id="72" idx="2"/>
            <a:endCxn id="130" idx="1"/>
          </p:cNvCxnSpPr>
          <p:nvPr/>
        </p:nvCxnSpPr>
        <p:spPr>
          <a:xfrm rot="5400000">
            <a:off x="2482379" y="3058943"/>
            <a:ext cx="907684" cy="5103630"/>
          </a:xfrm>
          <a:prstGeom prst="bentConnector4">
            <a:avLst>
              <a:gd name="adj1" fmla="val 36240"/>
              <a:gd name="adj2" fmla="val 104479"/>
            </a:avLst>
          </a:prstGeom>
          <a:ln>
            <a:solidFill>
              <a:schemeClr val="tx1"/>
            </a:solidFill>
            <a:prstDash val="dash"/>
            <a:tailEnd type="triangle"/>
          </a:ln>
        </p:spPr>
        <p:style>
          <a:lnRef idx="2">
            <a:schemeClr val="accent4"/>
          </a:lnRef>
          <a:fillRef idx="0">
            <a:schemeClr val="accent4"/>
          </a:fillRef>
          <a:effectRef idx="1">
            <a:schemeClr val="accent4"/>
          </a:effectRef>
          <a:fontRef idx="minor">
            <a:schemeClr val="tx1"/>
          </a:fontRef>
        </p:style>
      </p:cxnSp>
      <p:sp>
        <p:nvSpPr>
          <p:cNvPr id="164" name="矩形 163">
            <a:extLst>
              <a:ext uri="{FF2B5EF4-FFF2-40B4-BE49-F238E27FC236}">
                <a16:creationId xmlns:a16="http://schemas.microsoft.com/office/drawing/2014/main" xmlns="" id="{32B3AE78-FFF7-31CC-4611-2F55EBD9B68E}"/>
              </a:ext>
            </a:extLst>
          </p:cNvPr>
          <p:cNvSpPr/>
          <p:nvPr/>
        </p:nvSpPr>
        <p:spPr>
          <a:xfrm>
            <a:off x="83126" y="5241339"/>
            <a:ext cx="6978685" cy="1479800"/>
          </a:xfrm>
          <a:prstGeom prst="rect">
            <a:avLst/>
          </a:prstGeom>
          <a:noFill/>
          <a:ln w="38100">
            <a:solidFill>
              <a:schemeClr val="bg1">
                <a:lumMod val="50000"/>
              </a:schemeClr>
            </a:solidFill>
            <a:prstDash val="sysDash"/>
            <a:extLst>
              <a:ext uri="{C807C97D-BFC1-408E-A445-0C87EB9F89A2}">
                <ask:lineSketchStyleProps xmlns:ask="http://schemas.microsoft.com/office/drawing/2018/sketchyshapes" xmlns="" sd="1219033472">
                  <a:custGeom>
                    <a:avLst/>
                    <a:gdLst>
                      <a:gd name="connsiteX0" fmla="*/ 0 w 6978685"/>
                      <a:gd name="connsiteY0" fmla="*/ 0 h 1479800"/>
                      <a:gd name="connsiteX1" fmla="*/ 511770 w 6978685"/>
                      <a:gd name="connsiteY1" fmla="*/ 0 h 1479800"/>
                      <a:gd name="connsiteX2" fmla="*/ 883967 w 6978685"/>
                      <a:gd name="connsiteY2" fmla="*/ 0 h 1479800"/>
                      <a:gd name="connsiteX3" fmla="*/ 1605098 w 6978685"/>
                      <a:gd name="connsiteY3" fmla="*/ 0 h 1479800"/>
                      <a:gd name="connsiteX4" fmla="*/ 2116868 w 6978685"/>
                      <a:gd name="connsiteY4" fmla="*/ 0 h 1479800"/>
                      <a:gd name="connsiteX5" fmla="*/ 2628638 w 6978685"/>
                      <a:gd name="connsiteY5" fmla="*/ 0 h 1479800"/>
                      <a:gd name="connsiteX6" fmla="*/ 3349769 w 6978685"/>
                      <a:gd name="connsiteY6" fmla="*/ 0 h 1479800"/>
                      <a:gd name="connsiteX7" fmla="*/ 3791752 w 6978685"/>
                      <a:gd name="connsiteY7" fmla="*/ 0 h 1479800"/>
                      <a:gd name="connsiteX8" fmla="*/ 4512883 w 6978685"/>
                      <a:gd name="connsiteY8" fmla="*/ 0 h 1479800"/>
                      <a:gd name="connsiteX9" fmla="*/ 5234014 w 6978685"/>
                      <a:gd name="connsiteY9" fmla="*/ 0 h 1479800"/>
                      <a:gd name="connsiteX10" fmla="*/ 5815571 w 6978685"/>
                      <a:gd name="connsiteY10" fmla="*/ 0 h 1479800"/>
                      <a:gd name="connsiteX11" fmla="*/ 6978685 w 6978685"/>
                      <a:gd name="connsiteY11" fmla="*/ 0 h 1479800"/>
                      <a:gd name="connsiteX12" fmla="*/ 6978685 w 6978685"/>
                      <a:gd name="connsiteY12" fmla="*/ 478469 h 1479800"/>
                      <a:gd name="connsiteX13" fmla="*/ 6978685 w 6978685"/>
                      <a:gd name="connsiteY13" fmla="*/ 927341 h 1479800"/>
                      <a:gd name="connsiteX14" fmla="*/ 6978685 w 6978685"/>
                      <a:gd name="connsiteY14" fmla="*/ 1479800 h 1479800"/>
                      <a:gd name="connsiteX15" fmla="*/ 6397128 w 6978685"/>
                      <a:gd name="connsiteY15" fmla="*/ 1479800 h 1479800"/>
                      <a:gd name="connsiteX16" fmla="*/ 5815571 w 6978685"/>
                      <a:gd name="connsiteY16" fmla="*/ 1479800 h 1479800"/>
                      <a:gd name="connsiteX17" fmla="*/ 5094440 w 6978685"/>
                      <a:gd name="connsiteY17" fmla="*/ 1479800 h 1479800"/>
                      <a:gd name="connsiteX18" fmla="*/ 4512883 w 6978685"/>
                      <a:gd name="connsiteY18" fmla="*/ 1479800 h 1479800"/>
                      <a:gd name="connsiteX19" fmla="*/ 4140686 w 6978685"/>
                      <a:gd name="connsiteY19" fmla="*/ 1479800 h 1479800"/>
                      <a:gd name="connsiteX20" fmla="*/ 3698703 w 6978685"/>
                      <a:gd name="connsiteY20" fmla="*/ 1479800 h 1479800"/>
                      <a:gd name="connsiteX21" fmla="*/ 2977572 w 6978685"/>
                      <a:gd name="connsiteY21" fmla="*/ 1479800 h 1479800"/>
                      <a:gd name="connsiteX22" fmla="*/ 2396015 w 6978685"/>
                      <a:gd name="connsiteY22" fmla="*/ 1479800 h 1479800"/>
                      <a:gd name="connsiteX23" fmla="*/ 1954032 w 6978685"/>
                      <a:gd name="connsiteY23" fmla="*/ 1479800 h 1479800"/>
                      <a:gd name="connsiteX24" fmla="*/ 1372475 w 6978685"/>
                      <a:gd name="connsiteY24" fmla="*/ 1479800 h 1479800"/>
                      <a:gd name="connsiteX25" fmla="*/ 1000278 w 6978685"/>
                      <a:gd name="connsiteY25" fmla="*/ 1479800 h 1479800"/>
                      <a:gd name="connsiteX26" fmla="*/ 628082 w 6978685"/>
                      <a:gd name="connsiteY26" fmla="*/ 1479800 h 1479800"/>
                      <a:gd name="connsiteX27" fmla="*/ 0 w 6978685"/>
                      <a:gd name="connsiteY27" fmla="*/ 1479800 h 1479800"/>
                      <a:gd name="connsiteX28" fmla="*/ 0 w 6978685"/>
                      <a:gd name="connsiteY28" fmla="*/ 1016129 h 1479800"/>
                      <a:gd name="connsiteX29" fmla="*/ 0 w 6978685"/>
                      <a:gd name="connsiteY29" fmla="*/ 493267 h 1479800"/>
                      <a:gd name="connsiteX30" fmla="*/ 0 w 6978685"/>
                      <a:gd name="connsiteY30" fmla="*/ 0 h 147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978685" h="1479800" extrusionOk="0">
                        <a:moveTo>
                          <a:pt x="0" y="0"/>
                        </a:moveTo>
                        <a:cubicBezTo>
                          <a:pt x="249967" y="-2817"/>
                          <a:pt x="374617" y="40037"/>
                          <a:pt x="511770" y="0"/>
                        </a:cubicBezTo>
                        <a:cubicBezTo>
                          <a:pt x="648923" y="-40037"/>
                          <a:pt x="712985" y="25312"/>
                          <a:pt x="883967" y="0"/>
                        </a:cubicBezTo>
                        <a:cubicBezTo>
                          <a:pt x="1054949" y="-25312"/>
                          <a:pt x="1352310" y="77590"/>
                          <a:pt x="1605098" y="0"/>
                        </a:cubicBezTo>
                        <a:cubicBezTo>
                          <a:pt x="1857886" y="-77590"/>
                          <a:pt x="1866252" y="4055"/>
                          <a:pt x="2116868" y="0"/>
                        </a:cubicBezTo>
                        <a:cubicBezTo>
                          <a:pt x="2367484" y="-4055"/>
                          <a:pt x="2455409" y="26283"/>
                          <a:pt x="2628638" y="0"/>
                        </a:cubicBezTo>
                        <a:cubicBezTo>
                          <a:pt x="2801867" y="-26283"/>
                          <a:pt x="3173681" y="51783"/>
                          <a:pt x="3349769" y="0"/>
                        </a:cubicBezTo>
                        <a:cubicBezTo>
                          <a:pt x="3525857" y="-51783"/>
                          <a:pt x="3651260" y="40498"/>
                          <a:pt x="3791752" y="0"/>
                        </a:cubicBezTo>
                        <a:cubicBezTo>
                          <a:pt x="3932244" y="-40498"/>
                          <a:pt x="4253616" y="67871"/>
                          <a:pt x="4512883" y="0"/>
                        </a:cubicBezTo>
                        <a:cubicBezTo>
                          <a:pt x="4772150" y="-67871"/>
                          <a:pt x="5069970" y="17373"/>
                          <a:pt x="5234014" y="0"/>
                        </a:cubicBezTo>
                        <a:cubicBezTo>
                          <a:pt x="5398058" y="-17373"/>
                          <a:pt x="5609900" y="55493"/>
                          <a:pt x="5815571" y="0"/>
                        </a:cubicBezTo>
                        <a:cubicBezTo>
                          <a:pt x="6021242" y="-55493"/>
                          <a:pt x="6601859" y="138291"/>
                          <a:pt x="6978685" y="0"/>
                        </a:cubicBezTo>
                        <a:cubicBezTo>
                          <a:pt x="7010768" y="186631"/>
                          <a:pt x="6970379" y="310993"/>
                          <a:pt x="6978685" y="478469"/>
                        </a:cubicBezTo>
                        <a:cubicBezTo>
                          <a:pt x="6986991" y="645945"/>
                          <a:pt x="6963227" y="744948"/>
                          <a:pt x="6978685" y="927341"/>
                        </a:cubicBezTo>
                        <a:cubicBezTo>
                          <a:pt x="6994143" y="1109734"/>
                          <a:pt x="6936402" y="1306151"/>
                          <a:pt x="6978685" y="1479800"/>
                        </a:cubicBezTo>
                        <a:cubicBezTo>
                          <a:pt x="6835749" y="1488073"/>
                          <a:pt x="6526477" y="1465035"/>
                          <a:pt x="6397128" y="1479800"/>
                        </a:cubicBezTo>
                        <a:cubicBezTo>
                          <a:pt x="6267779" y="1494565"/>
                          <a:pt x="5936293" y="1437898"/>
                          <a:pt x="5815571" y="1479800"/>
                        </a:cubicBezTo>
                        <a:cubicBezTo>
                          <a:pt x="5694849" y="1521702"/>
                          <a:pt x="5444619" y="1394827"/>
                          <a:pt x="5094440" y="1479800"/>
                        </a:cubicBezTo>
                        <a:cubicBezTo>
                          <a:pt x="4744261" y="1564773"/>
                          <a:pt x="4774590" y="1439768"/>
                          <a:pt x="4512883" y="1479800"/>
                        </a:cubicBezTo>
                        <a:cubicBezTo>
                          <a:pt x="4251176" y="1519832"/>
                          <a:pt x="4304912" y="1467203"/>
                          <a:pt x="4140686" y="1479800"/>
                        </a:cubicBezTo>
                        <a:cubicBezTo>
                          <a:pt x="3976460" y="1492397"/>
                          <a:pt x="3789238" y="1472379"/>
                          <a:pt x="3698703" y="1479800"/>
                        </a:cubicBezTo>
                        <a:cubicBezTo>
                          <a:pt x="3608168" y="1487221"/>
                          <a:pt x="3231932" y="1469152"/>
                          <a:pt x="2977572" y="1479800"/>
                        </a:cubicBezTo>
                        <a:cubicBezTo>
                          <a:pt x="2723212" y="1490448"/>
                          <a:pt x="2639856" y="1435363"/>
                          <a:pt x="2396015" y="1479800"/>
                        </a:cubicBezTo>
                        <a:cubicBezTo>
                          <a:pt x="2152174" y="1524237"/>
                          <a:pt x="2105028" y="1453234"/>
                          <a:pt x="1954032" y="1479800"/>
                        </a:cubicBezTo>
                        <a:cubicBezTo>
                          <a:pt x="1803036" y="1506366"/>
                          <a:pt x="1508862" y="1453841"/>
                          <a:pt x="1372475" y="1479800"/>
                        </a:cubicBezTo>
                        <a:cubicBezTo>
                          <a:pt x="1236088" y="1505759"/>
                          <a:pt x="1128041" y="1459020"/>
                          <a:pt x="1000278" y="1479800"/>
                        </a:cubicBezTo>
                        <a:cubicBezTo>
                          <a:pt x="872515" y="1500580"/>
                          <a:pt x="702938" y="1451227"/>
                          <a:pt x="628082" y="1479800"/>
                        </a:cubicBezTo>
                        <a:cubicBezTo>
                          <a:pt x="553226" y="1508373"/>
                          <a:pt x="222767" y="1417678"/>
                          <a:pt x="0" y="1479800"/>
                        </a:cubicBezTo>
                        <a:cubicBezTo>
                          <a:pt x="-49970" y="1288277"/>
                          <a:pt x="18882" y="1180565"/>
                          <a:pt x="0" y="1016129"/>
                        </a:cubicBezTo>
                        <a:cubicBezTo>
                          <a:pt x="-18882" y="851693"/>
                          <a:pt x="21166" y="664416"/>
                          <a:pt x="0" y="493267"/>
                        </a:cubicBezTo>
                        <a:cubicBezTo>
                          <a:pt x="-21166" y="322118"/>
                          <a:pt x="27877" y="240558"/>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267452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CCA41FA0-A708-D73F-0DA3-CAEF75BE8614}"/>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C2AB8EF2-3B96-8949-F85D-56C218044E9E}"/>
              </a:ext>
            </a:extLst>
          </p:cNvPr>
          <p:cNvSpPr>
            <a:spLocks noGrp="1"/>
          </p:cNvSpPr>
          <p:nvPr>
            <p:ph type="sldNum" sz="quarter" idx="12"/>
          </p:nvPr>
        </p:nvSpPr>
        <p:spPr/>
        <p:txBody>
          <a:bodyPr/>
          <a:lstStyle/>
          <a:p>
            <a:fld id="{49AE70B2-8BF9-45C0-BB95-33D1B9D3A854}" type="slidenum">
              <a:rPr lang="zh-CN" altLang="en-US" smtClean="0"/>
              <a:t>62</a:t>
            </a:fld>
            <a:endParaRPr lang="zh-CN" altLang="en-US"/>
          </a:p>
        </p:txBody>
      </p:sp>
      <p:sp>
        <p:nvSpPr>
          <p:cNvPr id="4" name="标题 3">
            <a:extLst>
              <a:ext uri="{FF2B5EF4-FFF2-40B4-BE49-F238E27FC236}">
                <a16:creationId xmlns:a16="http://schemas.microsoft.com/office/drawing/2014/main" xmlns="" id="{A60DA1EC-4D69-4F07-8C1C-3FE3BBD3ECD7}"/>
              </a:ext>
            </a:extLst>
          </p:cNvPr>
          <p:cNvSpPr>
            <a:spLocks noGrp="1"/>
          </p:cNvSpPr>
          <p:nvPr>
            <p:ph type="title"/>
          </p:nvPr>
        </p:nvSpPr>
        <p:spPr>
          <a:xfrm>
            <a:off x="612000" y="197696"/>
            <a:ext cx="9654540" cy="705485"/>
          </a:xfrm>
        </p:spPr>
        <p:txBody>
          <a:bodyPr/>
          <a:lstStyle/>
          <a:p>
            <a:r>
              <a:rPr kumimoji="1" lang="zh-CN" altLang="en-US" dirty="0"/>
              <a:t>临时机构设立主要流程</a:t>
            </a:r>
          </a:p>
        </p:txBody>
      </p:sp>
      <p:sp>
        <p:nvSpPr>
          <p:cNvPr id="7" name="矩形 6">
            <a:extLst>
              <a:ext uri="{FF2B5EF4-FFF2-40B4-BE49-F238E27FC236}">
                <a16:creationId xmlns:a16="http://schemas.microsoft.com/office/drawing/2014/main" xmlns="" id="{29BBE138-30E0-8A33-D3E7-7FF2F017DDEC}"/>
              </a:ext>
            </a:extLst>
          </p:cNvPr>
          <p:cNvSpPr/>
          <p:nvPr/>
        </p:nvSpPr>
        <p:spPr>
          <a:xfrm>
            <a:off x="350603" y="2221726"/>
            <a:ext cx="2403228"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工作推进组备案</a:t>
            </a:r>
          </a:p>
        </p:txBody>
      </p:sp>
      <p:sp>
        <p:nvSpPr>
          <p:cNvPr id="8" name="椭圆 7">
            <a:extLst>
              <a:ext uri="{FF2B5EF4-FFF2-40B4-BE49-F238E27FC236}">
                <a16:creationId xmlns:a16="http://schemas.microsoft.com/office/drawing/2014/main" xmlns="" id="{63019153-C1A8-DBEE-F042-6EFC2ACA545C}"/>
              </a:ext>
            </a:extLst>
          </p:cNvPr>
          <p:cNvSpPr/>
          <p:nvPr/>
        </p:nvSpPr>
        <p:spPr>
          <a:xfrm>
            <a:off x="3973031" y="2079464"/>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PMO</a:t>
            </a:r>
            <a:endParaRPr lang="zh-CN" altLang="en-US" sz="1400" dirty="0"/>
          </a:p>
        </p:txBody>
      </p:sp>
      <p:sp>
        <p:nvSpPr>
          <p:cNvPr id="9" name="椭圆 8">
            <a:extLst>
              <a:ext uri="{FF2B5EF4-FFF2-40B4-BE49-F238E27FC236}">
                <a16:creationId xmlns:a16="http://schemas.microsoft.com/office/drawing/2014/main" xmlns="" id="{CCBA5503-A0C1-6E3B-C960-E901B04725E1}"/>
              </a:ext>
            </a:extLst>
          </p:cNvPr>
          <p:cNvSpPr/>
          <p:nvPr/>
        </p:nvSpPr>
        <p:spPr>
          <a:xfrm>
            <a:off x="7595459" y="2079464"/>
            <a:ext cx="1303282" cy="6013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秘书处联席会议</a:t>
            </a:r>
          </a:p>
        </p:txBody>
      </p:sp>
      <p:cxnSp>
        <p:nvCxnSpPr>
          <p:cNvPr id="10" name="直接箭头连接符 8">
            <a:extLst>
              <a:ext uri="{FF2B5EF4-FFF2-40B4-BE49-F238E27FC236}">
                <a16:creationId xmlns:a16="http://schemas.microsoft.com/office/drawing/2014/main" xmlns="" id="{4418962A-C179-823F-E02E-50A04D6688E6}"/>
              </a:ext>
            </a:extLst>
          </p:cNvPr>
          <p:cNvCxnSpPr>
            <a:stCxn id="7" idx="3"/>
            <a:endCxn id="8" idx="2"/>
          </p:cNvCxnSpPr>
          <p:nvPr/>
        </p:nvCxnSpPr>
        <p:spPr>
          <a:xfrm>
            <a:off x="2753831" y="2380126"/>
            <a:ext cx="1219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菱形 10">
            <a:extLst>
              <a:ext uri="{FF2B5EF4-FFF2-40B4-BE49-F238E27FC236}">
                <a16:creationId xmlns:a16="http://schemas.microsoft.com/office/drawing/2014/main" xmlns="" id="{11E5B38D-2419-DBBC-5D12-0308D36DF5F3}"/>
              </a:ext>
            </a:extLst>
          </p:cNvPr>
          <p:cNvSpPr/>
          <p:nvPr/>
        </p:nvSpPr>
        <p:spPr>
          <a:xfrm>
            <a:off x="6180201" y="2027383"/>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箭头连接符 13">
            <a:extLst>
              <a:ext uri="{FF2B5EF4-FFF2-40B4-BE49-F238E27FC236}">
                <a16:creationId xmlns:a16="http://schemas.microsoft.com/office/drawing/2014/main" xmlns="" id="{D6E99516-C3D6-7B0D-0C03-BA8F115750D9}"/>
              </a:ext>
            </a:extLst>
          </p:cNvPr>
          <p:cNvCxnSpPr>
            <a:stCxn id="8" idx="6"/>
            <a:endCxn id="11" idx="1"/>
          </p:cNvCxnSpPr>
          <p:nvPr/>
        </p:nvCxnSpPr>
        <p:spPr>
          <a:xfrm>
            <a:off x="5276313" y="2380126"/>
            <a:ext cx="9038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连接符: 肘形 15">
            <a:extLst>
              <a:ext uri="{FF2B5EF4-FFF2-40B4-BE49-F238E27FC236}">
                <a16:creationId xmlns:a16="http://schemas.microsoft.com/office/drawing/2014/main" xmlns="" id="{B5A5DE09-C888-C6A0-D14A-D34A2DA69DB0}"/>
              </a:ext>
            </a:extLst>
          </p:cNvPr>
          <p:cNvCxnSpPr>
            <a:stCxn id="11" idx="2"/>
            <a:endCxn id="7" idx="2"/>
          </p:cNvCxnSpPr>
          <p:nvPr/>
        </p:nvCxnSpPr>
        <p:spPr>
          <a:xfrm rot="5400000" flipH="1">
            <a:off x="3926694" y="164049"/>
            <a:ext cx="194342" cy="4943296"/>
          </a:xfrm>
          <a:prstGeom prst="bentConnector3">
            <a:avLst>
              <a:gd name="adj1" fmla="val -6895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7">
            <a:extLst>
              <a:ext uri="{FF2B5EF4-FFF2-40B4-BE49-F238E27FC236}">
                <a16:creationId xmlns:a16="http://schemas.microsoft.com/office/drawing/2014/main" xmlns="" id="{E7865003-C59C-19BB-4E40-BFFC55500000}"/>
              </a:ext>
            </a:extLst>
          </p:cNvPr>
          <p:cNvCxnSpPr>
            <a:stCxn id="11" idx="3"/>
            <a:endCxn id="9" idx="2"/>
          </p:cNvCxnSpPr>
          <p:nvPr/>
        </p:nvCxnSpPr>
        <p:spPr>
          <a:xfrm>
            <a:off x="6810824" y="2380126"/>
            <a:ext cx="7846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菱形 14">
            <a:extLst>
              <a:ext uri="{FF2B5EF4-FFF2-40B4-BE49-F238E27FC236}">
                <a16:creationId xmlns:a16="http://schemas.microsoft.com/office/drawing/2014/main" xmlns="" id="{3CB9BC41-A9E4-DB96-D23C-9337B587C3A6}"/>
              </a:ext>
            </a:extLst>
          </p:cNvPr>
          <p:cNvSpPr/>
          <p:nvPr/>
        </p:nvSpPr>
        <p:spPr>
          <a:xfrm>
            <a:off x="9480041" y="2029617"/>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21">
            <a:extLst>
              <a:ext uri="{FF2B5EF4-FFF2-40B4-BE49-F238E27FC236}">
                <a16:creationId xmlns:a16="http://schemas.microsoft.com/office/drawing/2014/main" xmlns="" id="{EBE1A9CB-80EF-1D1B-B3CE-64869877E1E2}"/>
              </a:ext>
            </a:extLst>
          </p:cNvPr>
          <p:cNvCxnSpPr>
            <a:stCxn id="9" idx="6"/>
            <a:endCxn id="15" idx="1"/>
          </p:cNvCxnSpPr>
          <p:nvPr/>
        </p:nvCxnSpPr>
        <p:spPr>
          <a:xfrm>
            <a:off x="8898741" y="2380126"/>
            <a:ext cx="581300" cy="2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连接符: 肘形 23">
            <a:extLst>
              <a:ext uri="{FF2B5EF4-FFF2-40B4-BE49-F238E27FC236}">
                <a16:creationId xmlns:a16="http://schemas.microsoft.com/office/drawing/2014/main" xmlns="" id="{96DAA15A-7508-023A-CE3F-9C1C11F810CC}"/>
              </a:ext>
            </a:extLst>
          </p:cNvPr>
          <p:cNvCxnSpPr>
            <a:stCxn id="15" idx="2"/>
            <a:endCxn id="7" idx="2"/>
          </p:cNvCxnSpPr>
          <p:nvPr/>
        </p:nvCxnSpPr>
        <p:spPr>
          <a:xfrm rot="5400000" flipH="1">
            <a:off x="5575497" y="-1484754"/>
            <a:ext cx="196576" cy="8243136"/>
          </a:xfrm>
          <a:prstGeom prst="bentConnector3">
            <a:avLst>
              <a:gd name="adj1" fmla="val -11629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xmlns="" id="{A07576FC-2C66-38AE-F261-8E10EA4D239C}"/>
              </a:ext>
            </a:extLst>
          </p:cNvPr>
          <p:cNvSpPr txBox="1"/>
          <p:nvPr/>
        </p:nvSpPr>
        <p:spPr>
          <a:xfrm>
            <a:off x="5204143" y="2139143"/>
            <a:ext cx="1172116" cy="261610"/>
          </a:xfrm>
          <a:prstGeom prst="rect">
            <a:avLst/>
          </a:prstGeom>
          <a:noFill/>
        </p:spPr>
        <p:txBody>
          <a:bodyPr wrap="none" rtlCol="0">
            <a:spAutoFit/>
          </a:bodyPr>
          <a:lstStyle/>
          <a:p>
            <a:r>
              <a:rPr lang="zh-CN" altLang="en-US" sz="1050" dirty="0"/>
              <a:t>按制度预审材料</a:t>
            </a:r>
          </a:p>
        </p:txBody>
      </p:sp>
      <p:sp>
        <p:nvSpPr>
          <p:cNvPr id="19" name="文本框 18">
            <a:extLst>
              <a:ext uri="{FF2B5EF4-FFF2-40B4-BE49-F238E27FC236}">
                <a16:creationId xmlns:a16="http://schemas.microsoft.com/office/drawing/2014/main" xmlns="" id="{643608B0-617C-3A41-AE53-F4B7114D5387}"/>
              </a:ext>
            </a:extLst>
          </p:cNvPr>
          <p:cNvSpPr txBox="1"/>
          <p:nvPr/>
        </p:nvSpPr>
        <p:spPr>
          <a:xfrm>
            <a:off x="8908789" y="2119265"/>
            <a:ext cx="492443" cy="276999"/>
          </a:xfrm>
          <a:prstGeom prst="rect">
            <a:avLst/>
          </a:prstGeom>
          <a:noFill/>
        </p:spPr>
        <p:txBody>
          <a:bodyPr wrap="none" rtlCol="0">
            <a:spAutoFit/>
          </a:bodyPr>
          <a:lstStyle/>
          <a:p>
            <a:r>
              <a:rPr lang="zh-CN" altLang="en-US" sz="1200" dirty="0"/>
              <a:t>决策</a:t>
            </a:r>
          </a:p>
        </p:txBody>
      </p:sp>
      <p:sp>
        <p:nvSpPr>
          <p:cNvPr id="20" name="椭圆 19">
            <a:extLst>
              <a:ext uri="{FF2B5EF4-FFF2-40B4-BE49-F238E27FC236}">
                <a16:creationId xmlns:a16="http://schemas.microsoft.com/office/drawing/2014/main" xmlns="" id="{CDDF6CC0-0EB6-E843-2C4C-5FF53827546F}"/>
              </a:ext>
            </a:extLst>
          </p:cNvPr>
          <p:cNvSpPr/>
          <p:nvPr/>
        </p:nvSpPr>
        <p:spPr>
          <a:xfrm>
            <a:off x="10783323" y="2144016"/>
            <a:ext cx="1037295" cy="4711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PMO</a:t>
            </a:r>
            <a:r>
              <a:rPr lang="zh-CN" altLang="en-US" sz="1400" dirty="0"/>
              <a:t>登记</a:t>
            </a:r>
          </a:p>
        </p:txBody>
      </p:sp>
      <p:cxnSp>
        <p:nvCxnSpPr>
          <p:cNvPr id="21" name="直接箭头连接符 29">
            <a:extLst>
              <a:ext uri="{FF2B5EF4-FFF2-40B4-BE49-F238E27FC236}">
                <a16:creationId xmlns:a16="http://schemas.microsoft.com/office/drawing/2014/main" xmlns="" id="{3746BBDB-A327-A103-1F5A-80816759D20B}"/>
              </a:ext>
            </a:extLst>
          </p:cNvPr>
          <p:cNvCxnSpPr>
            <a:stCxn id="15" idx="3"/>
            <a:endCxn id="20" idx="2"/>
          </p:cNvCxnSpPr>
          <p:nvPr/>
        </p:nvCxnSpPr>
        <p:spPr>
          <a:xfrm flipV="1">
            <a:off x="10110664" y="2379612"/>
            <a:ext cx="672659" cy="27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xmlns="" id="{34B173B1-4AF0-C469-AFD5-609DC3491AB4}"/>
              </a:ext>
            </a:extLst>
          </p:cNvPr>
          <p:cNvSpPr txBox="1"/>
          <p:nvPr/>
        </p:nvSpPr>
        <p:spPr>
          <a:xfrm>
            <a:off x="10169303" y="2194945"/>
            <a:ext cx="646331" cy="369332"/>
          </a:xfrm>
          <a:prstGeom prst="rect">
            <a:avLst/>
          </a:prstGeom>
          <a:noFill/>
        </p:spPr>
        <p:txBody>
          <a:bodyPr wrap="none" rtlCol="0">
            <a:spAutoFit/>
          </a:bodyPr>
          <a:lstStyle/>
          <a:p>
            <a:r>
              <a:rPr lang="zh-CN" altLang="en-US" dirty="0"/>
              <a:t>通过</a:t>
            </a:r>
          </a:p>
        </p:txBody>
      </p:sp>
      <p:sp>
        <p:nvSpPr>
          <p:cNvPr id="23" name="文本框 22">
            <a:extLst>
              <a:ext uri="{FF2B5EF4-FFF2-40B4-BE49-F238E27FC236}">
                <a16:creationId xmlns:a16="http://schemas.microsoft.com/office/drawing/2014/main" xmlns="" id="{698C689A-796D-D86F-379B-9D523BA9BCC5}"/>
              </a:ext>
            </a:extLst>
          </p:cNvPr>
          <p:cNvSpPr txBox="1"/>
          <p:nvPr/>
        </p:nvSpPr>
        <p:spPr>
          <a:xfrm>
            <a:off x="7789012" y="2653860"/>
            <a:ext cx="2031325" cy="369332"/>
          </a:xfrm>
          <a:prstGeom prst="rect">
            <a:avLst/>
          </a:prstGeom>
          <a:noFill/>
        </p:spPr>
        <p:txBody>
          <a:bodyPr wrap="none" rtlCol="0">
            <a:spAutoFit/>
          </a:bodyPr>
          <a:lstStyle/>
          <a:p>
            <a:r>
              <a:rPr lang="zh-CN" altLang="en-US" dirty="0"/>
              <a:t>不通过，修改提案</a:t>
            </a:r>
          </a:p>
        </p:txBody>
      </p:sp>
      <p:sp>
        <p:nvSpPr>
          <p:cNvPr id="25" name="文本框 24">
            <a:extLst>
              <a:ext uri="{FF2B5EF4-FFF2-40B4-BE49-F238E27FC236}">
                <a16:creationId xmlns:a16="http://schemas.microsoft.com/office/drawing/2014/main" xmlns="" id="{BC56E616-6274-57BC-2EBA-5A8E10ADCFAB}"/>
              </a:ext>
            </a:extLst>
          </p:cNvPr>
          <p:cNvSpPr txBox="1"/>
          <p:nvPr/>
        </p:nvSpPr>
        <p:spPr>
          <a:xfrm>
            <a:off x="10021135" y="3035956"/>
            <a:ext cx="1107996" cy="369332"/>
          </a:xfrm>
          <a:prstGeom prst="rect">
            <a:avLst/>
          </a:prstGeom>
          <a:noFill/>
        </p:spPr>
        <p:txBody>
          <a:bodyPr wrap="none" rtlCol="0">
            <a:spAutoFit/>
          </a:bodyPr>
          <a:lstStyle/>
          <a:p>
            <a:r>
              <a:rPr lang="zh-CN" altLang="en-US" dirty="0"/>
              <a:t>登记完成</a:t>
            </a:r>
          </a:p>
        </p:txBody>
      </p:sp>
      <p:sp>
        <p:nvSpPr>
          <p:cNvPr id="26" name="文本框 25">
            <a:extLst>
              <a:ext uri="{FF2B5EF4-FFF2-40B4-BE49-F238E27FC236}">
                <a16:creationId xmlns:a16="http://schemas.microsoft.com/office/drawing/2014/main" xmlns="" id="{BC1FA60D-08E3-7BE1-FDE5-8F0308409AD9}"/>
              </a:ext>
            </a:extLst>
          </p:cNvPr>
          <p:cNvSpPr txBox="1"/>
          <p:nvPr/>
        </p:nvSpPr>
        <p:spPr>
          <a:xfrm>
            <a:off x="41131" y="1114582"/>
            <a:ext cx="1800493" cy="369332"/>
          </a:xfrm>
          <a:prstGeom prst="rect">
            <a:avLst/>
          </a:prstGeom>
          <a:noFill/>
        </p:spPr>
        <p:txBody>
          <a:bodyPr wrap="none" rtlCol="0">
            <a:spAutoFit/>
          </a:bodyPr>
          <a:lstStyle/>
          <a:p>
            <a:r>
              <a:rPr lang="zh-CN" altLang="en-US" b="1" dirty="0"/>
              <a:t>工作推进组备案</a:t>
            </a:r>
          </a:p>
        </p:txBody>
      </p:sp>
      <p:sp>
        <p:nvSpPr>
          <p:cNvPr id="27" name="文本框 26">
            <a:extLst>
              <a:ext uri="{FF2B5EF4-FFF2-40B4-BE49-F238E27FC236}">
                <a16:creationId xmlns:a16="http://schemas.microsoft.com/office/drawing/2014/main" xmlns="" id="{1A9DF376-3226-ABEA-2FA5-DC9375378855}"/>
              </a:ext>
            </a:extLst>
          </p:cNvPr>
          <p:cNvSpPr txBox="1"/>
          <p:nvPr/>
        </p:nvSpPr>
        <p:spPr>
          <a:xfrm>
            <a:off x="4503819" y="2578912"/>
            <a:ext cx="2031325" cy="369332"/>
          </a:xfrm>
          <a:prstGeom prst="rect">
            <a:avLst/>
          </a:prstGeom>
          <a:noFill/>
        </p:spPr>
        <p:txBody>
          <a:bodyPr wrap="none" rtlCol="0">
            <a:spAutoFit/>
          </a:bodyPr>
          <a:lstStyle/>
          <a:p>
            <a:r>
              <a:rPr lang="zh-CN" altLang="en-US" dirty="0"/>
              <a:t>不通过，修改提案</a:t>
            </a:r>
          </a:p>
        </p:txBody>
      </p:sp>
      <p:sp>
        <p:nvSpPr>
          <p:cNvPr id="28" name="文本框 27">
            <a:extLst>
              <a:ext uri="{FF2B5EF4-FFF2-40B4-BE49-F238E27FC236}">
                <a16:creationId xmlns:a16="http://schemas.microsoft.com/office/drawing/2014/main" xmlns="" id="{800473B4-1FD9-E319-4770-4F4E594BB080}"/>
              </a:ext>
            </a:extLst>
          </p:cNvPr>
          <p:cNvSpPr txBox="1"/>
          <p:nvPr/>
        </p:nvSpPr>
        <p:spPr>
          <a:xfrm>
            <a:off x="3402829" y="1587338"/>
            <a:ext cx="6863711" cy="375689"/>
          </a:xfrm>
          <a:prstGeom prst="rect">
            <a:avLst/>
          </a:prstGeom>
          <a:noFill/>
          <a:ln>
            <a:solidFill>
              <a:schemeClr val="tx1"/>
            </a:solidFill>
          </a:ln>
        </p:spPr>
        <p:txBody>
          <a:bodyPr wrap="square" rtlCol="0">
            <a:spAutoFit/>
          </a:bodyPr>
          <a:lstStyle/>
          <a:p>
            <a:pPr algn="ctr"/>
            <a:r>
              <a:rPr kumimoji="1" lang="zh-CN" altLang="en-US" dirty="0"/>
              <a:t>范式复核</a:t>
            </a:r>
          </a:p>
        </p:txBody>
      </p:sp>
      <p:sp>
        <p:nvSpPr>
          <p:cNvPr id="29" name="文本框 28">
            <a:extLst>
              <a:ext uri="{FF2B5EF4-FFF2-40B4-BE49-F238E27FC236}">
                <a16:creationId xmlns:a16="http://schemas.microsoft.com/office/drawing/2014/main" xmlns="" id="{C3851E9C-173F-3140-22E6-7EDD408898E0}"/>
              </a:ext>
            </a:extLst>
          </p:cNvPr>
          <p:cNvSpPr txBox="1"/>
          <p:nvPr/>
        </p:nvSpPr>
        <p:spPr>
          <a:xfrm>
            <a:off x="342713" y="1587338"/>
            <a:ext cx="2969288" cy="375689"/>
          </a:xfrm>
          <a:prstGeom prst="rect">
            <a:avLst/>
          </a:prstGeom>
          <a:noFill/>
          <a:ln>
            <a:solidFill>
              <a:schemeClr val="tx1"/>
            </a:solidFill>
          </a:ln>
        </p:spPr>
        <p:txBody>
          <a:bodyPr wrap="square" rtlCol="0">
            <a:spAutoFit/>
          </a:bodyPr>
          <a:lstStyle/>
          <a:p>
            <a:pPr algn="ctr"/>
            <a:r>
              <a:rPr kumimoji="1" lang="zh-CN" altLang="en-US" dirty="0"/>
              <a:t>提案</a:t>
            </a:r>
          </a:p>
        </p:txBody>
      </p:sp>
      <p:sp>
        <p:nvSpPr>
          <p:cNvPr id="30" name="文本框 29">
            <a:extLst>
              <a:ext uri="{FF2B5EF4-FFF2-40B4-BE49-F238E27FC236}">
                <a16:creationId xmlns:a16="http://schemas.microsoft.com/office/drawing/2014/main" xmlns="" id="{5F7B0029-9C88-F5FD-146F-373C3C697279}"/>
              </a:ext>
            </a:extLst>
          </p:cNvPr>
          <p:cNvSpPr txBox="1"/>
          <p:nvPr/>
        </p:nvSpPr>
        <p:spPr>
          <a:xfrm>
            <a:off x="10323174" y="1587499"/>
            <a:ext cx="1430539" cy="369332"/>
          </a:xfrm>
          <a:prstGeom prst="rect">
            <a:avLst/>
          </a:prstGeom>
          <a:noFill/>
          <a:ln>
            <a:solidFill>
              <a:schemeClr val="tx1"/>
            </a:solidFill>
          </a:ln>
        </p:spPr>
        <p:txBody>
          <a:bodyPr wrap="square" rtlCol="0">
            <a:spAutoFit/>
          </a:bodyPr>
          <a:lstStyle/>
          <a:p>
            <a:pPr algn="ctr"/>
            <a:r>
              <a:rPr kumimoji="1" lang="zh-CN" altLang="en-US" dirty="0"/>
              <a:t>登记完成</a:t>
            </a:r>
          </a:p>
        </p:txBody>
      </p:sp>
      <p:sp>
        <p:nvSpPr>
          <p:cNvPr id="5" name="矩形 4">
            <a:extLst>
              <a:ext uri="{FF2B5EF4-FFF2-40B4-BE49-F238E27FC236}">
                <a16:creationId xmlns:a16="http://schemas.microsoft.com/office/drawing/2014/main" xmlns="" id="{23436C1A-97E2-C0BD-DE11-55A5E3B42813}"/>
              </a:ext>
            </a:extLst>
          </p:cNvPr>
          <p:cNvSpPr/>
          <p:nvPr/>
        </p:nvSpPr>
        <p:spPr>
          <a:xfrm>
            <a:off x="775602" y="5383925"/>
            <a:ext cx="1341215" cy="316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ACD-</a:t>
            </a:r>
            <a:r>
              <a:rPr lang="zh-CN" altLang="en-US" sz="1400" dirty="0"/>
              <a:t>立项</a:t>
            </a:r>
          </a:p>
        </p:txBody>
      </p:sp>
      <p:sp>
        <p:nvSpPr>
          <p:cNvPr id="6" name="文本框 5">
            <a:extLst>
              <a:ext uri="{FF2B5EF4-FFF2-40B4-BE49-F238E27FC236}">
                <a16:creationId xmlns:a16="http://schemas.microsoft.com/office/drawing/2014/main" xmlns="" id="{65A0E62A-7FCF-2A86-F748-339F8E9743C2}"/>
              </a:ext>
            </a:extLst>
          </p:cNvPr>
          <p:cNvSpPr txBox="1"/>
          <p:nvPr/>
        </p:nvSpPr>
        <p:spPr>
          <a:xfrm>
            <a:off x="0" y="3370755"/>
            <a:ext cx="646331" cy="369332"/>
          </a:xfrm>
          <a:prstGeom prst="rect">
            <a:avLst/>
          </a:prstGeom>
          <a:noFill/>
        </p:spPr>
        <p:txBody>
          <a:bodyPr wrap="none" rtlCol="0">
            <a:spAutoFit/>
          </a:bodyPr>
          <a:lstStyle/>
          <a:p>
            <a:r>
              <a:rPr lang="zh-CN" altLang="en-US" b="1" dirty="0"/>
              <a:t>立项</a:t>
            </a:r>
          </a:p>
        </p:txBody>
      </p:sp>
      <p:sp>
        <p:nvSpPr>
          <p:cNvPr id="32" name="椭圆 31">
            <a:extLst>
              <a:ext uri="{FF2B5EF4-FFF2-40B4-BE49-F238E27FC236}">
                <a16:creationId xmlns:a16="http://schemas.microsoft.com/office/drawing/2014/main" xmlns="" id="{9D0DDBB3-31B1-8411-C518-97D47EB8353C}"/>
              </a:ext>
            </a:extLst>
          </p:cNvPr>
          <p:cNvSpPr/>
          <p:nvPr/>
        </p:nvSpPr>
        <p:spPr>
          <a:xfrm>
            <a:off x="5261212" y="4540513"/>
            <a:ext cx="1766215" cy="5001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产业需求部</a:t>
            </a:r>
          </a:p>
        </p:txBody>
      </p:sp>
      <p:sp>
        <p:nvSpPr>
          <p:cNvPr id="48" name="椭圆 47">
            <a:extLst>
              <a:ext uri="{FF2B5EF4-FFF2-40B4-BE49-F238E27FC236}">
                <a16:creationId xmlns:a16="http://schemas.microsoft.com/office/drawing/2014/main" xmlns="" id="{2B456EF4-8A69-3A2C-DD63-69D9A04C7AC7}"/>
              </a:ext>
            </a:extLst>
          </p:cNvPr>
          <p:cNvSpPr/>
          <p:nvPr/>
        </p:nvSpPr>
        <p:spPr>
          <a:xfrm>
            <a:off x="5245466" y="5114043"/>
            <a:ext cx="1766215" cy="5001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t>技术标准部或测试认证部</a:t>
            </a:r>
          </a:p>
        </p:txBody>
      </p:sp>
      <p:sp>
        <p:nvSpPr>
          <p:cNvPr id="49" name="椭圆 48">
            <a:extLst>
              <a:ext uri="{FF2B5EF4-FFF2-40B4-BE49-F238E27FC236}">
                <a16:creationId xmlns:a16="http://schemas.microsoft.com/office/drawing/2014/main" xmlns="" id="{7633A494-A5A2-B847-FFA5-4A18D6E5971E}"/>
              </a:ext>
            </a:extLst>
          </p:cNvPr>
          <p:cNvSpPr/>
          <p:nvPr/>
        </p:nvSpPr>
        <p:spPr>
          <a:xfrm>
            <a:off x="5261212" y="5682160"/>
            <a:ext cx="1766215" cy="5001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全体会员</a:t>
            </a:r>
          </a:p>
        </p:txBody>
      </p:sp>
      <p:sp>
        <p:nvSpPr>
          <p:cNvPr id="50" name="椭圆 49">
            <a:extLst>
              <a:ext uri="{FF2B5EF4-FFF2-40B4-BE49-F238E27FC236}">
                <a16:creationId xmlns:a16="http://schemas.microsoft.com/office/drawing/2014/main" xmlns="" id="{C844EC4F-0AF3-8686-73B0-FBEFBAD17888}"/>
              </a:ext>
            </a:extLst>
          </p:cNvPr>
          <p:cNvSpPr/>
          <p:nvPr/>
        </p:nvSpPr>
        <p:spPr>
          <a:xfrm>
            <a:off x="5271005" y="6227935"/>
            <a:ext cx="1766215" cy="5001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专家委员会</a:t>
            </a:r>
          </a:p>
        </p:txBody>
      </p:sp>
      <p:sp>
        <p:nvSpPr>
          <p:cNvPr id="60" name="椭圆 59">
            <a:extLst>
              <a:ext uri="{FF2B5EF4-FFF2-40B4-BE49-F238E27FC236}">
                <a16:creationId xmlns:a16="http://schemas.microsoft.com/office/drawing/2014/main" xmlns="" id="{FB4CED36-59F3-64F9-9C58-4DEFDF612152}"/>
              </a:ext>
            </a:extLst>
          </p:cNvPr>
          <p:cNvSpPr/>
          <p:nvPr/>
        </p:nvSpPr>
        <p:spPr>
          <a:xfrm>
            <a:off x="2496237" y="5315538"/>
            <a:ext cx="1328195" cy="467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PMO</a:t>
            </a:r>
            <a:endParaRPr lang="zh-CN" altLang="en-US" sz="1400" dirty="0"/>
          </a:p>
        </p:txBody>
      </p:sp>
      <p:sp>
        <p:nvSpPr>
          <p:cNvPr id="61" name="菱形 60">
            <a:extLst>
              <a:ext uri="{FF2B5EF4-FFF2-40B4-BE49-F238E27FC236}">
                <a16:creationId xmlns:a16="http://schemas.microsoft.com/office/drawing/2014/main" xmlns="" id="{0589C4B2-9A28-00F2-1434-E49837E933B6}"/>
              </a:ext>
            </a:extLst>
          </p:cNvPr>
          <p:cNvSpPr/>
          <p:nvPr/>
        </p:nvSpPr>
        <p:spPr>
          <a:xfrm>
            <a:off x="4150813" y="5196507"/>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线箭头连接符 62">
            <a:extLst>
              <a:ext uri="{FF2B5EF4-FFF2-40B4-BE49-F238E27FC236}">
                <a16:creationId xmlns:a16="http://schemas.microsoft.com/office/drawing/2014/main" xmlns="" id="{E46C8868-E501-5EBE-044C-FE725279041E}"/>
              </a:ext>
            </a:extLst>
          </p:cNvPr>
          <p:cNvCxnSpPr>
            <a:cxnSpLocks/>
            <a:stCxn id="5" idx="3"/>
            <a:endCxn id="60" idx="2"/>
          </p:cNvCxnSpPr>
          <p:nvPr/>
        </p:nvCxnSpPr>
        <p:spPr>
          <a:xfrm>
            <a:off x="2116817" y="5542325"/>
            <a:ext cx="379420" cy="6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xmlns="" id="{D8B54888-F55C-D19D-B002-5C6C6D4C9035}"/>
              </a:ext>
            </a:extLst>
          </p:cNvPr>
          <p:cNvCxnSpPr>
            <a:cxnSpLocks/>
            <a:stCxn id="60" idx="6"/>
            <a:endCxn id="61" idx="1"/>
          </p:cNvCxnSpPr>
          <p:nvPr/>
        </p:nvCxnSpPr>
        <p:spPr>
          <a:xfrm flipV="1">
            <a:off x="3824432" y="5549250"/>
            <a:ext cx="326381" cy="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xmlns="" id="{BA9308EB-4394-8128-195D-9EB81B6689A6}"/>
              </a:ext>
            </a:extLst>
          </p:cNvPr>
          <p:cNvCxnSpPr>
            <a:cxnSpLocks/>
            <a:stCxn id="61" idx="3"/>
            <a:endCxn id="32" idx="2"/>
          </p:cNvCxnSpPr>
          <p:nvPr/>
        </p:nvCxnSpPr>
        <p:spPr>
          <a:xfrm flipV="1">
            <a:off x="4781436" y="4790565"/>
            <a:ext cx="479776" cy="758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直线箭头连接符 69">
            <a:extLst>
              <a:ext uri="{FF2B5EF4-FFF2-40B4-BE49-F238E27FC236}">
                <a16:creationId xmlns:a16="http://schemas.microsoft.com/office/drawing/2014/main" xmlns="" id="{0529AB80-A8D0-B961-5628-7C411DEC97C8}"/>
              </a:ext>
            </a:extLst>
          </p:cNvPr>
          <p:cNvCxnSpPr>
            <a:cxnSpLocks/>
            <a:stCxn id="61" idx="3"/>
            <a:endCxn id="48" idx="2"/>
          </p:cNvCxnSpPr>
          <p:nvPr/>
        </p:nvCxnSpPr>
        <p:spPr>
          <a:xfrm flipV="1">
            <a:off x="4781436" y="5364095"/>
            <a:ext cx="464030" cy="185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直线箭头连接符 71">
            <a:extLst>
              <a:ext uri="{FF2B5EF4-FFF2-40B4-BE49-F238E27FC236}">
                <a16:creationId xmlns:a16="http://schemas.microsoft.com/office/drawing/2014/main" xmlns="" id="{22738A97-F102-0D2B-66FC-764628B05151}"/>
              </a:ext>
            </a:extLst>
          </p:cNvPr>
          <p:cNvCxnSpPr>
            <a:cxnSpLocks/>
            <a:stCxn id="61" idx="3"/>
            <a:endCxn id="49" idx="2"/>
          </p:cNvCxnSpPr>
          <p:nvPr/>
        </p:nvCxnSpPr>
        <p:spPr>
          <a:xfrm>
            <a:off x="4781436" y="5549250"/>
            <a:ext cx="479776" cy="382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直线箭头连接符 73">
            <a:extLst>
              <a:ext uri="{FF2B5EF4-FFF2-40B4-BE49-F238E27FC236}">
                <a16:creationId xmlns:a16="http://schemas.microsoft.com/office/drawing/2014/main" xmlns="" id="{76173D0B-5779-0EAE-1672-53DA96C14E0B}"/>
              </a:ext>
            </a:extLst>
          </p:cNvPr>
          <p:cNvCxnSpPr>
            <a:cxnSpLocks/>
            <a:stCxn id="61" idx="3"/>
            <a:endCxn id="50" idx="2"/>
          </p:cNvCxnSpPr>
          <p:nvPr/>
        </p:nvCxnSpPr>
        <p:spPr>
          <a:xfrm>
            <a:off x="4781436" y="5549250"/>
            <a:ext cx="489569" cy="928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文本框 81">
            <a:extLst>
              <a:ext uri="{FF2B5EF4-FFF2-40B4-BE49-F238E27FC236}">
                <a16:creationId xmlns:a16="http://schemas.microsoft.com/office/drawing/2014/main" xmlns="" id="{49A090A0-81D2-2C31-1600-92495D8E525B}"/>
              </a:ext>
            </a:extLst>
          </p:cNvPr>
          <p:cNvSpPr txBox="1"/>
          <p:nvPr/>
        </p:nvSpPr>
        <p:spPr>
          <a:xfrm>
            <a:off x="2884378" y="3545748"/>
            <a:ext cx="1964313" cy="375689"/>
          </a:xfrm>
          <a:prstGeom prst="rect">
            <a:avLst/>
          </a:prstGeom>
          <a:solidFill>
            <a:schemeClr val="bg1">
              <a:lumMod val="85000"/>
            </a:schemeClr>
          </a:solidFill>
          <a:ln>
            <a:solidFill>
              <a:schemeClr val="tx1"/>
            </a:solidFill>
          </a:ln>
        </p:spPr>
        <p:txBody>
          <a:bodyPr wrap="square" rtlCol="0">
            <a:spAutoFit/>
          </a:bodyPr>
          <a:lstStyle/>
          <a:p>
            <a:pPr algn="ctr"/>
            <a:r>
              <a:rPr kumimoji="1" lang="zh-CN" altLang="en-US" dirty="0"/>
              <a:t>范式复核</a:t>
            </a:r>
          </a:p>
        </p:txBody>
      </p:sp>
      <p:sp>
        <p:nvSpPr>
          <p:cNvPr id="83" name="文本框 82">
            <a:extLst>
              <a:ext uri="{FF2B5EF4-FFF2-40B4-BE49-F238E27FC236}">
                <a16:creationId xmlns:a16="http://schemas.microsoft.com/office/drawing/2014/main" xmlns="" id="{57D3560E-09DE-8C0D-B420-CFB1C52CEB46}"/>
              </a:ext>
            </a:extLst>
          </p:cNvPr>
          <p:cNvSpPr txBox="1"/>
          <p:nvPr/>
        </p:nvSpPr>
        <p:spPr>
          <a:xfrm>
            <a:off x="646331" y="3545748"/>
            <a:ext cx="2194561" cy="375689"/>
          </a:xfrm>
          <a:prstGeom prst="rect">
            <a:avLst/>
          </a:prstGeom>
          <a:solidFill>
            <a:schemeClr val="bg1">
              <a:lumMod val="85000"/>
            </a:schemeClr>
          </a:solidFill>
          <a:ln>
            <a:solidFill>
              <a:schemeClr val="tx1"/>
            </a:solidFill>
          </a:ln>
        </p:spPr>
        <p:txBody>
          <a:bodyPr wrap="square" rtlCol="0">
            <a:spAutoFit/>
          </a:bodyPr>
          <a:lstStyle/>
          <a:p>
            <a:pPr algn="ctr"/>
            <a:r>
              <a:rPr kumimoji="1" lang="zh-CN" altLang="en-US" dirty="0"/>
              <a:t>提案</a:t>
            </a:r>
          </a:p>
        </p:txBody>
      </p:sp>
      <p:sp>
        <p:nvSpPr>
          <p:cNvPr id="91" name="文本框 90">
            <a:extLst>
              <a:ext uri="{FF2B5EF4-FFF2-40B4-BE49-F238E27FC236}">
                <a16:creationId xmlns:a16="http://schemas.microsoft.com/office/drawing/2014/main" xmlns="" id="{7155A03A-0916-F0B3-1456-AC087D9C6F8B}"/>
              </a:ext>
            </a:extLst>
          </p:cNvPr>
          <p:cNvSpPr txBox="1"/>
          <p:nvPr/>
        </p:nvSpPr>
        <p:spPr>
          <a:xfrm>
            <a:off x="4892177" y="3545748"/>
            <a:ext cx="3495536" cy="375689"/>
          </a:xfrm>
          <a:prstGeom prst="rect">
            <a:avLst/>
          </a:prstGeom>
          <a:solidFill>
            <a:schemeClr val="bg1">
              <a:lumMod val="85000"/>
            </a:schemeClr>
          </a:solidFill>
          <a:ln>
            <a:solidFill>
              <a:schemeClr val="tx1"/>
            </a:solidFill>
          </a:ln>
        </p:spPr>
        <p:txBody>
          <a:bodyPr wrap="square" rtlCol="0">
            <a:spAutoFit/>
          </a:bodyPr>
          <a:lstStyle/>
          <a:p>
            <a:pPr algn="ctr"/>
            <a:r>
              <a:rPr kumimoji="1" lang="zh-CN" altLang="en-US" dirty="0"/>
              <a:t>意见反馈</a:t>
            </a:r>
          </a:p>
        </p:txBody>
      </p:sp>
      <p:sp>
        <p:nvSpPr>
          <p:cNvPr id="109" name="椭圆 108">
            <a:extLst>
              <a:ext uri="{FF2B5EF4-FFF2-40B4-BE49-F238E27FC236}">
                <a16:creationId xmlns:a16="http://schemas.microsoft.com/office/drawing/2014/main" xmlns="" id="{346B92FF-A518-8306-7A91-80D006DE2528}"/>
              </a:ext>
            </a:extLst>
          </p:cNvPr>
          <p:cNvSpPr/>
          <p:nvPr/>
        </p:nvSpPr>
        <p:spPr>
          <a:xfrm>
            <a:off x="7510284" y="5295974"/>
            <a:ext cx="1241159"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发起人</a:t>
            </a:r>
          </a:p>
        </p:txBody>
      </p:sp>
      <p:cxnSp>
        <p:nvCxnSpPr>
          <p:cNvPr id="111" name="直线箭头连接符 110">
            <a:extLst>
              <a:ext uri="{FF2B5EF4-FFF2-40B4-BE49-F238E27FC236}">
                <a16:creationId xmlns:a16="http://schemas.microsoft.com/office/drawing/2014/main" xmlns="" id="{88B3CA43-9413-D1F9-B132-33B945186643}"/>
              </a:ext>
            </a:extLst>
          </p:cNvPr>
          <p:cNvCxnSpPr>
            <a:cxnSpLocks/>
            <a:stCxn id="32" idx="6"/>
            <a:endCxn id="109" idx="2"/>
          </p:cNvCxnSpPr>
          <p:nvPr/>
        </p:nvCxnSpPr>
        <p:spPr>
          <a:xfrm>
            <a:off x="7027427" y="4790565"/>
            <a:ext cx="482857" cy="727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直线箭头连接符 112">
            <a:extLst>
              <a:ext uri="{FF2B5EF4-FFF2-40B4-BE49-F238E27FC236}">
                <a16:creationId xmlns:a16="http://schemas.microsoft.com/office/drawing/2014/main" xmlns="" id="{1B04C31F-D345-7C2E-4C6E-75BC6148E691}"/>
              </a:ext>
            </a:extLst>
          </p:cNvPr>
          <p:cNvCxnSpPr>
            <a:cxnSpLocks/>
            <a:stCxn id="48" idx="6"/>
            <a:endCxn id="109" idx="2"/>
          </p:cNvCxnSpPr>
          <p:nvPr/>
        </p:nvCxnSpPr>
        <p:spPr>
          <a:xfrm>
            <a:off x="7011681" y="5364095"/>
            <a:ext cx="498603" cy="154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线箭头连接符 114">
            <a:extLst>
              <a:ext uri="{FF2B5EF4-FFF2-40B4-BE49-F238E27FC236}">
                <a16:creationId xmlns:a16="http://schemas.microsoft.com/office/drawing/2014/main" xmlns="" id="{295167C4-7C74-88A8-D8C2-6CD99FC85E65}"/>
              </a:ext>
            </a:extLst>
          </p:cNvPr>
          <p:cNvCxnSpPr>
            <a:cxnSpLocks/>
            <a:stCxn id="49" idx="6"/>
            <a:endCxn id="109" idx="2"/>
          </p:cNvCxnSpPr>
          <p:nvPr/>
        </p:nvCxnSpPr>
        <p:spPr>
          <a:xfrm flipV="1">
            <a:off x="7027427" y="5518353"/>
            <a:ext cx="482857" cy="4138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7" name="直线箭头连接符 116">
            <a:extLst>
              <a:ext uri="{FF2B5EF4-FFF2-40B4-BE49-F238E27FC236}">
                <a16:creationId xmlns:a16="http://schemas.microsoft.com/office/drawing/2014/main" xmlns="" id="{46BEB160-F71F-86ED-12E3-8AF268C4FFC1}"/>
              </a:ext>
            </a:extLst>
          </p:cNvPr>
          <p:cNvCxnSpPr>
            <a:cxnSpLocks/>
            <a:stCxn id="50" idx="6"/>
            <a:endCxn id="109" idx="2"/>
          </p:cNvCxnSpPr>
          <p:nvPr/>
        </p:nvCxnSpPr>
        <p:spPr>
          <a:xfrm flipV="1">
            <a:off x="7037220" y="5518353"/>
            <a:ext cx="473064" cy="959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菱形 121">
            <a:extLst>
              <a:ext uri="{FF2B5EF4-FFF2-40B4-BE49-F238E27FC236}">
                <a16:creationId xmlns:a16="http://schemas.microsoft.com/office/drawing/2014/main" xmlns="" id="{8B1FC84C-4570-B1A4-3F62-0FF5F5E18362}"/>
              </a:ext>
            </a:extLst>
          </p:cNvPr>
          <p:cNvSpPr/>
          <p:nvPr/>
        </p:nvSpPr>
        <p:spPr>
          <a:xfrm>
            <a:off x="9130795" y="5169907"/>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724AFE21-958A-4BAB-943F-57DA278A61DE}"/>
              </a:ext>
            </a:extLst>
          </p:cNvPr>
          <p:cNvSpPr/>
          <p:nvPr/>
        </p:nvSpPr>
        <p:spPr>
          <a:xfrm>
            <a:off x="10579459" y="4193126"/>
            <a:ext cx="1505168"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理事会</a:t>
            </a:r>
          </a:p>
        </p:txBody>
      </p:sp>
      <p:cxnSp>
        <p:nvCxnSpPr>
          <p:cNvPr id="125" name="直线箭头连接符 124">
            <a:extLst>
              <a:ext uri="{FF2B5EF4-FFF2-40B4-BE49-F238E27FC236}">
                <a16:creationId xmlns:a16="http://schemas.microsoft.com/office/drawing/2014/main" xmlns="" id="{85AFA2D1-DCD0-4226-BE45-2D907A2FB035}"/>
              </a:ext>
            </a:extLst>
          </p:cNvPr>
          <p:cNvCxnSpPr>
            <a:stCxn id="109" idx="6"/>
            <a:endCxn id="122" idx="1"/>
          </p:cNvCxnSpPr>
          <p:nvPr/>
        </p:nvCxnSpPr>
        <p:spPr>
          <a:xfrm>
            <a:off x="8751443" y="5518353"/>
            <a:ext cx="379352" cy="4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7" name="肘形连接符 126">
            <a:extLst>
              <a:ext uri="{FF2B5EF4-FFF2-40B4-BE49-F238E27FC236}">
                <a16:creationId xmlns:a16="http://schemas.microsoft.com/office/drawing/2014/main" xmlns="" id="{737C1612-F15A-1D58-377C-2CDCECC39032}"/>
              </a:ext>
            </a:extLst>
          </p:cNvPr>
          <p:cNvCxnSpPr>
            <a:cxnSpLocks/>
            <a:stCxn id="122" idx="3"/>
            <a:endCxn id="123" idx="0"/>
          </p:cNvCxnSpPr>
          <p:nvPr/>
        </p:nvCxnSpPr>
        <p:spPr>
          <a:xfrm flipV="1">
            <a:off x="9761418" y="4193126"/>
            <a:ext cx="1570625" cy="1329524"/>
          </a:xfrm>
          <a:prstGeom prst="bentConnector4">
            <a:avLst>
              <a:gd name="adj1" fmla="val 26042"/>
              <a:gd name="adj2" fmla="val 11719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直线箭头连接符 130">
            <a:extLst>
              <a:ext uri="{FF2B5EF4-FFF2-40B4-BE49-F238E27FC236}">
                <a16:creationId xmlns:a16="http://schemas.microsoft.com/office/drawing/2014/main" xmlns="" id="{D04C46A8-4ECE-0342-337A-EB6CEB337A55}"/>
              </a:ext>
            </a:extLst>
          </p:cNvPr>
          <p:cNvCxnSpPr>
            <a:cxnSpLocks/>
            <a:stCxn id="123" idx="4"/>
            <a:endCxn id="176" idx="0"/>
          </p:cNvCxnSpPr>
          <p:nvPr/>
        </p:nvCxnSpPr>
        <p:spPr>
          <a:xfrm>
            <a:off x="11332043" y="4637883"/>
            <a:ext cx="4406" cy="2493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7" name="椭圆 156">
            <a:extLst>
              <a:ext uri="{FF2B5EF4-FFF2-40B4-BE49-F238E27FC236}">
                <a16:creationId xmlns:a16="http://schemas.microsoft.com/office/drawing/2014/main" xmlns="" id="{8F526115-F741-A7B6-EE01-2024E2C4AD44}"/>
              </a:ext>
            </a:extLst>
          </p:cNvPr>
          <p:cNvSpPr/>
          <p:nvPr/>
        </p:nvSpPr>
        <p:spPr>
          <a:xfrm>
            <a:off x="9276499" y="6343503"/>
            <a:ext cx="387881" cy="316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0" name="直线箭头连接符 159">
            <a:extLst>
              <a:ext uri="{FF2B5EF4-FFF2-40B4-BE49-F238E27FC236}">
                <a16:creationId xmlns:a16="http://schemas.microsoft.com/office/drawing/2014/main" xmlns="" id="{69D85CA1-80C4-C77A-D017-C26BA52C3D9E}"/>
              </a:ext>
            </a:extLst>
          </p:cNvPr>
          <p:cNvCxnSpPr>
            <a:stCxn id="122" idx="2"/>
            <a:endCxn id="157" idx="0"/>
          </p:cNvCxnSpPr>
          <p:nvPr/>
        </p:nvCxnSpPr>
        <p:spPr>
          <a:xfrm>
            <a:off x="9446107" y="5875392"/>
            <a:ext cx="24333" cy="468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2" name="文本框 161">
            <a:extLst>
              <a:ext uri="{FF2B5EF4-FFF2-40B4-BE49-F238E27FC236}">
                <a16:creationId xmlns:a16="http://schemas.microsoft.com/office/drawing/2014/main" xmlns="" id="{32783E94-7671-5BD1-7CDC-EEE42CA2A165}"/>
              </a:ext>
            </a:extLst>
          </p:cNvPr>
          <p:cNvSpPr txBox="1"/>
          <p:nvPr/>
        </p:nvSpPr>
        <p:spPr>
          <a:xfrm>
            <a:off x="8101710" y="6348251"/>
            <a:ext cx="1172116" cy="369332"/>
          </a:xfrm>
          <a:prstGeom prst="rect">
            <a:avLst/>
          </a:prstGeom>
          <a:noFill/>
        </p:spPr>
        <p:txBody>
          <a:bodyPr wrap="none" rtlCol="0">
            <a:spAutoFit/>
          </a:bodyPr>
          <a:lstStyle/>
          <a:p>
            <a:r>
              <a:rPr kumimoji="1" lang="zh-CN" altLang="en-US" dirty="0"/>
              <a:t>关闭</a:t>
            </a:r>
            <a:r>
              <a:rPr kumimoji="1" lang="en-US" altLang="zh-CN" dirty="0"/>
              <a:t>/</a:t>
            </a:r>
            <a:r>
              <a:rPr kumimoji="1" lang="zh-CN" altLang="en-US" dirty="0"/>
              <a:t>立项</a:t>
            </a:r>
          </a:p>
        </p:txBody>
      </p:sp>
      <p:sp>
        <p:nvSpPr>
          <p:cNvPr id="163" name="文本框 162">
            <a:extLst>
              <a:ext uri="{FF2B5EF4-FFF2-40B4-BE49-F238E27FC236}">
                <a16:creationId xmlns:a16="http://schemas.microsoft.com/office/drawing/2014/main" xmlns="" id="{FF147DF7-8DA7-9015-4B4C-3523F9B9752E}"/>
              </a:ext>
            </a:extLst>
          </p:cNvPr>
          <p:cNvSpPr txBox="1"/>
          <p:nvPr/>
        </p:nvSpPr>
        <p:spPr>
          <a:xfrm>
            <a:off x="9624970" y="4465627"/>
            <a:ext cx="1107996" cy="369332"/>
          </a:xfrm>
          <a:prstGeom prst="rect">
            <a:avLst/>
          </a:prstGeom>
          <a:noFill/>
        </p:spPr>
        <p:txBody>
          <a:bodyPr wrap="none" rtlCol="0">
            <a:spAutoFit/>
          </a:bodyPr>
          <a:lstStyle/>
          <a:p>
            <a:r>
              <a:rPr kumimoji="1" lang="zh-CN" altLang="en-US" dirty="0"/>
              <a:t>继续提交</a:t>
            </a:r>
          </a:p>
        </p:txBody>
      </p:sp>
      <p:sp>
        <p:nvSpPr>
          <p:cNvPr id="168" name="椭圆 167">
            <a:extLst>
              <a:ext uri="{FF2B5EF4-FFF2-40B4-BE49-F238E27FC236}">
                <a16:creationId xmlns:a16="http://schemas.microsoft.com/office/drawing/2014/main" xmlns="" id="{8DCC0BAD-FD54-08FC-CF08-12381F8B68AE}"/>
              </a:ext>
            </a:extLst>
          </p:cNvPr>
          <p:cNvSpPr/>
          <p:nvPr/>
        </p:nvSpPr>
        <p:spPr>
          <a:xfrm>
            <a:off x="10579459" y="5885038"/>
            <a:ext cx="1516080" cy="467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t>PMO</a:t>
            </a:r>
            <a:r>
              <a:rPr lang="zh-CN" altLang="en-US" sz="1400" dirty="0"/>
              <a:t>登记项目</a:t>
            </a:r>
          </a:p>
        </p:txBody>
      </p:sp>
      <p:sp>
        <p:nvSpPr>
          <p:cNvPr id="176" name="菱形 175">
            <a:extLst>
              <a:ext uri="{FF2B5EF4-FFF2-40B4-BE49-F238E27FC236}">
                <a16:creationId xmlns:a16="http://schemas.microsoft.com/office/drawing/2014/main" xmlns="" id="{E7C1F903-7A42-4C37-BAE5-05E9FCE13967}"/>
              </a:ext>
            </a:extLst>
          </p:cNvPr>
          <p:cNvSpPr/>
          <p:nvPr/>
        </p:nvSpPr>
        <p:spPr>
          <a:xfrm>
            <a:off x="11021137" y="4887254"/>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肘形连接符 179">
            <a:extLst>
              <a:ext uri="{FF2B5EF4-FFF2-40B4-BE49-F238E27FC236}">
                <a16:creationId xmlns:a16="http://schemas.microsoft.com/office/drawing/2014/main" xmlns="" id="{E2AC198C-7ABA-BFDE-1647-626BDC33FF1B}"/>
              </a:ext>
            </a:extLst>
          </p:cNvPr>
          <p:cNvCxnSpPr>
            <a:stCxn id="176" idx="1"/>
            <a:endCxn id="157" idx="6"/>
          </p:cNvCxnSpPr>
          <p:nvPr/>
        </p:nvCxnSpPr>
        <p:spPr>
          <a:xfrm rot="10800000" flipV="1">
            <a:off x="9664381" y="5239996"/>
            <a:ext cx="1356757" cy="12619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1" name="文本框 180">
            <a:extLst>
              <a:ext uri="{FF2B5EF4-FFF2-40B4-BE49-F238E27FC236}">
                <a16:creationId xmlns:a16="http://schemas.microsoft.com/office/drawing/2014/main" xmlns="" id="{2CDD56EA-887A-142E-B617-B3378062B136}"/>
              </a:ext>
            </a:extLst>
          </p:cNvPr>
          <p:cNvSpPr txBox="1"/>
          <p:nvPr/>
        </p:nvSpPr>
        <p:spPr>
          <a:xfrm>
            <a:off x="10578409" y="5525735"/>
            <a:ext cx="646331" cy="369332"/>
          </a:xfrm>
          <a:prstGeom prst="rect">
            <a:avLst/>
          </a:prstGeom>
          <a:noFill/>
        </p:spPr>
        <p:txBody>
          <a:bodyPr wrap="none" rtlCol="0">
            <a:spAutoFit/>
          </a:bodyPr>
          <a:lstStyle/>
          <a:p>
            <a:r>
              <a:rPr kumimoji="1" lang="zh-CN" altLang="en-US" dirty="0"/>
              <a:t>通过</a:t>
            </a:r>
          </a:p>
        </p:txBody>
      </p:sp>
      <p:cxnSp>
        <p:nvCxnSpPr>
          <p:cNvPr id="183" name="直线箭头连接符 182">
            <a:extLst>
              <a:ext uri="{FF2B5EF4-FFF2-40B4-BE49-F238E27FC236}">
                <a16:creationId xmlns:a16="http://schemas.microsoft.com/office/drawing/2014/main" xmlns="" id="{7442ADCC-26B8-837B-A26B-BDB421CCE940}"/>
              </a:ext>
            </a:extLst>
          </p:cNvPr>
          <p:cNvCxnSpPr>
            <a:stCxn id="176" idx="2"/>
            <a:endCxn id="168" idx="0"/>
          </p:cNvCxnSpPr>
          <p:nvPr/>
        </p:nvCxnSpPr>
        <p:spPr>
          <a:xfrm>
            <a:off x="11336449" y="5592739"/>
            <a:ext cx="1050" cy="292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6" name="肘形连接符 185">
            <a:extLst>
              <a:ext uri="{FF2B5EF4-FFF2-40B4-BE49-F238E27FC236}">
                <a16:creationId xmlns:a16="http://schemas.microsoft.com/office/drawing/2014/main" xmlns="" id="{756A282A-EAAB-47EE-8DA4-7D46FFEF7479}"/>
              </a:ext>
            </a:extLst>
          </p:cNvPr>
          <p:cNvCxnSpPr>
            <a:stCxn id="168" idx="4"/>
            <a:endCxn id="157" idx="6"/>
          </p:cNvCxnSpPr>
          <p:nvPr/>
        </p:nvCxnSpPr>
        <p:spPr>
          <a:xfrm rot="5400000">
            <a:off x="10426235" y="5590639"/>
            <a:ext cx="149411" cy="167311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6" name="文本框 215">
            <a:extLst>
              <a:ext uri="{FF2B5EF4-FFF2-40B4-BE49-F238E27FC236}">
                <a16:creationId xmlns:a16="http://schemas.microsoft.com/office/drawing/2014/main" xmlns="" id="{EE3B3301-C6C7-F649-78BC-605125064440}"/>
              </a:ext>
            </a:extLst>
          </p:cNvPr>
          <p:cNvSpPr txBox="1"/>
          <p:nvPr/>
        </p:nvSpPr>
        <p:spPr>
          <a:xfrm>
            <a:off x="8431200" y="3545748"/>
            <a:ext cx="3495536" cy="375689"/>
          </a:xfrm>
          <a:prstGeom prst="rect">
            <a:avLst/>
          </a:prstGeom>
          <a:solidFill>
            <a:schemeClr val="bg1">
              <a:lumMod val="85000"/>
            </a:schemeClr>
          </a:solidFill>
          <a:ln>
            <a:solidFill>
              <a:schemeClr val="tx1"/>
            </a:solidFill>
          </a:ln>
        </p:spPr>
        <p:txBody>
          <a:bodyPr wrap="square" rtlCol="0">
            <a:spAutoFit/>
          </a:bodyPr>
          <a:lstStyle/>
          <a:p>
            <a:pPr algn="ctr"/>
            <a:r>
              <a:rPr kumimoji="1" lang="zh-CN" altLang="en-US" dirty="0"/>
              <a:t>审批</a:t>
            </a:r>
          </a:p>
        </p:txBody>
      </p:sp>
      <p:sp>
        <p:nvSpPr>
          <p:cNvPr id="217" name="椭圆 216">
            <a:extLst>
              <a:ext uri="{FF2B5EF4-FFF2-40B4-BE49-F238E27FC236}">
                <a16:creationId xmlns:a16="http://schemas.microsoft.com/office/drawing/2014/main" xmlns="" id="{84905870-E7D3-7CC7-0D4F-05FF9CCC3B7F}"/>
              </a:ext>
            </a:extLst>
          </p:cNvPr>
          <p:cNvSpPr/>
          <p:nvPr/>
        </p:nvSpPr>
        <p:spPr>
          <a:xfrm>
            <a:off x="825629" y="4415504"/>
            <a:ext cx="1241159"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发起人</a:t>
            </a:r>
          </a:p>
        </p:txBody>
      </p:sp>
      <p:cxnSp>
        <p:nvCxnSpPr>
          <p:cNvPr id="219" name="直线箭头连接符 218">
            <a:extLst>
              <a:ext uri="{FF2B5EF4-FFF2-40B4-BE49-F238E27FC236}">
                <a16:creationId xmlns:a16="http://schemas.microsoft.com/office/drawing/2014/main" xmlns="" id="{5D582C7B-0F1D-8FD0-0949-0C87CC0329D6}"/>
              </a:ext>
            </a:extLst>
          </p:cNvPr>
          <p:cNvCxnSpPr>
            <a:stCxn id="217" idx="4"/>
            <a:endCxn id="5" idx="0"/>
          </p:cNvCxnSpPr>
          <p:nvPr/>
        </p:nvCxnSpPr>
        <p:spPr>
          <a:xfrm>
            <a:off x="1446209" y="4860261"/>
            <a:ext cx="1" cy="523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1" name="椭圆 220">
            <a:extLst>
              <a:ext uri="{FF2B5EF4-FFF2-40B4-BE49-F238E27FC236}">
                <a16:creationId xmlns:a16="http://schemas.microsoft.com/office/drawing/2014/main" xmlns="" id="{DE342A8C-EB59-FA05-0E35-59AA98A1EEE5}"/>
              </a:ext>
            </a:extLst>
          </p:cNvPr>
          <p:cNvSpPr/>
          <p:nvPr/>
        </p:nvSpPr>
        <p:spPr>
          <a:xfrm>
            <a:off x="11108029" y="3069049"/>
            <a:ext cx="387881" cy="316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23" name="直线箭头连接符 222">
            <a:extLst>
              <a:ext uri="{FF2B5EF4-FFF2-40B4-BE49-F238E27FC236}">
                <a16:creationId xmlns:a16="http://schemas.microsoft.com/office/drawing/2014/main" xmlns="" id="{3C602796-BF25-FB56-6542-5F90680A22C5}"/>
              </a:ext>
            </a:extLst>
          </p:cNvPr>
          <p:cNvCxnSpPr>
            <a:stCxn id="20" idx="4"/>
            <a:endCxn id="221" idx="0"/>
          </p:cNvCxnSpPr>
          <p:nvPr/>
        </p:nvCxnSpPr>
        <p:spPr>
          <a:xfrm flipH="1">
            <a:off x="11301970" y="2615207"/>
            <a:ext cx="1" cy="453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998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E6DDB84-0070-4A2F-482C-7465DD5336A6}"/>
              </a:ext>
            </a:extLst>
          </p:cNvPr>
          <p:cNvSpPr txBox="1">
            <a:spLocks/>
          </p:cNvSpPr>
          <p:nvPr>
            <p:custDataLst>
              <p:tags r:id="rId1"/>
            </p:custDataLst>
          </p:nvPr>
        </p:nvSpPr>
        <p:spPr>
          <a:xfrm>
            <a:off x="2345160" y="2555852"/>
            <a:ext cx="8118475" cy="1036638"/>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algn="ctr"/>
            <a:r>
              <a:rPr lang="en-US" altLang="zh-CN"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WAA</a:t>
            </a:r>
            <a:r>
              <a:rPr lang="zh-CN" altLang="en-US"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 认证服务管理</a:t>
            </a:r>
          </a:p>
        </p:txBody>
      </p:sp>
    </p:spTree>
    <p:extLst>
      <p:ext uri="{BB962C8B-B14F-4D97-AF65-F5344CB8AC3E}">
        <p14:creationId xmlns:p14="http://schemas.microsoft.com/office/powerpoint/2010/main" val="42856069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2A68922-59F6-3A06-7D9E-1D4BA45075D7}"/>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F2C7F6FB-F031-B585-32EE-C54CF1DC5219}"/>
              </a:ext>
            </a:extLst>
          </p:cNvPr>
          <p:cNvSpPr>
            <a:spLocks noGrp="1"/>
          </p:cNvSpPr>
          <p:nvPr>
            <p:ph type="sldNum" sz="quarter" idx="12"/>
          </p:nvPr>
        </p:nvSpPr>
        <p:spPr/>
        <p:txBody>
          <a:bodyPr/>
          <a:lstStyle/>
          <a:p>
            <a:fld id="{49AE70B2-8BF9-45C0-BB95-33D1B9D3A854}" type="slidenum">
              <a:rPr lang="zh-CN" altLang="en-US" smtClean="0"/>
              <a:t>64</a:t>
            </a:fld>
            <a:endParaRPr lang="zh-CN" altLang="en-US"/>
          </a:p>
        </p:txBody>
      </p:sp>
      <p:sp>
        <p:nvSpPr>
          <p:cNvPr id="4" name="标题 3">
            <a:extLst>
              <a:ext uri="{FF2B5EF4-FFF2-40B4-BE49-F238E27FC236}">
                <a16:creationId xmlns:a16="http://schemas.microsoft.com/office/drawing/2014/main" xmlns="" id="{AD9AB75D-7C05-2BC2-C92D-23DB2DF72BC7}"/>
              </a:ext>
            </a:extLst>
          </p:cNvPr>
          <p:cNvSpPr>
            <a:spLocks noGrp="1"/>
          </p:cNvSpPr>
          <p:nvPr>
            <p:ph type="title"/>
          </p:nvPr>
        </p:nvSpPr>
        <p:spPr/>
        <p:txBody>
          <a:bodyPr/>
          <a:lstStyle/>
          <a:p>
            <a:r>
              <a:rPr kumimoji="1" lang="zh-CN" altLang="en-US" dirty="0"/>
              <a:t>认证服务建设一般要求</a:t>
            </a:r>
          </a:p>
        </p:txBody>
      </p:sp>
      <p:sp>
        <p:nvSpPr>
          <p:cNvPr id="5" name="文本框 4">
            <a:extLst>
              <a:ext uri="{FF2B5EF4-FFF2-40B4-BE49-F238E27FC236}">
                <a16:creationId xmlns:a16="http://schemas.microsoft.com/office/drawing/2014/main" xmlns="" id="{F709FEF1-C87E-2803-2C78-CD2D7480F2D9}"/>
              </a:ext>
            </a:extLst>
          </p:cNvPr>
          <p:cNvSpPr txBox="1"/>
          <p:nvPr/>
        </p:nvSpPr>
        <p:spPr>
          <a:xfrm>
            <a:off x="321963" y="1296063"/>
            <a:ext cx="5320687" cy="1477328"/>
          </a:xfrm>
          <a:prstGeom prst="rect">
            <a:avLst/>
          </a:prstGeom>
          <a:noFill/>
        </p:spPr>
        <p:txBody>
          <a:bodyPr wrap="none" rtlCol="0">
            <a:spAutoFit/>
          </a:bodyPr>
          <a:lstStyle/>
          <a:p>
            <a:r>
              <a:rPr lang="zh-CN" altLang="en-US" b="1" dirty="0"/>
              <a:t>原则：</a:t>
            </a:r>
            <a:endParaRPr lang="en-US" altLang="zh-CN" b="1" dirty="0"/>
          </a:p>
          <a:p>
            <a:r>
              <a:rPr lang="zh-CN" altLang="en-US" dirty="0"/>
              <a:t>质量可管可控、可追溯</a:t>
            </a:r>
            <a:endParaRPr lang="en-US" altLang="zh-CN" dirty="0"/>
          </a:p>
          <a:p>
            <a:r>
              <a:rPr lang="zh-CN" altLang="en-US" b="1" dirty="0"/>
              <a:t>方法</a:t>
            </a:r>
            <a:r>
              <a:rPr lang="zh-CN" altLang="en-US" dirty="0"/>
              <a:t>：</a:t>
            </a:r>
            <a:endParaRPr lang="en-US" altLang="zh-CN" dirty="0"/>
          </a:p>
          <a:p>
            <a:pPr marL="285750" indent="-285750">
              <a:buFont typeface="Wingdings" panose="05000000000000000000" pitchFamily="2" charset="2"/>
              <a:buChar char="ü"/>
            </a:pPr>
            <a:r>
              <a:rPr lang="zh-CN" altLang="en-US" dirty="0"/>
              <a:t>要求第三方实验室订单系统接入，实现可管可控</a:t>
            </a:r>
            <a:endParaRPr lang="en-US" altLang="zh-CN" dirty="0"/>
          </a:p>
          <a:p>
            <a:pPr marL="285750" indent="-285750">
              <a:buFont typeface="Wingdings" panose="05000000000000000000" pitchFamily="2" charset="2"/>
              <a:buChar char="ü"/>
            </a:pPr>
            <a:r>
              <a:rPr lang="zh-CN" altLang="en-US" dirty="0"/>
              <a:t>灵活便利，对第三方实验室设立级别</a:t>
            </a:r>
            <a:endParaRPr lang="en-US" altLang="zh-CN" dirty="0"/>
          </a:p>
        </p:txBody>
      </p:sp>
      <p:sp>
        <p:nvSpPr>
          <p:cNvPr id="7" name="文本框 6">
            <a:extLst>
              <a:ext uri="{FF2B5EF4-FFF2-40B4-BE49-F238E27FC236}">
                <a16:creationId xmlns:a16="http://schemas.microsoft.com/office/drawing/2014/main" xmlns="" id="{1A291CF5-69B4-14F3-0EEC-94E5EBAABB57}"/>
              </a:ext>
            </a:extLst>
          </p:cNvPr>
          <p:cNvSpPr txBox="1"/>
          <p:nvPr/>
        </p:nvSpPr>
        <p:spPr>
          <a:xfrm>
            <a:off x="4542818" y="4083146"/>
            <a:ext cx="646331" cy="369332"/>
          </a:xfrm>
          <a:prstGeom prst="rect">
            <a:avLst/>
          </a:prstGeom>
          <a:noFill/>
          <a:ln>
            <a:solidFill>
              <a:schemeClr val="tx1"/>
            </a:solidFill>
          </a:ln>
        </p:spPr>
        <p:txBody>
          <a:bodyPr wrap="none" rtlCol="0">
            <a:spAutoFit/>
          </a:bodyPr>
          <a:lstStyle/>
          <a:p>
            <a:r>
              <a:rPr kumimoji="1" lang="zh-CN" altLang="en-US" dirty="0"/>
              <a:t>订单</a:t>
            </a:r>
          </a:p>
        </p:txBody>
      </p:sp>
      <p:sp>
        <p:nvSpPr>
          <p:cNvPr id="8" name="文本框 7">
            <a:extLst>
              <a:ext uri="{FF2B5EF4-FFF2-40B4-BE49-F238E27FC236}">
                <a16:creationId xmlns:a16="http://schemas.microsoft.com/office/drawing/2014/main" xmlns="" id="{652B60FC-9480-47D2-FA2B-B70353537E5D}"/>
              </a:ext>
            </a:extLst>
          </p:cNvPr>
          <p:cNvSpPr txBox="1"/>
          <p:nvPr/>
        </p:nvSpPr>
        <p:spPr>
          <a:xfrm>
            <a:off x="8586320" y="5197972"/>
            <a:ext cx="1933030" cy="369332"/>
          </a:xfrm>
          <a:prstGeom prst="rect">
            <a:avLst/>
          </a:prstGeom>
          <a:noFill/>
          <a:ln>
            <a:solidFill>
              <a:schemeClr val="tx1"/>
            </a:solidFill>
          </a:ln>
        </p:spPr>
        <p:txBody>
          <a:bodyPr wrap="none" rtlCol="0">
            <a:spAutoFit/>
          </a:bodyPr>
          <a:lstStyle/>
          <a:p>
            <a:r>
              <a:rPr kumimoji="1" lang="en-US" altLang="zh-CN" dirty="0"/>
              <a:t>WAA</a:t>
            </a:r>
            <a:r>
              <a:rPr kumimoji="1" lang="zh-CN" altLang="en-US" dirty="0"/>
              <a:t> 测试认证部</a:t>
            </a:r>
          </a:p>
        </p:txBody>
      </p:sp>
      <p:sp>
        <p:nvSpPr>
          <p:cNvPr id="9" name="文本框 8">
            <a:extLst>
              <a:ext uri="{FF2B5EF4-FFF2-40B4-BE49-F238E27FC236}">
                <a16:creationId xmlns:a16="http://schemas.microsoft.com/office/drawing/2014/main" xmlns="" id="{3AFC8BCB-19E9-D4EC-42FF-788C20BF8953}"/>
              </a:ext>
            </a:extLst>
          </p:cNvPr>
          <p:cNvSpPr txBox="1"/>
          <p:nvPr/>
        </p:nvSpPr>
        <p:spPr>
          <a:xfrm>
            <a:off x="8842801" y="4083146"/>
            <a:ext cx="1420069" cy="369332"/>
          </a:xfrm>
          <a:prstGeom prst="rect">
            <a:avLst/>
          </a:prstGeom>
          <a:noFill/>
          <a:ln>
            <a:solidFill>
              <a:schemeClr val="tx1"/>
            </a:solidFill>
          </a:ln>
        </p:spPr>
        <p:txBody>
          <a:bodyPr wrap="none" rtlCol="0">
            <a:spAutoFit/>
          </a:bodyPr>
          <a:lstStyle/>
          <a:p>
            <a:r>
              <a:rPr kumimoji="1" lang="en-US" altLang="zh-CN" dirty="0"/>
              <a:t>WAA</a:t>
            </a:r>
            <a:r>
              <a:rPr kumimoji="1" lang="zh-CN" altLang="en-US" dirty="0"/>
              <a:t> </a:t>
            </a:r>
            <a:r>
              <a:rPr kumimoji="1" lang="en-US" altLang="zh-CN" dirty="0"/>
              <a:t>IT</a:t>
            </a:r>
            <a:r>
              <a:rPr kumimoji="1" lang="zh-CN" altLang="en-US" dirty="0"/>
              <a:t>平台</a:t>
            </a:r>
          </a:p>
        </p:txBody>
      </p:sp>
      <p:sp>
        <p:nvSpPr>
          <p:cNvPr id="10" name="矩形 9">
            <a:extLst>
              <a:ext uri="{FF2B5EF4-FFF2-40B4-BE49-F238E27FC236}">
                <a16:creationId xmlns:a16="http://schemas.microsoft.com/office/drawing/2014/main" xmlns="" id="{7A89093F-4AAB-5849-CC55-4B4E88C8F209}"/>
              </a:ext>
            </a:extLst>
          </p:cNvPr>
          <p:cNvSpPr/>
          <p:nvPr/>
        </p:nvSpPr>
        <p:spPr>
          <a:xfrm>
            <a:off x="5879124" y="4083146"/>
            <a:ext cx="1677978"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第三方实验室平台</a:t>
            </a:r>
          </a:p>
        </p:txBody>
      </p:sp>
      <p:sp>
        <p:nvSpPr>
          <p:cNvPr id="11" name="文本框 10">
            <a:extLst>
              <a:ext uri="{FF2B5EF4-FFF2-40B4-BE49-F238E27FC236}">
                <a16:creationId xmlns:a16="http://schemas.microsoft.com/office/drawing/2014/main" xmlns="" id="{9EE681B6-C3D7-8031-3F9B-FD9FFEB70678}"/>
              </a:ext>
            </a:extLst>
          </p:cNvPr>
          <p:cNvSpPr txBox="1"/>
          <p:nvPr/>
        </p:nvSpPr>
        <p:spPr>
          <a:xfrm>
            <a:off x="4542818" y="3353927"/>
            <a:ext cx="646331" cy="369332"/>
          </a:xfrm>
          <a:prstGeom prst="rect">
            <a:avLst/>
          </a:prstGeom>
          <a:noFill/>
          <a:ln>
            <a:solidFill>
              <a:schemeClr val="tx1"/>
            </a:solidFill>
          </a:ln>
        </p:spPr>
        <p:txBody>
          <a:bodyPr wrap="none" rtlCol="0">
            <a:spAutoFit/>
          </a:bodyPr>
          <a:lstStyle/>
          <a:p>
            <a:r>
              <a:rPr kumimoji="1" lang="zh-CN" altLang="en-US" dirty="0"/>
              <a:t>客户</a:t>
            </a:r>
          </a:p>
        </p:txBody>
      </p:sp>
      <p:cxnSp>
        <p:nvCxnSpPr>
          <p:cNvPr id="13" name="直线箭头连接符 12">
            <a:extLst>
              <a:ext uri="{FF2B5EF4-FFF2-40B4-BE49-F238E27FC236}">
                <a16:creationId xmlns:a16="http://schemas.microsoft.com/office/drawing/2014/main" xmlns="" id="{C3FDB465-7805-344A-6286-6EA4AA330C32}"/>
              </a:ext>
            </a:extLst>
          </p:cNvPr>
          <p:cNvCxnSpPr>
            <a:cxnSpLocks/>
            <a:stCxn id="11" idx="2"/>
            <a:endCxn id="7" idx="0"/>
          </p:cNvCxnSpPr>
          <p:nvPr/>
        </p:nvCxnSpPr>
        <p:spPr>
          <a:xfrm>
            <a:off x="4865984" y="3723259"/>
            <a:ext cx="0" cy="359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xmlns="" id="{10FCC9DF-1BFF-BF3D-37A6-645AA125C034}"/>
              </a:ext>
            </a:extLst>
          </p:cNvPr>
          <p:cNvCxnSpPr>
            <a:cxnSpLocks/>
            <a:stCxn id="7" idx="3"/>
            <a:endCxn id="10" idx="1"/>
          </p:cNvCxnSpPr>
          <p:nvPr/>
        </p:nvCxnSpPr>
        <p:spPr>
          <a:xfrm>
            <a:off x="5189149" y="4267812"/>
            <a:ext cx="6899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肘形连接符 19">
            <a:extLst>
              <a:ext uri="{FF2B5EF4-FFF2-40B4-BE49-F238E27FC236}">
                <a16:creationId xmlns:a16="http://schemas.microsoft.com/office/drawing/2014/main" xmlns="" id="{14E32BEB-4F5F-1799-C6E2-4505D13DF864}"/>
              </a:ext>
            </a:extLst>
          </p:cNvPr>
          <p:cNvCxnSpPr>
            <a:stCxn id="11" idx="2"/>
            <a:endCxn id="9" idx="0"/>
          </p:cNvCxnSpPr>
          <p:nvPr/>
        </p:nvCxnSpPr>
        <p:spPr>
          <a:xfrm rot="16200000" flipH="1">
            <a:off x="7029467" y="1559776"/>
            <a:ext cx="359887" cy="468685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xmlns="" id="{4F1EF741-A0E8-4CD8-DBE6-B60B87C1FE93}"/>
              </a:ext>
            </a:extLst>
          </p:cNvPr>
          <p:cNvCxnSpPr>
            <a:cxnSpLocks/>
            <a:stCxn id="10" idx="3"/>
            <a:endCxn id="9" idx="1"/>
          </p:cNvCxnSpPr>
          <p:nvPr/>
        </p:nvCxnSpPr>
        <p:spPr>
          <a:xfrm>
            <a:off x="7557102" y="4267812"/>
            <a:ext cx="128569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xmlns="" id="{B917D39B-4C77-82D2-5799-D49A5AD31208}"/>
              </a:ext>
            </a:extLst>
          </p:cNvPr>
          <p:cNvCxnSpPr>
            <a:stCxn id="9" idx="2"/>
            <a:endCxn id="8" idx="0"/>
          </p:cNvCxnSpPr>
          <p:nvPr/>
        </p:nvCxnSpPr>
        <p:spPr>
          <a:xfrm flipH="1">
            <a:off x="9552835" y="4452478"/>
            <a:ext cx="1" cy="745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5513F1F6-4860-B5C2-AB45-BB0A4E1FE37C}"/>
              </a:ext>
            </a:extLst>
          </p:cNvPr>
          <p:cNvSpPr txBox="1"/>
          <p:nvPr/>
        </p:nvSpPr>
        <p:spPr>
          <a:xfrm>
            <a:off x="8998837" y="4647613"/>
            <a:ext cx="1107996" cy="369332"/>
          </a:xfrm>
          <a:prstGeom prst="rect">
            <a:avLst/>
          </a:prstGeom>
          <a:noFill/>
        </p:spPr>
        <p:txBody>
          <a:bodyPr wrap="none" rtlCol="0">
            <a:spAutoFit/>
          </a:bodyPr>
          <a:lstStyle/>
          <a:p>
            <a:r>
              <a:rPr kumimoji="1" lang="zh-CN" altLang="en-US" dirty="0"/>
              <a:t>抽查报告</a:t>
            </a:r>
          </a:p>
        </p:txBody>
      </p:sp>
      <p:cxnSp>
        <p:nvCxnSpPr>
          <p:cNvPr id="29" name="肘形连接符 28">
            <a:extLst>
              <a:ext uri="{FF2B5EF4-FFF2-40B4-BE49-F238E27FC236}">
                <a16:creationId xmlns:a16="http://schemas.microsoft.com/office/drawing/2014/main" xmlns="" id="{67569A26-110E-5687-AE58-1A275165851B}"/>
              </a:ext>
            </a:extLst>
          </p:cNvPr>
          <p:cNvCxnSpPr>
            <a:stCxn id="8" idx="3"/>
            <a:endCxn id="9" idx="3"/>
          </p:cNvCxnSpPr>
          <p:nvPr/>
        </p:nvCxnSpPr>
        <p:spPr>
          <a:xfrm flipH="1" flipV="1">
            <a:off x="10262870" y="4267812"/>
            <a:ext cx="256480" cy="1114826"/>
          </a:xfrm>
          <a:prstGeom prst="bentConnector3">
            <a:avLst>
              <a:gd name="adj1" fmla="val -89130"/>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xmlns="" id="{F2739DF3-4280-C5B0-ABB4-0354575CD6C9}"/>
              </a:ext>
            </a:extLst>
          </p:cNvPr>
          <p:cNvSpPr txBox="1"/>
          <p:nvPr/>
        </p:nvSpPr>
        <p:spPr>
          <a:xfrm>
            <a:off x="10427017" y="4647613"/>
            <a:ext cx="646331" cy="369332"/>
          </a:xfrm>
          <a:prstGeom prst="rect">
            <a:avLst/>
          </a:prstGeom>
          <a:noFill/>
        </p:spPr>
        <p:txBody>
          <a:bodyPr wrap="none" rtlCol="0">
            <a:spAutoFit/>
          </a:bodyPr>
          <a:lstStyle/>
          <a:p>
            <a:r>
              <a:rPr kumimoji="1" lang="zh-CN" altLang="en-US" dirty="0"/>
              <a:t>签发</a:t>
            </a:r>
          </a:p>
        </p:txBody>
      </p:sp>
      <p:sp>
        <p:nvSpPr>
          <p:cNvPr id="31" name="文本框 30">
            <a:extLst>
              <a:ext uri="{FF2B5EF4-FFF2-40B4-BE49-F238E27FC236}">
                <a16:creationId xmlns:a16="http://schemas.microsoft.com/office/drawing/2014/main" xmlns="" id="{873D5A11-ECAB-083E-7AAA-E5753199E26D}"/>
              </a:ext>
            </a:extLst>
          </p:cNvPr>
          <p:cNvSpPr txBox="1"/>
          <p:nvPr/>
        </p:nvSpPr>
        <p:spPr>
          <a:xfrm>
            <a:off x="7557102" y="3538592"/>
            <a:ext cx="1172116" cy="369332"/>
          </a:xfrm>
          <a:prstGeom prst="rect">
            <a:avLst/>
          </a:prstGeom>
          <a:noFill/>
        </p:spPr>
        <p:txBody>
          <a:bodyPr wrap="none" rtlCol="0">
            <a:spAutoFit/>
          </a:bodyPr>
          <a:lstStyle/>
          <a:p>
            <a:r>
              <a:rPr kumimoji="1" lang="zh-CN" altLang="en-US" dirty="0"/>
              <a:t>查询</a:t>
            </a:r>
            <a:r>
              <a:rPr kumimoji="1" lang="en-US" altLang="zh-CN" dirty="0"/>
              <a:t>/</a:t>
            </a:r>
            <a:r>
              <a:rPr kumimoji="1" lang="zh-CN" altLang="en-US" dirty="0"/>
              <a:t>投诉</a:t>
            </a:r>
          </a:p>
        </p:txBody>
      </p:sp>
    </p:spTree>
    <p:extLst>
      <p:ext uri="{BB962C8B-B14F-4D97-AF65-F5344CB8AC3E}">
        <p14:creationId xmlns:p14="http://schemas.microsoft.com/office/powerpoint/2010/main" val="40078081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7254434-8E7A-4C68-48B2-F267281F6FFB}"/>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930E5BA5-97CF-7B5D-449A-259BDA398D32}"/>
              </a:ext>
            </a:extLst>
          </p:cNvPr>
          <p:cNvSpPr>
            <a:spLocks noGrp="1"/>
          </p:cNvSpPr>
          <p:nvPr>
            <p:ph type="sldNum" sz="quarter" idx="12"/>
          </p:nvPr>
        </p:nvSpPr>
        <p:spPr/>
        <p:txBody>
          <a:bodyPr/>
          <a:lstStyle/>
          <a:p>
            <a:fld id="{49AE70B2-8BF9-45C0-BB95-33D1B9D3A854}" type="slidenum">
              <a:rPr lang="zh-CN" altLang="en-US" smtClean="0"/>
              <a:t>65</a:t>
            </a:fld>
            <a:endParaRPr lang="zh-CN" altLang="en-US"/>
          </a:p>
        </p:txBody>
      </p:sp>
      <p:sp>
        <p:nvSpPr>
          <p:cNvPr id="4" name="标题 3">
            <a:extLst>
              <a:ext uri="{FF2B5EF4-FFF2-40B4-BE49-F238E27FC236}">
                <a16:creationId xmlns:a16="http://schemas.microsoft.com/office/drawing/2014/main" xmlns="" id="{2C055807-1231-822A-C706-808356B92E10}"/>
              </a:ext>
            </a:extLst>
          </p:cNvPr>
          <p:cNvSpPr>
            <a:spLocks noGrp="1"/>
          </p:cNvSpPr>
          <p:nvPr>
            <p:ph type="title"/>
          </p:nvPr>
        </p:nvSpPr>
        <p:spPr/>
        <p:txBody>
          <a:bodyPr/>
          <a:lstStyle/>
          <a:p>
            <a:r>
              <a:rPr kumimoji="1" lang="zh-CN" altLang="en-US" dirty="0"/>
              <a:t>第三方实验室管理流程</a:t>
            </a:r>
          </a:p>
        </p:txBody>
      </p:sp>
      <p:sp>
        <p:nvSpPr>
          <p:cNvPr id="5" name="圆角矩形 4">
            <a:extLst>
              <a:ext uri="{FF2B5EF4-FFF2-40B4-BE49-F238E27FC236}">
                <a16:creationId xmlns:a16="http://schemas.microsoft.com/office/drawing/2014/main" xmlns="" id="{7318D8E8-F374-9C52-CFC6-E509DD994E49}"/>
              </a:ext>
            </a:extLst>
          </p:cNvPr>
          <p:cNvSpPr/>
          <p:nvPr/>
        </p:nvSpPr>
        <p:spPr>
          <a:xfrm>
            <a:off x="197428" y="1226127"/>
            <a:ext cx="3522518"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实验室资格自查</a:t>
            </a:r>
          </a:p>
        </p:txBody>
      </p:sp>
      <p:sp>
        <p:nvSpPr>
          <p:cNvPr id="6" name="圆角矩形 5">
            <a:extLst>
              <a:ext uri="{FF2B5EF4-FFF2-40B4-BE49-F238E27FC236}">
                <a16:creationId xmlns:a16="http://schemas.microsoft.com/office/drawing/2014/main" xmlns="" id="{42FD2D9F-5806-DA27-38A2-034D9B1A202F}"/>
              </a:ext>
            </a:extLst>
          </p:cNvPr>
          <p:cNvSpPr/>
          <p:nvPr/>
        </p:nvSpPr>
        <p:spPr>
          <a:xfrm>
            <a:off x="3719946" y="1221189"/>
            <a:ext cx="352251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资质审查</a:t>
            </a:r>
          </a:p>
        </p:txBody>
      </p:sp>
      <p:sp>
        <p:nvSpPr>
          <p:cNvPr id="7" name="圆角矩形 6">
            <a:extLst>
              <a:ext uri="{FF2B5EF4-FFF2-40B4-BE49-F238E27FC236}">
                <a16:creationId xmlns:a16="http://schemas.microsoft.com/office/drawing/2014/main" xmlns="" id="{1125D925-63F8-5C14-DFEE-9FCA3AF6D5CA}"/>
              </a:ext>
            </a:extLst>
          </p:cNvPr>
          <p:cNvSpPr/>
          <p:nvPr/>
        </p:nvSpPr>
        <p:spPr>
          <a:xfrm>
            <a:off x="7242464" y="1216251"/>
            <a:ext cx="4675909"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监督和复核</a:t>
            </a:r>
          </a:p>
        </p:txBody>
      </p:sp>
      <p:sp>
        <p:nvSpPr>
          <p:cNvPr id="8" name="椭圆 7">
            <a:extLst>
              <a:ext uri="{FF2B5EF4-FFF2-40B4-BE49-F238E27FC236}">
                <a16:creationId xmlns:a16="http://schemas.microsoft.com/office/drawing/2014/main" xmlns="" id="{CA759849-C223-EC1F-0A62-CDC5FE9B5873}"/>
              </a:ext>
            </a:extLst>
          </p:cNvPr>
          <p:cNvSpPr/>
          <p:nvPr/>
        </p:nvSpPr>
        <p:spPr>
          <a:xfrm>
            <a:off x="908755" y="2150286"/>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第三方实验室</a:t>
            </a:r>
          </a:p>
        </p:txBody>
      </p:sp>
      <p:sp>
        <p:nvSpPr>
          <p:cNvPr id="9" name="椭圆 8">
            <a:extLst>
              <a:ext uri="{FF2B5EF4-FFF2-40B4-BE49-F238E27FC236}">
                <a16:creationId xmlns:a16="http://schemas.microsoft.com/office/drawing/2014/main" xmlns="" id="{95E5ED14-B744-38C6-AEEB-F705CDFBD02A}"/>
              </a:ext>
            </a:extLst>
          </p:cNvPr>
          <p:cNvSpPr/>
          <p:nvPr/>
        </p:nvSpPr>
        <p:spPr>
          <a:xfrm>
            <a:off x="4523573" y="2157993"/>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a:t>
            </a:r>
            <a:endParaRPr lang="en-US" altLang="zh-CN" sz="1400" dirty="0"/>
          </a:p>
          <a:p>
            <a:pPr algn="ctr"/>
            <a:r>
              <a:rPr lang="zh-CN" altLang="en-US" sz="1400" dirty="0"/>
              <a:t>材料审查</a:t>
            </a:r>
          </a:p>
        </p:txBody>
      </p:sp>
      <p:cxnSp>
        <p:nvCxnSpPr>
          <p:cNvPr id="11" name="直线箭头连接符 10">
            <a:extLst>
              <a:ext uri="{FF2B5EF4-FFF2-40B4-BE49-F238E27FC236}">
                <a16:creationId xmlns:a16="http://schemas.microsoft.com/office/drawing/2014/main" xmlns="" id="{1F6E27FB-84D5-DEB2-4DA9-5F5691CD62E7}"/>
              </a:ext>
            </a:extLst>
          </p:cNvPr>
          <p:cNvCxnSpPr>
            <a:stCxn id="8" idx="6"/>
            <a:endCxn id="9" idx="2"/>
          </p:cNvCxnSpPr>
          <p:nvPr/>
        </p:nvCxnSpPr>
        <p:spPr>
          <a:xfrm>
            <a:off x="2732808" y="2372665"/>
            <a:ext cx="1790765" cy="7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FF3FA7AC-08FC-047B-6817-7BF123C4242D}"/>
              </a:ext>
            </a:extLst>
          </p:cNvPr>
          <p:cNvSpPr/>
          <p:nvPr/>
        </p:nvSpPr>
        <p:spPr>
          <a:xfrm>
            <a:off x="4523569" y="5362755"/>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秘书处联席会议决策</a:t>
            </a:r>
          </a:p>
        </p:txBody>
      </p:sp>
      <p:sp>
        <p:nvSpPr>
          <p:cNvPr id="13" name="菱形 12">
            <a:extLst>
              <a:ext uri="{FF2B5EF4-FFF2-40B4-BE49-F238E27FC236}">
                <a16:creationId xmlns:a16="http://schemas.microsoft.com/office/drawing/2014/main" xmlns="" id="{2EC1FE17-C93A-0BF9-1DA9-A2DF462051AA}"/>
              </a:ext>
            </a:extLst>
          </p:cNvPr>
          <p:cNvSpPr/>
          <p:nvPr/>
        </p:nvSpPr>
        <p:spPr>
          <a:xfrm>
            <a:off x="5120286" y="2833520"/>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线箭头连接符 14">
            <a:extLst>
              <a:ext uri="{FF2B5EF4-FFF2-40B4-BE49-F238E27FC236}">
                <a16:creationId xmlns:a16="http://schemas.microsoft.com/office/drawing/2014/main" xmlns="" id="{28EC91D7-C577-B227-D38A-E771986FFB86}"/>
              </a:ext>
            </a:extLst>
          </p:cNvPr>
          <p:cNvCxnSpPr>
            <a:stCxn id="9" idx="4"/>
            <a:endCxn id="13" idx="0"/>
          </p:cNvCxnSpPr>
          <p:nvPr/>
        </p:nvCxnSpPr>
        <p:spPr>
          <a:xfrm flipH="1">
            <a:off x="5435598" y="2602750"/>
            <a:ext cx="2" cy="230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菱形 17">
            <a:extLst>
              <a:ext uri="{FF2B5EF4-FFF2-40B4-BE49-F238E27FC236}">
                <a16:creationId xmlns:a16="http://schemas.microsoft.com/office/drawing/2014/main" xmlns="" id="{68B9876C-8D0B-2DFC-3C26-EA5DDD791445}"/>
              </a:ext>
            </a:extLst>
          </p:cNvPr>
          <p:cNvSpPr/>
          <p:nvPr/>
        </p:nvSpPr>
        <p:spPr>
          <a:xfrm>
            <a:off x="5121436" y="4435901"/>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937F5B2E-BA88-CF98-CBC6-5D62155DCCA2}"/>
              </a:ext>
            </a:extLst>
          </p:cNvPr>
          <p:cNvSpPr/>
          <p:nvPr/>
        </p:nvSpPr>
        <p:spPr>
          <a:xfrm>
            <a:off x="4523570" y="3769775"/>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测试认证部实验室能力评估</a:t>
            </a:r>
          </a:p>
        </p:txBody>
      </p:sp>
      <p:cxnSp>
        <p:nvCxnSpPr>
          <p:cNvPr id="23" name="直线箭头连接符 22">
            <a:extLst>
              <a:ext uri="{FF2B5EF4-FFF2-40B4-BE49-F238E27FC236}">
                <a16:creationId xmlns:a16="http://schemas.microsoft.com/office/drawing/2014/main" xmlns="" id="{2B4327AC-7745-2549-7805-C53F0376664B}"/>
              </a:ext>
            </a:extLst>
          </p:cNvPr>
          <p:cNvCxnSpPr>
            <a:stCxn id="13" idx="2"/>
            <a:endCxn id="21" idx="0"/>
          </p:cNvCxnSpPr>
          <p:nvPr/>
        </p:nvCxnSpPr>
        <p:spPr>
          <a:xfrm flipH="1">
            <a:off x="5435597" y="3539005"/>
            <a:ext cx="1" cy="230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xmlns="" id="{F86D7C82-77FA-BF81-E06F-FA9BC947F16B}"/>
              </a:ext>
            </a:extLst>
          </p:cNvPr>
          <p:cNvCxnSpPr>
            <a:stCxn id="21" idx="4"/>
            <a:endCxn id="18" idx="0"/>
          </p:cNvCxnSpPr>
          <p:nvPr/>
        </p:nvCxnSpPr>
        <p:spPr>
          <a:xfrm>
            <a:off x="5435597" y="4214532"/>
            <a:ext cx="1151" cy="221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线箭头连接符 26">
            <a:extLst>
              <a:ext uri="{FF2B5EF4-FFF2-40B4-BE49-F238E27FC236}">
                <a16:creationId xmlns:a16="http://schemas.microsoft.com/office/drawing/2014/main" xmlns="" id="{D071F229-0405-6DD2-50EE-F7B264E5DCBF}"/>
              </a:ext>
            </a:extLst>
          </p:cNvPr>
          <p:cNvCxnSpPr>
            <a:stCxn id="18" idx="2"/>
            <a:endCxn id="12" idx="0"/>
          </p:cNvCxnSpPr>
          <p:nvPr/>
        </p:nvCxnSpPr>
        <p:spPr>
          <a:xfrm flipH="1">
            <a:off x="5435596" y="5141386"/>
            <a:ext cx="1152" cy="221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椭圆 27">
            <a:extLst>
              <a:ext uri="{FF2B5EF4-FFF2-40B4-BE49-F238E27FC236}">
                <a16:creationId xmlns:a16="http://schemas.microsoft.com/office/drawing/2014/main" xmlns="" id="{E244BF57-E533-BD52-199A-7DF80A6370B0}"/>
              </a:ext>
            </a:extLst>
          </p:cNvPr>
          <p:cNvSpPr/>
          <p:nvPr/>
        </p:nvSpPr>
        <p:spPr>
          <a:xfrm>
            <a:off x="8547165" y="2150285"/>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测试认证部定期监督及管理</a:t>
            </a:r>
          </a:p>
        </p:txBody>
      </p:sp>
      <p:sp>
        <p:nvSpPr>
          <p:cNvPr id="29" name="椭圆 28">
            <a:extLst>
              <a:ext uri="{FF2B5EF4-FFF2-40B4-BE49-F238E27FC236}">
                <a16:creationId xmlns:a16="http://schemas.microsoft.com/office/drawing/2014/main" xmlns="" id="{D69B42DE-2D0E-168F-C93B-A3F3011892BD}"/>
              </a:ext>
            </a:extLst>
          </p:cNvPr>
          <p:cNvSpPr/>
          <p:nvPr/>
        </p:nvSpPr>
        <p:spPr>
          <a:xfrm>
            <a:off x="8547165" y="3732027"/>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秘书处联席会议决策</a:t>
            </a:r>
          </a:p>
        </p:txBody>
      </p:sp>
      <p:cxnSp>
        <p:nvCxnSpPr>
          <p:cNvPr id="31" name="肘形连接符 30">
            <a:extLst>
              <a:ext uri="{FF2B5EF4-FFF2-40B4-BE49-F238E27FC236}">
                <a16:creationId xmlns:a16="http://schemas.microsoft.com/office/drawing/2014/main" xmlns="" id="{1ACED79D-1459-7FCA-F5E1-5CAF00E34E4D}"/>
              </a:ext>
            </a:extLst>
          </p:cNvPr>
          <p:cNvCxnSpPr>
            <a:cxnSpLocks/>
            <a:stCxn id="32" idx="3"/>
            <a:endCxn id="28" idx="0"/>
          </p:cNvCxnSpPr>
          <p:nvPr/>
        </p:nvCxnSpPr>
        <p:spPr>
          <a:xfrm flipV="1">
            <a:off x="5750906" y="2150285"/>
            <a:ext cx="3708286" cy="4233033"/>
          </a:xfrm>
          <a:prstGeom prst="bentConnector4">
            <a:avLst>
              <a:gd name="adj1" fmla="val 37703"/>
              <a:gd name="adj2" fmla="val 105400"/>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菱形 31">
            <a:extLst>
              <a:ext uri="{FF2B5EF4-FFF2-40B4-BE49-F238E27FC236}">
                <a16:creationId xmlns:a16="http://schemas.microsoft.com/office/drawing/2014/main" xmlns="" id="{14F0ED38-0B2F-3ACE-EB09-0D35F440FDA7}"/>
              </a:ext>
            </a:extLst>
          </p:cNvPr>
          <p:cNvSpPr/>
          <p:nvPr/>
        </p:nvSpPr>
        <p:spPr>
          <a:xfrm>
            <a:off x="5120283" y="6030575"/>
            <a:ext cx="630623" cy="705485"/>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线箭头连接符 34">
            <a:extLst>
              <a:ext uri="{FF2B5EF4-FFF2-40B4-BE49-F238E27FC236}">
                <a16:creationId xmlns:a16="http://schemas.microsoft.com/office/drawing/2014/main" xmlns="" id="{74BAEFA5-5815-14D8-7E1E-D65119CCC076}"/>
              </a:ext>
            </a:extLst>
          </p:cNvPr>
          <p:cNvCxnSpPr>
            <a:stCxn id="12" idx="4"/>
            <a:endCxn id="32" idx="0"/>
          </p:cNvCxnSpPr>
          <p:nvPr/>
        </p:nvCxnSpPr>
        <p:spPr>
          <a:xfrm flipH="1">
            <a:off x="5435595" y="5807512"/>
            <a:ext cx="1" cy="223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椭圆 35">
            <a:extLst>
              <a:ext uri="{FF2B5EF4-FFF2-40B4-BE49-F238E27FC236}">
                <a16:creationId xmlns:a16="http://schemas.microsoft.com/office/drawing/2014/main" xmlns="" id="{B7DB622E-D9D2-04A8-7EF9-C14A88B18A51}"/>
              </a:ext>
            </a:extLst>
          </p:cNvPr>
          <p:cNvSpPr/>
          <p:nvPr/>
        </p:nvSpPr>
        <p:spPr>
          <a:xfrm>
            <a:off x="3580322" y="6224917"/>
            <a:ext cx="361148" cy="31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8" name="肘形连接符 37">
            <a:extLst>
              <a:ext uri="{FF2B5EF4-FFF2-40B4-BE49-F238E27FC236}">
                <a16:creationId xmlns:a16="http://schemas.microsoft.com/office/drawing/2014/main" xmlns="" id="{CC01309F-6113-9C5B-A610-5CB7882DE4F0}"/>
              </a:ext>
            </a:extLst>
          </p:cNvPr>
          <p:cNvCxnSpPr>
            <a:stCxn id="13" idx="1"/>
            <a:endCxn id="8" idx="4"/>
          </p:cNvCxnSpPr>
          <p:nvPr/>
        </p:nvCxnSpPr>
        <p:spPr>
          <a:xfrm rot="10800000">
            <a:off x="1820782" y="2595043"/>
            <a:ext cx="3299504" cy="59122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xmlns="" id="{D088DF9A-1F30-953F-FFC4-195F2B072942}"/>
              </a:ext>
            </a:extLst>
          </p:cNvPr>
          <p:cNvSpPr txBox="1"/>
          <p:nvPr/>
        </p:nvSpPr>
        <p:spPr>
          <a:xfrm>
            <a:off x="3142981" y="2839543"/>
            <a:ext cx="1107996" cy="369332"/>
          </a:xfrm>
          <a:prstGeom prst="rect">
            <a:avLst/>
          </a:prstGeom>
          <a:noFill/>
        </p:spPr>
        <p:txBody>
          <a:bodyPr wrap="none" rtlCol="0">
            <a:spAutoFit/>
          </a:bodyPr>
          <a:lstStyle/>
          <a:p>
            <a:r>
              <a:rPr kumimoji="1" lang="zh-CN" altLang="en-US" dirty="0"/>
              <a:t>修订材料</a:t>
            </a:r>
          </a:p>
        </p:txBody>
      </p:sp>
      <p:cxnSp>
        <p:nvCxnSpPr>
          <p:cNvPr id="41" name="肘形连接符 40">
            <a:extLst>
              <a:ext uri="{FF2B5EF4-FFF2-40B4-BE49-F238E27FC236}">
                <a16:creationId xmlns:a16="http://schemas.microsoft.com/office/drawing/2014/main" xmlns="" id="{26DA85EE-3FDB-CC6A-DAF5-7B8FB995DC87}"/>
              </a:ext>
            </a:extLst>
          </p:cNvPr>
          <p:cNvCxnSpPr>
            <a:cxnSpLocks/>
            <a:stCxn id="18" idx="1"/>
            <a:endCxn id="8" idx="4"/>
          </p:cNvCxnSpPr>
          <p:nvPr/>
        </p:nvCxnSpPr>
        <p:spPr>
          <a:xfrm rot="10800000">
            <a:off x="1820782" y="2595044"/>
            <a:ext cx="3300654" cy="219360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xmlns="" id="{4CE1C6BB-D98A-DA90-FBF8-A774559B1829}"/>
              </a:ext>
            </a:extLst>
          </p:cNvPr>
          <p:cNvSpPr txBox="1"/>
          <p:nvPr/>
        </p:nvSpPr>
        <p:spPr>
          <a:xfrm>
            <a:off x="3101414" y="4405844"/>
            <a:ext cx="1107996" cy="369332"/>
          </a:xfrm>
          <a:prstGeom prst="rect">
            <a:avLst/>
          </a:prstGeom>
          <a:noFill/>
        </p:spPr>
        <p:txBody>
          <a:bodyPr wrap="none" rtlCol="0">
            <a:spAutoFit/>
          </a:bodyPr>
          <a:lstStyle/>
          <a:p>
            <a:r>
              <a:rPr kumimoji="1" lang="zh-CN" altLang="en-US" dirty="0"/>
              <a:t>能力提升</a:t>
            </a:r>
          </a:p>
        </p:txBody>
      </p:sp>
      <p:cxnSp>
        <p:nvCxnSpPr>
          <p:cNvPr id="45" name="肘形连接符 44">
            <a:extLst>
              <a:ext uri="{FF2B5EF4-FFF2-40B4-BE49-F238E27FC236}">
                <a16:creationId xmlns:a16="http://schemas.microsoft.com/office/drawing/2014/main" xmlns="" id="{2ED9E2A6-0DF2-E3AF-D47F-A60317040639}"/>
              </a:ext>
            </a:extLst>
          </p:cNvPr>
          <p:cNvCxnSpPr>
            <a:cxnSpLocks/>
            <a:stCxn id="32" idx="1"/>
            <a:endCxn id="36" idx="6"/>
          </p:cNvCxnSpPr>
          <p:nvPr/>
        </p:nvCxnSpPr>
        <p:spPr>
          <a:xfrm rot="10800000">
            <a:off x="3941471" y="6383318"/>
            <a:ext cx="1178813"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直线箭头连接符 48">
            <a:extLst>
              <a:ext uri="{FF2B5EF4-FFF2-40B4-BE49-F238E27FC236}">
                <a16:creationId xmlns:a16="http://schemas.microsoft.com/office/drawing/2014/main" xmlns="" id="{AE553AE4-3538-0556-5692-8276DB255A4A}"/>
              </a:ext>
            </a:extLst>
          </p:cNvPr>
          <p:cNvCxnSpPr>
            <a:stCxn id="28" idx="4"/>
            <a:endCxn id="29" idx="0"/>
          </p:cNvCxnSpPr>
          <p:nvPr/>
        </p:nvCxnSpPr>
        <p:spPr>
          <a:xfrm>
            <a:off x="9459192" y="2595042"/>
            <a:ext cx="0" cy="1136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xmlns="" id="{2BB35C6F-754F-DA16-DCDA-04C8D7634257}"/>
              </a:ext>
            </a:extLst>
          </p:cNvPr>
          <p:cNvCxnSpPr>
            <a:cxnSpLocks/>
            <a:stCxn id="29" idx="4"/>
            <a:endCxn id="54" idx="0"/>
          </p:cNvCxnSpPr>
          <p:nvPr/>
        </p:nvCxnSpPr>
        <p:spPr>
          <a:xfrm>
            <a:off x="9459192" y="4176784"/>
            <a:ext cx="0" cy="1180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椭圆 53">
            <a:extLst>
              <a:ext uri="{FF2B5EF4-FFF2-40B4-BE49-F238E27FC236}">
                <a16:creationId xmlns:a16="http://schemas.microsoft.com/office/drawing/2014/main" xmlns="" id="{07C9E519-8DC8-EC51-A2DF-7E1A14882EC0}"/>
              </a:ext>
            </a:extLst>
          </p:cNvPr>
          <p:cNvSpPr/>
          <p:nvPr/>
        </p:nvSpPr>
        <p:spPr>
          <a:xfrm>
            <a:off x="8547165" y="5356893"/>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实验室评级更新或取消资质</a:t>
            </a:r>
          </a:p>
        </p:txBody>
      </p:sp>
      <p:sp>
        <p:nvSpPr>
          <p:cNvPr id="65" name="文本框 64">
            <a:extLst>
              <a:ext uri="{FF2B5EF4-FFF2-40B4-BE49-F238E27FC236}">
                <a16:creationId xmlns:a16="http://schemas.microsoft.com/office/drawing/2014/main" xmlns="" id="{C1BA66C7-F746-7EC9-C1B7-9B0F0FC4DA22}"/>
              </a:ext>
            </a:extLst>
          </p:cNvPr>
          <p:cNvSpPr txBox="1"/>
          <p:nvPr/>
        </p:nvSpPr>
        <p:spPr>
          <a:xfrm>
            <a:off x="5851572" y="6041426"/>
            <a:ext cx="1107996" cy="369332"/>
          </a:xfrm>
          <a:prstGeom prst="rect">
            <a:avLst/>
          </a:prstGeom>
          <a:noFill/>
        </p:spPr>
        <p:txBody>
          <a:bodyPr wrap="none" rtlCol="0">
            <a:spAutoFit/>
          </a:bodyPr>
          <a:lstStyle/>
          <a:p>
            <a:r>
              <a:rPr kumimoji="1" lang="zh-CN" altLang="en-US" dirty="0"/>
              <a:t>获得批准</a:t>
            </a:r>
          </a:p>
        </p:txBody>
      </p:sp>
    </p:spTree>
    <p:extLst>
      <p:ext uri="{BB962C8B-B14F-4D97-AF65-F5344CB8AC3E}">
        <p14:creationId xmlns:p14="http://schemas.microsoft.com/office/powerpoint/2010/main" val="26105699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42D995A-3204-8875-BDF5-981DCB6A5A28}"/>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B861A469-84E4-FB1E-590A-3684530AFC40}"/>
              </a:ext>
            </a:extLst>
          </p:cNvPr>
          <p:cNvSpPr>
            <a:spLocks noGrp="1"/>
          </p:cNvSpPr>
          <p:nvPr>
            <p:ph type="sldNum" sz="quarter" idx="12"/>
          </p:nvPr>
        </p:nvSpPr>
        <p:spPr/>
        <p:txBody>
          <a:bodyPr/>
          <a:lstStyle/>
          <a:p>
            <a:fld id="{49AE70B2-8BF9-45C0-BB95-33D1B9D3A854}" type="slidenum">
              <a:rPr lang="zh-CN" altLang="en-US" smtClean="0"/>
              <a:t>66</a:t>
            </a:fld>
            <a:endParaRPr lang="zh-CN" altLang="en-US"/>
          </a:p>
        </p:txBody>
      </p:sp>
      <p:sp>
        <p:nvSpPr>
          <p:cNvPr id="4" name="标题 3">
            <a:extLst>
              <a:ext uri="{FF2B5EF4-FFF2-40B4-BE49-F238E27FC236}">
                <a16:creationId xmlns:a16="http://schemas.microsoft.com/office/drawing/2014/main" xmlns="" id="{CA01C976-99F8-294D-D61E-AABF64148216}"/>
              </a:ext>
            </a:extLst>
          </p:cNvPr>
          <p:cNvSpPr>
            <a:spLocks noGrp="1"/>
          </p:cNvSpPr>
          <p:nvPr>
            <p:ph type="title"/>
          </p:nvPr>
        </p:nvSpPr>
        <p:spPr/>
        <p:txBody>
          <a:bodyPr/>
          <a:lstStyle/>
          <a:p>
            <a:r>
              <a:rPr kumimoji="1" lang="zh-CN" altLang="en-US" dirty="0"/>
              <a:t>大客户共建</a:t>
            </a:r>
          </a:p>
        </p:txBody>
      </p:sp>
      <p:sp>
        <p:nvSpPr>
          <p:cNvPr id="6" name="文本框 5">
            <a:extLst>
              <a:ext uri="{FF2B5EF4-FFF2-40B4-BE49-F238E27FC236}">
                <a16:creationId xmlns:a16="http://schemas.microsoft.com/office/drawing/2014/main" xmlns="" id="{10ED95E1-BDAE-1293-8ECA-7813CEBB39F5}"/>
              </a:ext>
            </a:extLst>
          </p:cNvPr>
          <p:cNvSpPr txBox="1"/>
          <p:nvPr/>
        </p:nvSpPr>
        <p:spPr>
          <a:xfrm>
            <a:off x="321963" y="1296063"/>
            <a:ext cx="10629833" cy="1754326"/>
          </a:xfrm>
          <a:prstGeom prst="rect">
            <a:avLst/>
          </a:prstGeom>
          <a:noFill/>
        </p:spPr>
        <p:txBody>
          <a:bodyPr wrap="none" rtlCol="0">
            <a:spAutoFit/>
          </a:bodyPr>
          <a:lstStyle/>
          <a:p>
            <a:r>
              <a:rPr lang="zh-CN" altLang="en-US" b="1" dirty="0"/>
              <a:t>产业需求</a:t>
            </a:r>
            <a:r>
              <a:rPr lang="zh-CN" altLang="en-US" dirty="0"/>
              <a:t>：部分大客户对第三方实验室的要求与联盟的要求不完全一致</a:t>
            </a:r>
            <a:endParaRPr lang="en-US" altLang="zh-CN" dirty="0"/>
          </a:p>
          <a:p>
            <a:pPr marL="285750" indent="-285750">
              <a:buFont typeface="Wingdings" pitchFamily="2" charset="2"/>
              <a:buChar char="u"/>
            </a:pPr>
            <a:r>
              <a:rPr lang="zh-CN" altLang="en-US" dirty="0"/>
              <a:t>为满足此类大客户的要求，从所有联盟第三方实验室从，灵活推荐部分实验室，以满足大客户的要求</a:t>
            </a:r>
            <a:endParaRPr lang="en-US" altLang="zh-CN" dirty="0"/>
          </a:p>
          <a:p>
            <a:pPr marL="742950" lvl="1" indent="-285750">
              <a:buFont typeface="Wingdings" pitchFamily="2" charset="2"/>
              <a:buChar char="u"/>
            </a:pPr>
            <a:r>
              <a:rPr lang="zh-CN" altLang="en-US" dirty="0"/>
              <a:t>按大客户采购批次推荐</a:t>
            </a:r>
            <a:endParaRPr lang="en-US" altLang="zh-CN" dirty="0"/>
          </a:p>
          <a:p>
            <a:pPr marL="742950" lvl="1" indent="-285750">
              <a:buFont typeface="Wingdings" pitchFamily="2" charset="2"/>
              <a:buChar char="u"/>
            </a:pPr>
            <a:r>
              <a:rPr lang="zh-CN" altLang="en-US" dirty="0"/>
              <a:t>按周期向大客户推荐</a:t>
            </a:r>
            <a:endParaRPr lang="en-US" altLang="zh-CN" dirty="0"/>
          </a:p>
          <a:p>
            <a:pPr marL="285750" indent="-285750">
              <a:buFont typeface="Wingdings" pitchFamily="2" charset="2"/>
              <a:buChar char="u"/>
            </a:pPr>
            <a:r>
              <a:rPr lang="zh-CN" altLang="en-US" dirty="0"/>
              <a:t>可以避免单个实验室出问题，避免牵连所有第三方实验室</a:t>
            </a:r>
            <a:endParaRPr lang="en-US" altLang="zh-CN" dirty="0"/>
          </a:p>
          <a:p>
            <a:pPr marL="285750" indent="-285750">
              <a:buFont typeface="Wingdings" pitchFamily="2" charset="2"/>
              <a:buChar char="u"/>
            </a:pPr>
            <a:endParaRPr lang="en-US" altLang="zh-CN" dirty="0"/>
          </a:p>
        </p:txBody>
      </p:sp>
      <p:sp>
        <p:nvSpPr>
          <p:cNvPr id="7" name="椭圆 6">
            <a:extLst>
              <a:ext uri="{FF2B5EF4-FFF2-40B4-BE49-F238E27FC236}">
                <a16:creationId xmlns:a16="http://schemas.microsoft.com/office/drawing/2014/main" xmlns="" id="{447AC7BB-88A8-8E09-FA25-318A22A47B70}"/>
              </a:ext>
            </a:extLst>
          </p:cNvPr>
          <p:cNvSpPr/>
          <p:nvPr/>
        </p:nvSpPr>
        <p:spPr>
          <a:xfrm>
            <a:off x="711327" y="3229358"/>
            <a:ext cx="1824053" cy="444757"/>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大客户发起</a:t>
            </a:r>
          </a:p>
        </p:txBody>
      </p:sp>
      <p:sp>
        <p:nvSpPr>
          <p:cNvPr id="8" name="椭圆 7">
            <a:extLst>
              <a:ext uri="{FF2B5EF4-FFF2-40B4-BE49-F238E27FC236}">
                <a16:creationId xmlns:a16="http://schemas.microsoft.com/office/drawing/2014/main" xmlns="" id="{666EF6E1-EA6D-5741-7683-784D45D225D8}"/>
              </a:ext>
            </a:extLst>
          </p:cNvPr>
          <p:cNvSpPr/>
          <p:nvPr/>
        </p:nvSpPr>
        <p:spPr>
          <a:xfrm>
            <a:off x="4271947" y="3229358"/>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测试认证部</a:t>
            </a:r>
            <a:endParaRPr lang="en-US" altLang="zh-CN" sz="1400" dirty="0"/>
          </a:p>
          <a:p>
            <a:pPr algn="ctr"/>
            <a:r>
              <a:rPr lang="zh-CN" altLang="en-US" sz="1400" dirty="0"/>
              <a:t>推荐</a:t>
            </a:r>
          </a:p>
        </p:txBody>
      </p:sp>
      <p:cxnSp>
        <p:nvCxnSpPr>
          <p:cNvPr id="10" name="直线箭头连接符 9">
            <a:extLst>
              <a:ext uri="{FF2B5EF4-FFF2-40B4-BE49-F238E27FC236}">
                <a16:creationId xmlns:a16="http://schemas.microsoft.com/office/drawing/2014/main" xmlns="" id="{454341BB-A09C-B693-1028-F8D42BE20D22}"/>
              </a:ext>
            </a:extLst>
          </p:cNvPr>
          <p:cNvCxnSpPr>
            <a:stCxn id="7" idx="6"/>
            <a:endCxn id="8" idx="2"/>
          </p:cNvCxnSpPr>
          <p:nvPr/>
        </p:nvCxnSpPr>
        <p:spPr>
          <a:xfrm>
            <a:off x="2535380" y="3451737"/>
            <a:ext cx="17365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DD5FBA37-78EE-D9D4-4D88-25AA3DEA7596}"/>
              </a:ext>
            </a:extLst>
          </p:cNvPr>
          <p:cNvSpPr/>
          <p:nvPr/>
        </p:nvSpPr>
        <p:spPr>
          <a:xfrm>
            <a:off x="4271946" y="4176324"/>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秘书处联席会议会议决策</a:t>
            </a:r>
          </a:p>
        </p:txBody>
      </p:sp>
      <p:sp>
        <p:nvSpPr>
          <p:cNvPr id="12" name="椭圆 11">
            <a:extLst>
              <a:ext uri="{FF2B5EF4-FFF2-40B4-BE49-F238E27FC236}">
                <a16:creationId xmlns:a16="http://schemas.microsoft.com/office/drawing/2014/main" xmlns="" id="{CEC5792C-95F5-C20C-0314-586E5CD277EC}"/>
              </a:ext>
            </a:extLst>
          </p:cNvPr>
          <p:cNvSpPr/>
          <p:nvPr/>
        </p:nvSpPr>
        <p:spPr>
          <a:xfrm>
            <a:off x="8496802" y="3229357"/>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进入大客户白名单</a:t>
            </a:r>
          </a:p>
        </p:txBody>
      </p:sp>
      <p:cxnSp>
        <p:nvCxnSpPr>
          <p:cNvPr id="14" name="直线箭头连接符 13">
            <a:extLst>
              <a:ext uri="{FF2B5EF4-FFF2-40B4-BE49-F238E27FC236}">
                <a16:creationId xmlns:a16="http://schemas.microsoft.com/office/drawing/2014/main" xmlns="" id="{4E2BBC54-BBED-6CC4-A7AE-D909D8A6E93F}"/>
              </a:ext>
            </a:extLst>
          </p:cNvPr>
          <p:cNvCxnSpPr>
            <a:stCxn id="8" idx="4"/>
            <a:endCxn id="11" idx="0"/>
          </p:cNvCxnSpPr>
          <p:nvPr/>
        </p:nvCxnSpPr>
        <p:spPr>
          <a:xfrm flipH="1">
            <a:off x="5183973" y="3674115"/>
            <a:ext cx="1" cy="502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肘形连接符 15">
            <a:extLst>
              <a:ext uri="{FF2B5EF4-FFF2-40B4-BE49-F238E27FC236}">
                <a16:creationId xmlns:a16="http://schemas.microsoft.com/office/drawing/2014/main" xmlns="" id="{C66DACC2-FC28-FA5D-6C04-955E18AE0E4E}"/>
              </a:ext>
            </a:extLst>
          </p:cNvPr>
          <p:cNvCxnSpPr>
            <a:stCxn id="11" idx="6"/>
            <a:endCxn id="12" idx="4"/>
          </p:cNvCxnSpPr>
          <p:nvPr/>
        </p:nvCxnSpPr>
        <p:spPr>
          <a:xfrm flipV="1">
            <a:off x="6095999" y="3674114"/>
            <a:ext cx="3312830" cy="72458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xmlns="" id="{2115D7D2-3975-EDAA-759A-109E83A50324}"/>
              </a:ext>
            </a:extLst>
          </p:cNvPr>
          <p:cNvSpPr/>
          <p:nvPr/>
        </p:nvSpPr>
        <p:spPr>
          <a:xfrm>
            <a:off x="623840" y="4176324"/>
            <a:ext cx="1824053" cy="444757"/>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大客户投诉</a:t>
            </a:r>
          </a:p>
        </p:txBody>
      </p:sp>
      <p:cxnSp>
        <p:nvCxnSpPr>
          <p:cNvPr id="19" name="直线箭头连接符 18">
            <a:extLst>
              <a:ext uri="{FF2B5EF4-FFF2-40B4-BE49-F238E27FC236}">
                <a16:creationId xmlns:a16="http://schemas.microsoft.com/office/drawing/2014/main" xmlns="" id="{174EC1D1-AB83-7757-32BB-071ADE701214}"/>
              </a:ext>
            </a:extLst>
          </p:cNvPr>
          <p:cNvCxnSpPr>
            <a:stCxn id="17" idx="6"/>
            <a:endCxn id="11" idx="2"/>
          </p:cNvCxnSpPr>
          <p:nvPr/>
        </p:nvCxnSpPr>
        <p:spPr>
          <a:xfrm>
            <a:off x="2447893" y="4398703"/>
            <a:ext cx="1824053" cy="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23" name="椭圆 22">
            <a:extLst>
              <a:ext uri="{FF2B5EF4-FFF2-40B4-BE49-F238E27FC236}">
                <a16:creationId xmlns:a16="http://schemas.microsoft.com/office/drawing/2014/main" xmlns="" id="{2DAC3056-F7E4-B1D5-4ABB-9B33915006A1}"/>
              </a:ext>
            </a:extLst>
          </p:cNvPr>
          <p:cNvSpPr/>
          <p:nvPr/>
        </p:nvSpPr>
        <p:spPr>
          <a:xfrm>
            <a:off x="4271945" y="5356550"/>
            <a:ext cx="1824053" cy="4447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实验室评级更新或取消资质</a:t>
            </a:r>
          </a:p>
        </p:txBody>
      </p:sp>
      <p:cxnSp>
        <p:nvCxnSpPr>
          <p:cNvPr id="24" name="直线箭头连接符 23">
            <a:extLst>
              <a:ext uri="{FF2B5EF4-FFF2-40B4-BE49-F238E27FC236}">
                <a16:creationId xmlns:a16="http://schemas.microsoft.com/office/drawing/2014/main" xmlns="" id="{A8E83587-24EA-7AEC-BA32-27D15D15742B}"/>
              </a:ext>
            </a:extLst>
          </p:cNvPr>
          <p:cNvCxnSpPr>
            <a:cxnSpLocks/>
            <a:stCxn id="11" idx="4"/>
            <a:endCxn id="23" idx="0"/>
          </p:cNvCxnSpPr>
          <p:nvPr/>
        </p:nvCxnSpPr>
        <p:spPr>
          <a:xfrm flipH="1">
            <a:off x="5183972" y="4621081"/>
            <a:ext cx="1" cy="735469"/>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8" name="肘形连接符 27">
            <a:extLst>
              <a:ext uri="{FF2B5EF4-FFF2-40B4-BE49-F238E27FC236}">
                <a16:creationId xmlns:a16="http://schemas.microsoft.com/office/drawing/2014/main" xmlns="" id="{A1B797A2-ECE0-58F5-4F28-BC80BCC89BF6}"/>
              </a:ext>
            </a:extLst>
          </p:cNvPr>
          <p:cNvCxnSpPr>
            <a:stCxn id="23" idx="4"/>
            <a:endCxn id="8" idx="0"/>
          </p:cNvCxnSpPr>
          <p:nvPr/>
        </p:nvCxnSpPr>
        <p:spPr>
          <a:xfrm rot="5400000" flipH="1" flipV="1">
            <a:off x="3897998" y="4515332"/>
            <a:ext cx="2571949" cy="2"/>
          </a:xfrm>
          <a:prstGeom prst="bentConnector5">
            <a:avLst>
              <a:gd name="adj1" fmla="val -8888"/>
              <a:gd name="adj2" fmla="val 57031400000"/>
              <a:gd name="adj3" fmla="val 108888"/>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xmlns="" id="{9CEE089F-B834-A806-4D66-2D3E54331E99}"/>
              </a:ext>
            </a:extLst>
          </p:cNvPr>
          <p:cNvSpPr txBox="1"/>
          <p:nvPr/>
        </p:nvSpPr>
        <p:spPr>
          <a:xfrm>
            <a:off x="5777345" y="4949506"/>
            <a:ext cx="1107996" cy="369332"/>
          </a:xfrm>
          <a:prstGeom prst="rect">
            <a:avLst/>
          </a:prstGeom>
          <a:noFill/>
        </p:spPr>
        <p:txBody>
          <a:bodyPr wrap="none" rtlCol="0">
            <a:spAutoFit/>
          </a:bodyPr>
          <a:lstStyle/>
          <a:p>
            <a:r>
              <a:rPr kumimoji="1" lang="zh-CN" altLang="en-US" dirty="0"/>
              <a:t>重新推荐</a:t>
            </a:r>
          </a:p>
        </p:txBody>
      </p:sp>
    </p:spTree>
    <p:extLst>
      <p:ext uri="{BB962C8B-B14F-4D97-AF65-F5344CB8AC3E}">
        <p14:creationId xmlns:p14="http://schemas.microsoft.com/office/powerpoint/2010/main" val="41927211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8D94EBCE-1EEF-1EB6-E1EE-62F70C841887}"/>
              </a:ext>
            </a:extLst>
          </p:cNvPr>
          <p:cNvSpPr>
            <a:spLocks noGrp="1"/>
          </p:cNvSpPr>
          <p:nvPr>
            <p:ph type="dt" sz="half" idx="10"/>
          </p:nvPr>
        </p:nvSpPr>
        <p:spPr/>
        <p:txBody>
          <a:bodyPr/>
          <a:lstStyle/>
          <a:p>
            <a:fld id="{81A99182-0F21-EB4F-AE0A-410DEBE2DBBA}" type="datetime1">
              <a:rPr lang="zh-CN" altLang="en-US" smtClean="0"/>
              <a:t>2023/8/9</a:t>
            </a:fld>
            <a:endParaRPr lang="zh-CN" altLang="en-US"/>
          </a:p>
        </p:txBody>
      </p:sp>
      <p:sp>
        <p:nvSpPr>
          <p:cNvPr id="3" name="灯片编号占位符 2">
            <a:extLst>
              <a:ext uri="{FF2B5EF4-FFF2-40B4-BE49-F238E27FC236}">
                <a16:creationId xmlns:a16="http://schemas.microsoft.com/office/drawing/2014/main" xmlns="" id="{64610782-6C06-6476-7F41-6C8AC71435EC}"/>
              </a:ext>
            </a:extLst>
          </p:cNvPr>
          <p:cNvSpPr>
            <a:spLocks noGrp="1"/>
          </p:cNvSpPr>
          <p:nvPr>
            <p:ph type="sldNum" sz="quarter" idx="12"/>
          </p:nvPr>
        </p:nvSpPr>
        <p:spPr/>
        <p:txBody>
          <a:bodyPr/>
          <a:lstStyle/>
          <a:p>
            <a:fld id="{49AE70B2-8BF9-45C0-BB95-33D1B9D3A854}" type="slidenum">
              <a:rPr lang="zh-CN" altLang="en-US" smtClean="0"/>
              <a:t>67</a:t>
            </a:fld>
            <a:endParaRPr lang="zh-CN" altLang="en-US"/>
          </a:p>
        </p:txBody>
      </p:sp>
      <p:sp>
        <p:nvSpPr>
          <p:cNvPr id="4" name="标题 3">
            <a:extLst>
              <a:ext uri="{FF2B5EF4-FFF2-40B4-BE49-F238E27FC236}">
                <a16:creationId xmlns:a16="http://schemas.microsoft.com/office/drawing/2014/main" xmlns="" id="{7791D401-CA03-DBF2-E494-00FE23A2B829}"/>
              </a:ext>
            </a:extLst>
          </p:cNvPr>
          <p:cNvSpPr>
            <a:spLocks noGrp="1"/>
          </p:cNvSpPr>
          <p:nvPr>
            <p:ph type="title"/>
          </p:nvPr>
        </p:nvSpPr>
        <p:spPr/>
        <p:txBody>
          <a:bodyPr/>
          <a:lstStyle/>
          <a:p>
            <a:r>
              <a:rPr kumimoji="1" lang="zh-CN" altLang="en-US" dirty="0"/>
              <a:t>第三方实验室业务服务管理主要流程</a:t>
            </a:r>
          </a:p>
        </p:txBody>
      </p:sp>
      <p:sp>
        <p:nvSpPr>
          <p:cNvPr id="6" name="矩形 5">
            <a:extLst>
              <a:ext uri="{FF2B5EF4-FFF2-40B4-BE49-F238E27FC236}">
                <a16:creationId xmlns:a16="http://schemas.microsoft.com/office/drawing/2014/main" xmlns="" id="{8D4F90FC-E71D-8973-98E5-5B0E52DB02CF}"/>
              </a:ext>
            </a:extLst>
          </p:cNvPr>
          <p:cNvSpPr/>
          <p:nvPr/>
        </p:nvSpPr>
        <p:spPr>
          <a:xfrm>
            <a:off x="4653402" y="2091481"/>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订单</a:t>
            </a:r>
          </a:p>
        </p:txBody>
      </p:sp>
      <p:sp>
        <p:nvSpPr>
          <p:cNvPr id="10" name="圆角矩形 9">
            <a:extLst>
              <a:ext uri="{FF2B5EF4-FFF2-40B4-BE49-F238E27FC236}">
                <a16:creationId xmlns:a16="http://schemas.microsoft.com/office/drawing/2014/main" xmlns="" id="{8FED361C-0B70-3803-C2C3-6ACF43F181DE}"/>
              </a:ext>
            </a:extLst>
          </p:cNvPr>
          <p:cNvSpPr/>
          <p:nvPr/>
        </p:nvSpPr>
        <p:spPr>
          <a:xfrm>
            <a:off x="197428" y="1226127"/>
            <a:ext cx="3522518"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客户</a:t>
            </a:r>
          </a:p>
        </p:txBody>
      </p:sp>
      <p:sp>
        <p:nvSpPr>
          <p:cNvPr id="11" name="圆角矩形 10">
            <a:extLst>
              <a:ext uri="{FF2B5EF4-FFF2-40B4-BE49-F238E27FC236}">
                <a16:creationId xmlns:a16="http://schemas.microsoft.com/office/drawing/2014/main" xmlns="" id="{155F6541-79A6-4D50-8090-5A4359CF5F4B}"/>
              </a:ext>
            </a:extLst>
          </p:cNvPr>
          <p:cNvSpPr/>
          <p:nvPr/>
        </p:nvSpPr>
        <p:spPr>
          <a:xfrm>
            <a:off x="3719946" y="1221189"/>
            <a:ext cx="4052454"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第三方实验</a:t>
            </a:r>
          </a:p>
        </p:txBody>
      </p:sp>
      <p:sp>
        <p:nvSpPr>
          <p:cNvPr id="12" name="圆角矩形 11">
            <a:extLst>
              <a:ext uri="{FF2B5EF4-FFF2-40B4-BE49-F238E27FC236}">
                <a16:creationId xmlns:a16="http://schemas.microsoft.com/office/drawing/2014/main" xmlns="" id="{AD8FCBD6-0F93-F6E5-47F5-737B91E7316A}"/>
              </a:ext>
            </a:extLst>
          </p:cNvPr>
          <p:cNvSpPr/>
          <p:nvPr/>
        </p:nvSpPr>
        <p:spPr>
          <a:xfrm>
            <a:off x="7772400" y="1216251"/>
            <a:ext cx="4145973" cy="35329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rPr>
              <a:t>联盟</a:t>
            </a:r>
          </a:p>
        </p:txBody>
      </p:sp>
      <p:cxnSp>
        <p:nvCxnSpPr>
          <p:cNvPr id="15" name="直线箭头连接符 14">
            <a:extLst>
              <a:ext uri="{FF2B5EF4-FFF2-40B4-BE49-F238E27FC236}">
                <a16:creationId xmlns:a16="http://schemas.microsoft.com/office/drawing/2014/main" xmlns="" id="{EC91F774-5F99-28DE-4480-36359B2FEACD}"/>
              </a:ext>
            </a:extLst>
          </p:cNvPr>
          <p:cNvCxnSpPr>
            <a:cxnSpLocks/>
            <a:endCxn id="6" idx="1"/>
          </p:cNvCxnSpPr>
          <p:nvPr/>
        </p:nvCxnSpPr>
        <p:spPr>
          <a:xfrm>
            <a:off x="2590208" y="2249881"/>
            <a:ext cx="20631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88A88B9D-B768-271E-C504-3FC749618921}"/>
              </a:ext>
            </a:extLst>
          </p:cNvPr>
          <p:cNvSpPr/>
          <p:nvPr/>
        </p:nvSpPr>
        <p:spPr>
          <a:xfrm>
            <a:off x="9063188" y="2091481"/>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联盟平台立案</a:t>
            </a:r>
          </a:p>
        </p:txBody>
      </p:sp>
      <p:cxnSp>
        <p:nvCxnSpPr>
          <p:cNvPr id="19" name="直线箭头连接符 18">
            <a:extLst>
              <a:ext uri="{FF2B5EF4-FFF2-40B4-BE49-F238E27FC236}">
                <a16:creationId xmlns:a16="http://schemas.microsoft.com/office/drawing/2014/main" xmlns="" id="{AD4C0A42-5BF0-4347-9D56-4AFE02CF9DCD}"/>
              </a:ext>
            </a:extLst>
          </p:cNvPr>
          <p:cNvCxnSpPr>
            <a:stCxn id="6" idx="3"/>
            <a:endCxn id="17" idx="1"/>
          </p:cNvCxnSpPr>
          <p:nvPr/>
        </p:nvCxnSpPr>
        <p:spPr>
          <a:xfrm>
            <a:off x="6217797" y="2249881"/>
            <a:ext cx="284539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xmlns="" id="{50207DA3-0626-7D1D-4927-5FBD01AB19E6}"/>
              </a:ext>
            </a:extLst>
          </p:cNvPr>
          <p:cNvSpPr/>
          <p:nvPr/>
        </p:nvSpPr>
        <p:spPr>
          <a:xfrm>
            <a:off x="1025813" y="2091481"/>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下单</a:t>
            </a:r>
          </a:p>
        </p:txBody>
      </p:sp>
      <p:sp>
        <p:nvSpPr>
          <p:cNvPr id="23" name="椭圆 22">
            <a:extLst>
              <a:ext uri="{FF2B5EF4-FFF2-40B4-BE49-F238E27FC236}">
                <a16:creationId xmlns:a16="http://schemas.microsoft.com/office/drawing/2014/main" xmlns="" id="{0D518C9C-4C89-8B15-20C8-E5E0F810B0C0}"/>
              </a:ext>
            </a:extLst>
          </p:cNvPr>
          <p:cNvSpPr/>
          <p:nvPr/>
        </p:nvSpPr>
        <p:spPr>
          <a:xfrm>
            <a:off x="1025812" y="2530974"/>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订单完成</a:t>
            </a:r>
          </a:p>
        </p:txBody>
      </p:sp>
      <p:cxnSp>
        <p:nvCxnSpPr>
          <p:cNvPr id="25" name="肘形连接符 24">
            <a:extLst>
              <a:ext uri="{FF2B5EF4-FFF2-40B4-BE49-F238E27FC236}">
                <a16:creationId xmlns:a16="http://schemas.microsoft.com/office/drawing/2014/main" xmlns="" id="{B5AE08AD-8211-953A-EA8C-3DAB1A66DB8E}"/>
              </a:ext>
            </a:extLst>
          </p:cNvPr>
          <p:cNvCxnSpPr>
            <a:cxnSpLocks/>
            <a:stCxn id="17" idx="2"/>
            <a:endCxn id="26" idx="3"/>
          </p:cNvCxnSpPr>
          <p:nvPr/>
        </p:nvCxnSpPr>
        <p:spPr>
          <a:xfrm rot="5400000">
            <a:off x="7882118" y="743959"/>
            <a:ext cx="298946" cy="362759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D02F461A-2FE4-224B-0902-53B2E6D98937}"/>
              </a:ext>
            </a:extLst>
          </p:cNvPr>
          <p:cNvSpPr/>
          <p:nvPr/>
        </p:nvSpPr>
        <p:spPr>
          <a:xfrm>
            <a:off x="4653401" y="2548827"/>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订单生效</a:t>
            </a:r>
          </a:p>
        </p:txBody>
      </p:sp>
      <p:cxnSp>
        <p:nvCxnSpPr>
          <p:cNvPr id="29" name="肘形连接符 28">
            <a:extLst>
              <a:ext uri="{FF2B5EF4-FFF2-40B4-BE49-F238E27FC236}">
                <a16:creationId xmlns:a16="http://schemas.microsoft.com/office/drawing/2014/main" xmlns="" id="{07702490-1F8D-9158-6B4B-E653F827A31E}"/>
              </a:ext>
            </a:extLst>
          </p:cNvPr>
          <p:cNvCxnSpPr>
            <a:stCxn id="17" idx="2"/>
          </p:cNvCxnSpPr>
          <p:nvPr/>
        </p:nvCxnSpPr>
        <p:spPr>
          <a:xfrm rot="5400000">
            <a:off x="5606952" y="-1390661"/>
            <a:ext cx="439493" cy="8037376"/>
          </a:xfrm>
          <a:prstGeom prst="bentConnector3">
            <a:avLst>
              <a:gd name="adj1" fmla="val 15201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xmlns="" id="{EAF01951-4BF5-A62D-6711-ACA3BFDFEBA9}"/>
              </a:ext>
            </a:extLst>
          </p:cNvPr>
          <p:cNvCxnSpPr>
            <a:stCxn id="26" idx="1"/>
          </p:cNvCxnSpPr>
          <p:nvPr/>
        </p:nvCxnSpPr>
        <p:spPr>
          <a:xfrm flipH="1" flipV="1">
            <a:off x="2590207" y="2689374"/>
            <a:ext cx="2063194" cy="178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椭圆 31">
            <a:extLst>
              <a:ext uri="{FF2B5EF4-FFF2-40B4-BE49-F238E27FC236}">
                <a16:creationId xmlns:a16="http://schemas.microsoft.com/office/drawing/2014/main" xmlns="" id="{2B2E56ED-37EA-BED4-C0A0-4FBF70E8577F}"/>
              </a:ext>
            </a:extLst>
          </p:cNvPr>
          <p:cNvSpPr/>
          <p:nvPr/>
        </p:nvSpPr>
        <p:spPr>
          <a:xfrm>
            <a:off x="4653402" y="4194703"/>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测试</a:t>
            </a:r>
          </a:p>
        </p:txBody>
      </p:sp>
      <p:sp>
        <p:nvSpPr>
          <p:cNvPr id="33" name="矩形 32">
            <a:extLst>
              <a:ext uri="{FF2B5EF4-FFF2-40B4-BE49-F238E27FC236}">
                <a16:creationId xmlns:a16="http://schemas.microsoft.com/office/drawing/2014/main" xmlns="" id="{FED88F16-73AE-A30E-D89E-A33A23CB1D25}"/>
              </a:ext>
            </a:extLst>
          </p:cNvPr>
          <p:cNvSpPr/>
          <p:nvPr/>
        </p:nvSpPr>
        <p:spPr>
          <a:xfrm>
            <a:off x="8980058" y="4741805"/>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测试认证部复核</a:t>
            </a:r>
          </a:p>
        </p:txBody>
      </p:sp>
      <p:sp>
        <p:nvSpPr>
          <p:cNvPr id="34" name="矩形 33">
            <a:extLst>
              <a:ext uri="{FF2B5EF4-FFF2-40B4-BE49-F238E27FC236}">
                <a16:creationId xmlns:a16="http://schemas.microsoft.com/office/drawing/2014/main" xmlns="" id="{5BBF3E8E-2AEB-3044-814F-A5491BED936F}"/>
              </a:ext>
            </a:extLst>
          </p:cNvPr>
          <p:cNvSpPr/>
          <p:nvPr/>
        </p:nvSpPr>
        <p:spPr>
          <a:xfrm>
            <a:off x="4653402" y="4741805"/>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测试报告</a:t>
            </a:r>
          </a:p>
        </p:txBody>
      </p:sp>
      <p:sp>
        <p:nvSpPr>
          <p:cNvPr id="35" name="矩形 34">
            <a:extLst>
              <a:ext uri="{FF2B5EF4-FFF2-40B4-BE49-F238E27FC236}">
                <a16:creationId xmlns:a16="http://schemas.microsoft.com/office/drawing/2014/main" xmlns="" id="{CA3F781D-7E95-02A6-3616-B086B5F1D79D}"/>
              </a:ext>
            </a:extLst>
          </p:cNvPr>
          <p:cNvSpPr/>
          <p:nvPr/>
        </p:nvSpPr>
        <p:spPr>
          <a:xfrm>
            <a:off x="4653400" y="5757487"/>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证书发布</a:t>
            </a:r>
          </a:p>
        </p:txBody>
      </p:sp>
      <p:cxnSp>
        <p:nvCxnSpPr>
          <p:cNvPr id="37" name="直线箭头连接符 36">
            <a:extLst>
              <a:ext uri="{FF2B5EF4-FFF2-40B4-BE49-F238E27FC236}">
                <a16:creationId xmlns:a16="http://schemas.microsoft.com/office/drawing/2014/main" xmlns="" id="{666F5632-9D04-432F-6F8B-E0D987181F4F}"/>
              </a:ext>
            </a:extLst>
          </p:cNvPr>
          <p:cNvCxnSpPr>
            <a:endCxn id="34" idx="0"/>
          </p:cNvCxnSpPr>
          <p:nvPr/>
        </p:nvCxnSpPr>
        <p:spPr>
          <a:xfrm>
            <a:off x="5435600" y="4511503"/>
            <a:ext cx="0" cy="230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xmlns="" id="{C3FD9964-C87E-DB69-1099-427292CB9D65}"/>
              </a:ext>
            </a:extLst>
          </p:cNvPr>
          <p:cNvCxnSpPr>
            <a:stCxn id="34" idx="3"/>
            <a:endCxn id="33" idx="1"/>
          </p:cNvCxnSpPr>
          <p:nvPr/>
        </p:nvCxnSpPr>
        <p:spPr>
          <a:xfrm>
            <a:off x="6217797" y="4900205"/>
            <a:ext cx="27622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椭圆 40">
            <a:extLst>
              <a:ext uri="{FF2B5EF4-FFF2-40B4-BE49-F238E27FC236}">
                <a16:creationId xmlns:a16="http://schemas.microsoft.com/office/drawing/2014/main" xmlns="" id="{9FA688F7-071C-CC73-2CAA-6F5AA2BC821A}"/>
              </a:ext>
            </a:extLst>
          </p:cNvPr>
          <p:cNvSpPr/>
          <p:nvPr/>
        </p:nvSpPr>
        <p:spPr>
          <a:xfrm>
            <a:off x="1025812" y="3429000"/>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客户查询</a:t>
            </a:r>
          </a:p>
        </p:txBody>
      </p:sp>
      <p:sp>
        <p:nvSpPr>
          <p:cNvPr id="42" name="矩形 41">
            <a:extLst>
              <a:ext uri="{FF2B5EF4-FFF2-40B4-BE49-F238E27FC236}">
                <a16:creationId xmlns:a16="http://schemas.microsoft.com/office/drawing/2014/main" xmlns="" id="{D1FF871C-91E2-AA6A-FF18-484CDFF1E8B0}"/>
              </a:ext>
            </a:extLst>
          </p:cNvPr>
          <p:cNvSpPr/>
          <p:nvPr/>
        </p:nvSpPr>
        <p:spPr>
          <a:xfrm>
            <a:off x="4653400" y="3438805"/>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查询系统</a:t>
            </a:r>
          </a:p>
        </p:txBody>
      </p:sp>
      <p:cxnSp>
        <p:nvCxnSpPr>
          <p:cNvPr id="44" name="直线箭头连接符 43">
            <a:extLst>
              <a:ext uri="{FF2B5EF4-FFF2-40B4-BE49-F238E27FC236}">
                <a16:creationId xmlns:a16="http://schemas.microsoft.com/office/drawing/2014/main" xmlns="" id="{D15190F5-926D-E120-60B1-17E04337B745}"/>
              </a:ext>
            </a:extLst>
          </p:cNvPr>
          <p:cNvCxnSpPr>
            <a:endCxn id="42" idx="1"/>
          </p:cNvCxnSpPr>
          <p:nvPr/>
        </p:nvCxnSpPr>
        <p:spPr>
          <a:xfrm>
            <a:off x="2590207" y="3587400"/>
            <a:ext cx="2063193" cy="9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xmlns="" id="{F5A72590-6535-CD5F-E5EB-03FFC6020F5E}"/>
              </a:ext>
            </a:extLst>
          </p:cNvPr>
          <p:cNvSpPr/>
          <p:nvPr/>
        </p:nvSpPr>
        <p:spPr>
          <a:xfrm>
            <a:off x="8980059" y="3851827"/>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查询系统</a:t>
            </a:r>
          </a:p>
        </p:txBody>
      </p:sp>
      <p:cxnSp>
        <p:nvCxnSpPr>
          <p:cNvPr id="53" name="肘形连接符 52">
            <a:extLst>
              <a:ext uri="{FF2B5EF4-FFF2-40B4-BE49-F238E27FC236}">
                <a16:creationId xmlns:a16="http://schemas.microsoft.com/office/drawing/2014/main" xmlns="" id="{4AEDEA14-2C77-6741-CA23-6302B830DA65}"/>
              </a:ext>
            </a:extLst>
          </p:cNvPr>
          <p:cNvCxnSpPr>
            <a:endCxn id="47" idx="1"/>
          </p:cNvCxnSpPr>
          <p:nvPr/>
        </p:nvCxnSpPr>
        <p:spPr>
          <a:xfrm>
            <a:off x="2590207" y="3587400"/>
            <a:ext cx="6389852" cy="422827"/>
          </a:xfrm>
          <a:prstGeom prst="bentConnector3">
            <a:avLst>
              <a:gd name="adj1" fmla="val 11948"/>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矩形 60">
            <a:extLst>
              <a:ext uri="{FF2B5EF4-FFF2-40B4-BE49-F238E27FC236}">
                <a16:creationId xmlns:a16="http://schemas.microsoft.com/office/drawing/2014/main" xmlns="" id="{B27EE8AF-D5BF-077B-BCC5-09DABA8215F3}"/>
              </a:ext>
            </a:extLst>
          </p:cNvPr>
          <p:cNvSpPr/>
          <p:nvPr/>
        </p:nvSpPr>
        <p:spPr>
          <a:xfrm>
            <a:off x="8980057" y="5767297"/>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200" dirty="0"/>
              <a:t>测试认证部签发证书</a:t>
            </a:r>
          </a:p>
        </p:txBody>
      </p:sp>
      <p:cxnSp>
        <p:nvCxnSpPr>
          <p:cNvPr id="63" name="直线箭头连接符 62">
            <a:extLst>
              <a:ext uri="{FF2B5EF4-FFF2-40B4-BE49-F238E27FC236}">
                <a16:creationId xmlns:a16="http://schemas.microsoft.com/office/drawing/2014/main" xmlns="" id="{7DE8AC2F-C163-A27A-ADD8-5E48F4DF6C43}"/>
              </a:ext>
            </a:extLst>
          </p:cNvPr>
          <p:cNvCxnSpPr>
            <a:cxnSpLocks/>
            <a:stCxn id="33" idx="2"/>
            <a:endCxn id="71" idx="0"/>
          </p:cNvCxnSpPr>
          <p:nvPr/>
        </p:nvCxnSpPr>
        <p:spPr>
          <a:xfrm flipH="1">
            <a:off x="9762254" y="5058605"/>
            <a:ext cx="2" cy="114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椭圆 63">
            <a:extLst>
              <a:ext uri="{FF2B5EF4-FFF2-40B4-BE49-F238E27FC236}">
                <a16:creationId xmlns:a16="http://schemas.microsoft.com/office/drawing/2014/main" xmlns="" id="{2322B137-20DC-DEF5-10A4-F1BBE06E6330}"/>
              </a:ext>
            </a:extLst>
          </p:cNvPr>
          <p:cNvSpPr/>
          <p:nvPr/>
        </p:nvSpPr>
        <p:spPr>
          <a:xfrm>
            <a:off x="1025812" y="5757487"/>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获取证书</a:t>
            </a:r>
          </a:p>
        </p:txBody>
      </p:sp>
      <p:cxnSp>
        <p:nvCxnSpPr>
          <p:cNvPr id="66" name="直线箭头连接符 65">
            <a:extLst>
              <a:ext uri="{FF2B5EF4-FFF2-40B4-BE49-F238E27FC236}">
                <a16:creationId xmlns:a16="http://schemas.microsoft.com/office/drawing/2014/main" xmlns="" id="{BF555D6A-2B44-E4AC-01F5-CC8A681EEA05}"/>
              </a:ext>
            </a:extLst>
          </p:cNvPr>
          <p:cNvCxnSpPr>
            <a:stCxn id="61" idx="1"/>
            <a:endCxn id="35" idx="3"/>
          </p:cNvCxnSpPr>
          <p:nvPr/>
        </p:nvCxnSpPr>
        <p:spPr>
          <a:xfrm flipH="1" flipV="1">
            <a:off x="6217795" y="5915887"/>
            <a:ext cx="2762262" cy="9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xmlns="" id="{65582179-AC05-F6AB-A3D0-1BEC8932D95E}"/>
              </a:ext>
            </a:extLst>
          </p:cNvPr>
          <p:cNvCxnSpPr>
            <a:stCxn id="35" idx="1"/>
            <a:endCxn id="64" idx="6"/>
          </p:cNvCxnSpPr>
          <p:nvPr/>
        </p:nvCxnSpPr>
        <p:spPr>
          <a:xfrm flipH="1">
            <a:off x="2590207" y="5915887"/>
            <a:ext cx="20631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矩形 69">
            <a:extLst>
              <a:ext uri="{FF2B5EF4-FFF2-40B4-BE49-F238E27FC236}">
                <a16:creationId xmlns:a16="http://schemas.microsoft.com/office/drawing/2014/main" xmlns="" id="{4F2453B7-CB21-598D-BE2C-593FBF8B5F13}"/>
              </a:ext>
            </a:extLst>
          </p:cNvPr>
          <p:cNvSpPr/>
          <p:nvPr/>
        </p:nvSpPr>
        <p:spPr>
          <a:xfrm>
            <a:off x="4660327" y="5292097"/>
            <a:ext cx="1564395" cy="31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测试不合格</a:t>
            </a:r>
          </a:p>
        </p:txBody>
      </p:sp>
      <p:sp>
        <p:nvSpPr>
          <p:cNvPr id="71" name="菱形 70">
            <a:extLst>
              <a:ext uri="{FF2B5EF4-FFF2-40B4-BE49-F238E27FC236}">
                <a16:creationId xmlns:a16="http://schemas.microsoft.com/office/drawing/2014/main" xmlns="" id="{45D9CCD2-3DEF-7B90-484F-2F10109D830D}"/>
              </a:ext>
            </a:extLst>
          </p:cNvPr>
          <p:cNvSpPr/>
          <p:nvPr/>
        </p:nvSpPr>
        <p:spPr>
          <a:xfrm>
            <a:off x="9526090" y="5172680"/>
            <a:ext cx="472327" cy="54263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肘形连接符 74">
            <a:extLst>
              <a:ext uri="{FF2B5EF4-FFF2-40B4-BE49-F238E27FC236}">
                <a16:creationId xmlns:a16="http://schemas.microsoft.com/office/drawing/2014/main" xmlns="" id="{F8BE5331-A62E-BF57-7296-5EE4259BAE1E}"/>
              </a:ext>
            </a:extLst>
          </p:cNvPr>
          <p:cNvCxnSpPr>
            <a:stCxn id="71" idx="3"/>
            <a:endCxn id="61" idx="3"/>
          </p:cNvCxnSpPr>
          <p:nvPr/>
        </p:nvCxnSpPr>
        <p:spPr>
          <a:xfrm>
            <a:off x="9998417" y="5443998"/>
            <a:ext cx="546035" cy="481699"/>
          </a:xfrm>
          <a:prstGeom prst="bentConnector3">
            <a:avLst>
              <a:gd name="adj1" fmla="val 14186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直线箭头连接符 76">
            <a:extLst>
              <a:ext uri="{FF2B5EF4-FFF2-40B4-BE49-F238E27FC236}">
                <a16:creationId xmlns:a16="http://schemas.microsoft.com/office/drawing/2014/main" xmlns="" id="{C8A65E7D-67BC-DAA5-896B-AC2B69556569}"/>
              </a:ext>
            </a:extLst>
          </p:cNvPr>
          <p:cNvCxnSpPr>
            <a:stCxn id="71" idx="1"/>
            <a:endCxn id="70" idx="3"/>
          </p:cNvCxnSpPr>
          <p:nvPr/>
        </p:nvCxnSpPr>
        <p:spPr>
          <a:xfrm flipH="1">
            <a:off x="6224722" y="5443998"/>
            <a:ext cx="3301368" cy="6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8" name="椭圆 77">
            <a:extLst>
              <a:ext uri="{FF2B5EF4-FFF2-40B4-BE49-F238E27FC236}">
                <a16:creationId xmlns:a16="http://schemas.microsoft.com/office/drawing/2014/main" xmlns="" id="{D0B51293-DD44-5D53-3E7F-F1B91C4707BD}"/>
              </a:ext>
            </a:extLst>
          </p:cNvPr>
          <p:cNvSpPr/>
          <p:nvPr/>
        </p:nvSpPr>
        <p:spPr>
          <a:xfrm>
            <a:off x="1033975" y="5285598"/>
            <a:ext cx="1564395" cy="316800"/>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产品不合格</a:t>
            </a:r>
          </a:p>
        </p:txBody>
      </p:sp>
      <p:cxnSp>
        <p:nvCxnSpPr>
          <p:cNvPr id="81" name="直线箭头连接符 80">
            <a:extLst>
              <a:ext uri="{FF2B5EF4-FFF2-40B4-BE49-F238E27FC236}">
                <a16:creationId xmlns:a16="http://schemas.microsoft.com/office/drawing/2014/main" xmlns="" id="{7E8FED64-E51B-FE9B-5A8B-094F176DCF18}"/>
              </a:ext>
            </a:extLst>
          </p:cNvPr>
          <p:cNvCxnSpPr>
            <a:stCxn id="70" idx="1"/>
            <a:endCxn id="78" idx="6"/>
          </p:cNvCxnSpPr>
          <p:nvPr/>
        </p:nvCxnSpPr>
        <p:spPr>
          <a:xfrm flipH="1" flipV="1">
            <a:off x="2598370" y="5443998"/>
            <a:ext cx="2061957" cy="6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1100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custDataLst>
              <p:tags r:id="rId2"/>
            </p:custDataLst>
          </p:nvPr>
        </p:nvSpPr>
        <p:spPr>
          <a:xfrm>
            <a:off x="-281431" y="2774076"/>
            <a:ext cx="9154499" cy="2356724"/>
          </a:xfrm>
        </p:spPr>
        <p:txBody>
          <a:bodyPr>
            <a:normAutofit/>
          </a:bodyPr>
          <a:lstStyle/>
          <a:p>
            <a:pPr algn="ctr"/>
            <a: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t>测试认证和实验室建设</a:t>
            </a:r>
            <a:br>
              <a:rPr lang="zh-CN" altLang="en-US" sz="6000"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rPr>
            </a:br>
            <a:endParaRPr lang="zh-CN" altLang="en-US" sz="6000" b="1" dirty="0">
              <a:gradFill>
                <a:gsLst>
                  <a:gs pos="0">
                    <a:srgbClr val="3FA9F5"/>
                  </a:gs>
                  <a:gs pos="100000">
                    <a:srgbClr val="FFBB31"/>
                  </a:gs>
                  <a:gs pos="55000">
                    <a:srgbClr val="FAFAFA"/>
                  </a:gs>
                </a:gsLst>
                <a:lin scaled="1"/>
              </a:gradFill>
              <a:latin typeface="微软雅黑" panose="020B0503020204020204" charset="-122"/>
              <a:ea typeface="微软雅黑" panose="020B0503020204020204" charset="-122"/>
            </a:endParaRPr>
          </a:p>
        </p:txBody>
      </p:sp>
    </p:spTree>
    <p:custDataLst>
      <p:tags r:id="rId1"/>
    </p:custDataLst>
    <p:extLst>
      <p:ext uri="{BB962C8B-B14F-4D97-AF65-F5344CB8AC3E}">
        <p14:creationId xmlns:p14="http://schemas.microsoft.com/office/powerpoint/2010/main" val="25546591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xmlns="" id="{B3CEDDEF-E18F-B22B-7643-CF058C73A07A}"/>
              </a:ext>
            </a:extLst>
          </p:cNvPr>
          <p:cNvSpPr txBox="1">
            <a:spLocks/>
          </p:cNvSpPr>
          <p:nvPr/>
        </p:nvSpPr>
        <p:spPr>
          <a:xfrm>
            <a:off x="4022174" y="578783"/>
            <a:ext cx="3745310" cy="705600"/>
          </a:xfrm>
          <a:prstGeom prst="rect">
            <a:avLst/>
          </a:prstGeom>
        </p:spPr>
        <p:txBody>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2800" b="1" i="0" u="none" strike="noStrike" kern="1200" cap="none" spc="300" normalizeH="0" baseline="0" noProof="0" dirty="0">
                <a:ln>
                  <a:noFill/>
                </a:ln>
                <a:solidFill>
                  <a:srgbClr val="FFFFFF"/>
                </a:solidFill>
                <a:effectLst/>
                <a:uLnTx/>
                <a:uFillTx/>
                <a:latin typeface="Arial"/>
                <a:ea typeface="微软雅黑"/>
                <a:cs typeface="+mj-cs"/>
              </a:rPr>
              <a:t>WAA</a:t>
            </a:r>
            <a:r>
              <a:rPr kumimoji="0" lang="zh-CN" altLang="en-US" sz="2800" b="1" i="0" u="none" strike="noStrike" kern="1200" cap="none" spc="300" normalizeH="0" baseline="0" noProof="0" dirty="0">
                <a:ln>
                  <a:noFill/>
                </a:ln>
                <a:solidFill>
                  <a:srgbClr val="FFFFFF"/>
                </a:solidFill>
                <a:effectLst/>
                <a:uLnTx/>
                <a:uFillTx/>
                <a:latin typeface="Arial"/>
                <a:ea typeface="微软雅黑"/>
                <a:cs typeface="+mj-cs"/>
              </a:rPr>
              <a:t>测试认证计划</a:t>
            </a:r>
          </a:p>
        </p:txBody>
      </p:sp>
      <p:cxnSp>
        <p:nvCxnSpPr>
          <p:cNvPr id="89" name="直接箭头连接符 88">
            <a:extLst>
              <a:ext uri="{FF2B5EF4-FFF2-40B4-BE49-F238E27FC236}">
                <a16:creationId xmlns:a16="http://schemas.microsoft.com/office/drawing/2014/main" xmlns="" id="{811BF793-04DC-AB08-9FB4-26E656BA7FA7}"/>
              </a:ext>
            </a:extLst>
          </p:cNvPr>
          <p:cNvCxnSpPr/>
          <p:nvPr/>
        </p:nvCxnSpPr>
        <p:spPr>
          <a:xfrm flipV="1">
            <a:off x="1742221" y="3670685"/>
            <a:ext cx="10162095" cy="75415"/>
          </a:xfrm>
          <a:prstGeom prst="straightConnector1">
            <a:avLst/>
          </a:prstGeom>
          <a:ln w="38100">
            <a:solidFill>
              <a:schemeClr val="bg1"/>
            </a:solidFill>
            <a:prstDash val="lgDashDotDot"/>
            <a:tailEnd type="triangle"/>
          </a:ln>
        </p:spPr>
        <p:style>
          <a:lnRef idx="1">
            <a:schemeClr val="accent6"/>
          </a:lnRef>
          <a:fillRef idx="0">
            <a:schemeClr val="accent6"/>
          </a:fillRef>
          <a:effectRef idx="0">
            <a:schemeClr val="accent6"/>
          </a:effectRef>
          <a:fontRef idx="minor">
            <a:schemeClr val="tx1"/>
          </a:fontRef>
        </p:style>
      </p:cxnSp>
      <p:sp>
        <p:nvSpPr>
          <p:cNvPr id="90" name="椭圆 89">
            <a:extLst>
              <a:ext uri="{FF2B5EF4-FFF2-40B4-BE49-F238E27FC236}">
                <a16:creationId xmlns:a16="http://schemas.microsoft.com/office/drawing/2014/main" xmlns="" id="{18FAF176-5985-F456-82DB-346B2269BD9B}"/>
              </a:ext>
            </a:extLst>
          </p:cNvPr>
          <p:cNvSpPr/>
          <p:nvPr/>
        </p:nvSpPr>
        <p:spPr>
          <a:xfrm>
            <a:off x="3308445" y="3656042"/>
            <a:ext cx="188536" cy="18011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1" name="椭圆 90">
            <a:extLst>
              <a:ext uri="{FF2B5EF4-FFF2-40B4-BE49-F238E27FC236}">
                <a16:creationId xmlns:a16="http://schemas.microsoft.com/office/drawing/2014/main" xmlns="" id="{D53D7C13-96AC-8FA5-B30F-1BB3D24DA27B}"/>
              </a:ext>
            </a:extLst>
          </p:cNvPr>
          <p:cNvSpPr/>
          <p:nvPr/>
        </p:nvSpPr>
        <p:spPr>
          <a:xfrm>
            <a:off x="6807127" y="3618334"/>
            <a:ext cx="188536" cy="18011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92" name="椭圆 91">
            <a:extLst>
              <a:ext uri="{FF2B5EF4-FFF2-40B4-BE49-F238E27FC236}">
                <a16:creationId xmlns:a16="http://schemas.microsoft.com/office/drawing/2014/main" xmlns="" id="{4B231B46-8D2F-6BDF-C9A0-636657A85EE2}"/>
              </a:ext>
            </a:extLst>
          </p:cNvPr>
          <p:cNvSpPr/>
          <p:nvPr/>
        </p:nvSpPr>
        <p:spPr>
          <a:xfrm>
            <a:off x="9994692" y="3608906"/>
            <a:ext cx="188536" cy="2507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3" name="文本框 102">
            <a:extLst>
              <a:ext uri="{FF2B5EF4-FFF2-40B4-BE49-F238E27FC236}">
                <a16:creationId xmlns:a16="http://schemas.microsoft.com/office/drawing/2014/main" xmlns="" id="{B3935FDB-3671-9CF9-C09B-D81DAC59CB02}"/>
              </a:ext>
            </a:extLst>
          </p:cNvPr>
          <p:cNvSpPr txBox="1"/>
          <p:nvPr/>
        </p:nvSpPr>
        <p:spPr>
          <a:xfrm>
            <a:off x="1751563" y="4338158"/>
            <a:ext cx="1849390" cy="64633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联盟参考实验室一期建设</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04" name="文本框 103">
            <a:extLst>
              <a:ext uri="{FF2B5EF4-FFF2-40B4-BE49-F238E27FC236}">
                <a16:creationId xmlns:a16="http://schemas.microsoft.com/office/drawing/2014/main" xmlns="" id="{D7A0F93B-9485-22A6-3C21-587E3DEA5059}"/>
              </a:ext>
            </a:extLst>
          </p:cNvPr>
          <p:cNvSpPr txBox="1"/>
          <p:nvPr/>
        </p:nvSpPr>
        <p:spPr>
          <a:xfrm>
            <a:off x="2937666" y="3364168"/>
            <a:ext cx="10310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FFFFFF"/>
                </a:solidFill>
                <a:latin typeface="Arial"/>
                <a:ea typeface="微软雅黑"/>
              </a:rPr>
              <a:t>9</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月</a:t>
            </a:r>
            <a:r>
              <a:rPr lang="en-US" altLang="zh-CN" dirty="0">
                <a:solidFill>
                  <a:srgbClr val="FFFFFF"/>
                </a:solidFill>
                <a:latin typeface="Arial"/>
                <a:ea typeface="微软雅黑"/>
              </a:rPr>
              <a:t>15</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日</a:t>
            </a:r>
          </a:p>
        </p:txBody>
      </p:sp>
      <p:sp>
        <p:nvSpPr>
          <p:cNvPr id="105" name="文本框 104">
            <a:extLst>
              <a:ext uri="{FF2B5EF4-FFF2-40B4-BE49-F238E27FC236}">
                <a16:creationId xmlns:a16="http://schemas.microsoft.com/office/drawing/2014/main" xmlns="" id="{16674BB2-6994-3231-68AB-A8CD58C1F268}"/>
              </a:ext>
            </a:extLst>
          </p:cNvPr>
          <p:cNvSpPr txBox="1"/>
          <p:nvPr/>
        </p:nvSpPr>
        <p:spPr>
          <a:xfrm>
            <a:off x="6480137" y="3770171"/>
            <a:ext cx="11421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FFFFFF"/>
                </a:solidFill>
                <a:latin typeface="Arial"/>
                <a:ea typeface="微软雅黑"/>
              </a:rPr>
              <a:t>11</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月</a:t>
            </a:r>
            <a:r>
              <a:rPr kumimoji="0" lang="en-US" altLang="zh-CN" sz="1800" b="0" i="0" u="none" strike="noStrike" kern="1200" cap="none" spc="0" normalizeH="0" baseline="0" noProof="0" dirty="0">
                <a:ln>
                  <a:noFill/>
                </a:ln>
                <a:solidFill>
                  <a:srgbClr val="FFFFFF"/>
                </a:solidFill>
                <a:effectLst/>
                <a:uLnTx/>
                <a:uFillTx/>
                <a:latin typeface="Arial"/>
                <a:ea typeface="微软雅黑"/>
                <a:cs typeface="+mn-cs"/>
              </a:rPr>
              <a:t>10</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日</a:t>
            </a:r>
          </a:p>
        </p:txBody>
      </p:sp>
      <p:sp>
        <p:nvSpPr>
          <p:cNvPr id="107" name="文本框 106">
            <a:extLst>
              <a:ext uri="{FF2B5EF4-FFF2-40B4-BE49-F238E27FC236}">
                <a16:creationId xmlns:a16="http://schemas.microsoft.com/office/drawing/2014/main" xmlns="" id="{7A8323C6-BB05-F479-C996-696C4928F2E5}"/>
              </a:ext>
            </a:extLst>
          </p:cNvPr>
          <p:cNvSpPr txBox="1"/>
          <p:nvPr/>
        </p:nvSpPr>
        <p:spPr>
          <a:xfrm>
            <a:off x="5368357" y="1800236"/>
            <a:ext cx="3254609"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发布测试</a:t>
            </a:r>
            <a:r>
              <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&amp;</a:t>
            </a: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认证体系文件</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测试平台最终名单</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确定发证机构</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家庭标准确定发布</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11" name="文本框 110">
            <a:extLst>
              <a:ext uri="{FF2B5EF4-FFF2-40B4-BE49-F238E27FC236}">
                <a16:creationId xmlns:a16="http://schemas.microsoft.com/office/drawing/2014/main" xmlns="" id="{BA77878C-09F8-3C15-A115-99AE02846A81}"/>
              </a:ext>
            </a:extLst>
          </p:cNvPr>
          <p:cNvSpPr txBox="1"/>
          <p:nvPr/>
        </p:nvSpPr>
        <p:spPr>
          <a:xfrm>
            <a:off x="9506774" y="3317684"/>
            <a:ext cx="11421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rial"/>
                <a:ea typeface="微软雅黑"/>
                <a:cs typeface="+mn-cs"/>
              </a:rPr>
              <a:t>11</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月</a:t>
            </a:r>
            <a:r>
              <a:rPr kumimoji="0" lang="en-US" altLang="zh-CN" sz="1800" b="0" i="0" u="none" strike="noStrike" kern="1200" cap="none" spc="0" normalizeH="0" baseline="0" noProof="0" dirty="0">
                <a:ln>
                  <a:noFill/>
                </a:ln>
                <a:solidFill>
                  <a:srgbClr val="FFFFFF"/>
                </a:solidFill>
                <a:effectLst/>
                <a:uLnTx/>
                <a:uFillTx/>
                <a:latin typeface="Arial"/>
                <a:ea typeface="微软雅黑"/>
                <a:cs typeface="+mn-cs"/>
              </a:rPr>
              <a:t>30</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日</a:t>
            </a:r>
          </a:p>
        </p:txBody>
      </p:sp>
      <p:sp>
        <p:nvSpPr>
          <p:cNvPr id="114" name="文本框 113">
            <a:extLst>
              <a:ext uri="{FF2B5EF4-FFF2-40B4-BE49-F238E27FC236}">
                <a16:creationId xmlns:a16="http://schemas.microsoft.com/office/drawing/2014/main" xmlns="" id="{E7E90B6A-4C45-F27D-7E95-EA606E86E1FC}"/>
              </a:ext>
            </a:extLst>
          </p:cNvPr>
          <p:cNvSpPr txBox="1"/>
          <p:nvPr/>
        </p:nvSpPr>
        <p:spPr>
          <a:xfrm>
            <a:off x="8812992" y="4407936"/>
            <a:ext cx="3166735" cy="36933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授权实验室测试能力构建</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6" name="文本框 15">
            <a:extLst>
              <a:ext uri="{FF2B5EF4-FFF2-40B4-BE49-F238E27FC236}">
                <a16:creationId xmlns:a16="http://schemas.microsoft.com/office/drawing/2014/main" xmlns="" id="{6C2DA1FC-B185-40D6-9329-DC3E0DEFE569}"/>
              </a:ext>
            </a:extLst>
          </p:cNvPr>
          <p:cNvSpPr txBox="1"/>
          <p:nvPr/>
        </p:nvSpPr>
        <p:spPr>
          <a:xfrm>
            <a:off x="1972589" y="1800237"/>
            <a:ext cx="3048783" cy="1200329"/>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发布测试</a:t>
            </a:r>
            <a:r>
              <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&amp;</a:t>
            </a: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认证体系框架</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测试平台长名单确认</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18870">
                    <a:lumMod val="75000"/>
                  </a:srgbClr>
                </a:solidFill>
                <a:effectLst/>
                <a:uLnTx/>
                <a:uFillTx/>
                <a:latin typeface="宋体" panose="02010600030101010101" pitchFamily="2" charset="-122"/>
                <a:ea typeface="宋体" panose="02010600030101010101" pitchFamily="2" charset="-122"/>
                <a:cs typeface="Times New Roman" panose="02020603050405020304" pitchFamily="18" charset="0"/>
              </a:rPr>
              <a:t>网端协同、园区技术标准发布</a:t>
            </a:r>
            <a:endParaRPr kumimoji="0" lang="en-US" altLang="zh-CN" sz="1800" b="0" i="0" u="none" strike="noStrike" kern="100" cap="none" spc="0" normalizeH="0" baseline="0" noProof="0" dirty="0">
              <a:ln>
                <a:noFill/>
              </a:ln>
              <a:solidFill>
                <a:srgbClr val="F18870">
                  <a:lumMod val="75000"/>
                </a:srgbClr>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xmlns="" id="{C7D4965D-89BB-4089-B5DB-0E81882D7EBD}"/>
              </a:ext>
            </a:extLst>
          </p:cNvPr>
          <p:cNvSpPr txBox="1"/>
          <p:nvPr/>
        </p:nvSpPr>
        <p:spPr>
          <a:xfrm>
            <a:off x="5266852" y="4338158"/>
            <a:ext cx="3254609" cy="64633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联盟参考实验室二期建设</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确定授权实验室</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xmlns="" id="{9050DA7A-5C13-44AD-A6B4-22B7435D085E}"/>
              </a:ext>
            </a:extLst>
          </p:cNvPr>
          <p:cNvSpPr txBox="1"/>
          <p:nvPr/>
        </p:nvSpPr>
        <p:spPr>
          <a:xfrm>
            <a:off x="8812992" y="1794166"/>
            <a:ext cx="3166735" cy="923330"/>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测试</a:t>
            </a:r>
            <a:r>
              <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&amp;</a:t>
            </a: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认证</a:t>
            </a:r>
            <a:r>
              <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IT</a:t>
            </a: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建设</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发证机构发证准备</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具备测试</a:t>
            </a:r>
            <a:r>
              <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&amp;</a:t>
            </a:r>
            <a:r>
              <a:rPr kumimoji="0" lang="zh-CN" altLang="en-US"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rPr>
              <a:t>认证能力</a:t>
            </a:r>
            <a:endParaRPr kumimoji="0" lang="en-US" altLang="zh-CN" sz="1800" b="0" i="0" u="none" strike="noStrike" kern="1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Times New Roman" panose="02020603050405020304" pitchFamily="18" charset="0"/>
            </a:endParaRPr>
          </a:p>
        </p:txBody>
      </p:sp>
      <p:sp>
        <p:nvSpPr>
          <p:cNvPr id="19" name="标题 1">
            <a:extLst>
              <a:ext uri="{FF2B5EF4-FFF2-40B4-BE49-F238E27FC236}">
                <a16:creationId xmlns:a16="http://schemas.microsoft.com/office/drawing/2014/main" xmlns="" id="{F2AB1D10-9DC7-4796-BA88-03DE19982CE3}"/>
              </a:ext>
            </a:extLst>
          </p:cNvPr>
          <p:cNvSpPr txBox="1">
            <a:spLocks/>
          </p:cNvSpPr>
          <p:nvPr/>
        </p:nvSpPr>
        <p:spPr>
          <a:xfrm>
            <a:off x="345436" y="2133442"/>
            <a:ext cx="1691941" cy="546054"/>
          </a:xfrm>
          <a:prstGeom prst="rect">
            <a:avLst/>
          </a:prstGeom>
        </p:spPr>
        <p:txBody>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rgbClr val="FFFFFF"/>
                </a:solidFill>
                <a:effectLst/>
                <a:uLnTx/>
                <a:uFillTx/>
                <a:latin typeface="Arial"/>
                <a:ea typeface="微软雅黑"/>
                <a:cs typeface="+mj-cs"/>
              </a:rPr>
              <a:t>测试</a:t>
            </a:r>
            <a:endParaRPr kumimoji="0" lang="en-US" altLang="zh-CN" sz="2400" b="1" i="0" u="none" strike="noStrike" kern="1200" cap="none" spc="300" normalizeH="0" baseline="0" noProof="0" dirty="0">
              <a:ln>
                <a:noFill/>
              </a:ln>
              <a:solidFill>
                <a:srgbClr val="FFFFFF"/>
              </a:solidFill>
              <a:effectLst/>
              <a:uLnTx/>
              <a:uFillTx/>
              <a:latin typeface="Arial"/>
              <a:ea typeface="微软雅黑"/>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rgbClr val="FFFFFF"/>
                </a:solidFill>
                <a:effectLst/>
                <a:uLnTx/>
                <a:uFillTx/>
                <a:latin typeface="Arial"/>
                <a:ea typeface="微软雅黑"/>
                <a:cs typeface="+mj-cs"/>
              </a:rPr>
              <a:t>认证</a:t>
            </a:r>
          </a:p>
        </p:txBody>
      </p:sp>
      <p:sp>
        <p:nvSpPr>
          <p:cNvPr id="20" name="标题 1">
            <a:extLst>
              <a:ext uri="{FF2B5EF4-FFF2-40B4-BE49-F238E27FC236}">
                <a16:creationId xmlns:a16="http://schemas.microsoft.com/office/drawing/2014/main" xmlns="" id="{41E26C10-5B65-4C78-99C7-5E7F7FA2AD7C}"/>
              </a:ext>
            </a:extLst>
          </p:cNvPr>
          <p:cNvSpPr txBox="1">
            <a:spLocks/>
          </p:cNvSpPr>
          <p:nvPr/>
        </p:nvSpPr>
        <p:spPr>
          <a:xfrm>
            <a:off x="212272" y="4139503"/>
            <a:ext cx="1446845" cy="1315350"/>
          </a:xfrm>
          <a:prstGeom prst="rect">
            <a:avLst/>
          </a:prstGeom>
        </p:spPr>
        <p:txBody>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a:ln>
                  <a:noFill/>
                </a:ln>
                <a:solidFill>
                  <a:srgbClr val="FFFFFF"/>
                </a:solidFill>
                <a:effectLst/>
                <a:uLnTx/>
                <a:uFillTx/>
                <a:latin typeface="Arial"/>
                <a:ea typeface="微软雅黑"/>
                <a:cs typeface="+mj-cs"/>
              </a:rPr>
              <a:t>实验室</a:t>
            </a:r>
          </a:p>
        </p:txBody>
      </p:sp>
      <p:sp>
        <p:nvSpPr>
          <p:cNvPr id="21" name="标题 1">
            <a:extLst>
              <a:ext uri="{FF2B5EF4-FFF2-40B4-BE49-F238E27FC236}">
                <a16:creationId xmlns:a16="http://schemas.microsoft.com/office/drawing/2014/main" xmlns="" id="{0D0923E1-CC4A-456A-BDBC-C1959AD1E13E}"/>
              </a:ext>
            </a:extLst>
          </p:cNvPr>
          <p:cNvSpPr txBox="1">
            <a:spLocks/>
          </p:cNvSpPr>
          <p:nvPr/>
        </p:nvSpPr>
        <p:spPr>
          <a:xfrm>
            <a:off x="1742221" y="5217054"/>
            <a:ext cx="1849391" cy="646331"/>
          </a:xfrm>
          <a:prstGeom prst="rect">
            <a:avLst/>
          </a:prstGeom>
          <a:solidFill>
            <a:schemeClr val="bg1">
              <a:lumMod val="50000"/>
            </a:schemeClr>
          </a:solidFill>
        </p:spPr>
        <p:txBody>
          <a:bodyPr anchor="ct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300" normalizeH="0" baseline="0" noProof="0" dirty="0">
                <a:ln>
                  <a:noFill/>
                </a:ln>
                <a:solidFill>
                  <a:srgbClr val="FFFFFF"/>
                </a:solidFill>
                <a:effectLst/>
                <a:uLnTx/>
                <a:uFillTx/>
                <a:latin typeface="Arial"/>
                <a:ea typeface="微软雅黑"/>
                <a:cs typeface="+mj-cs"/>
              </a:rPr>
              <a:t>0      1</a:t>
            </a:r>
            <a:endParaRPr kumimoji="0" lang="zh-CN" altLang="en-US" sz="3600" b="1" i="0" u="none" strike="noStrike" kern="1200" cap="none" spc="300" normalizeH="0" baseline="0" noProof="0" dirty="0">
              <a:ln>
                <a:noFill/>
              </a:ln>
              <a:solidFill>
                <a:srgbClr val="FFFFFF"/>
              </a:solidFill>
              <a:effectLst/>
              <a:uLnTx/>
              <a:uFillTx/>
              <a:latin typeface="Arial"/>
              <a:ea typeface="微软雅黑"/>
              <a:cs typeface="+mj-cs"/>
            </a:endParaRPr>
          </a:p>
        </p:txBody>
      </p:sp>
      <p:sp>
        <p:nvSpPr>
          <p:cNvPr id="22" name="标题 1">
            <a:extLst>
              <a:ext uri="{FF2B5EF4-FFF2-40B4-BE49-F238E27FC236}">
                <a16:creationId xmlns:a16="http://schemas.microsoft.com/office/drawing/2014/main" xmlns="" id="{91D1BA35-EFA6-49A3-B68A-0E307DBC636D}"/>
              </a:ext>
            </a:extLst>
          </p:cNvPr>
          <p:cNvSpPr txBox="1">
            <a:spLocks/>
          </p:cNvSpPr>
          <p:nvPr/>
        </p:nvSpPr>
        <p:spPr>
          <a:xfrm>
            <a:off x="3789488" y="5217053"/>
            <a:ext cx="8114828" cy="646331"/>
          </a:xfrm>
          <a:prstGeom prst="rect">
            <a:avLst/>
          </a:prstGeom>
          <a:solidFill>
            <a:schemeClr val="bg1">
              <a:lumMod val="50000"/>
            </a:schemeClr>
          </a:solidFill>
        </p:spPr>
        <p:txBody>
          <a:bodyPr anchor="ctr"/>
          <a:lstStyle>
            <a:lvl1pPr algn="l" defTabSz="914400" rtl="0" eaLnBrk="1" fontAlgn="auto" latinLnBrk="0" hangingPunct="1">
              <a:lnSpc>
                <a:spcPct val="100000"/>
              </a:lnSpc>
              <a:spcBef>
                <a:spcPct val="0"/>
              </a:spcBef>
              <a:buNone/>
              <a:defRPr sz="3600" b="1" u="none" strike="noStrike" kern="1200" cap="none" spc="300" normalizeH="0" baseline="0">
                <a:solidFill>
                  <a:schemeClr val="bg1"/>
                </a:solidFill>
                <a:uFillTx/>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300" normalizeH="0" baseline="0" noProof="0" dirty="0">
                <a:ln>
                  <a:noFill/>
                </a:ln>
                <a:solidFill>
                  <a:srgbClr val="FFFFFF"/>
                </a:solidFill>
                <a:effectLst/>
                <a:uLnTx/>
                <a:uFillTx/>
                <a:latin typeface="Arial"/>
                <a:ea typeface="微软雅黑"/>
                <a:cs typeface="+mj-cs"/>
              </a:rPr>
              <a:t>1      N</a:t>
            </a:r>
            <a:endParaRPr kumimoji="0" lang="zh-CN" altLang="en-US" sz="3600" b="1" i="0" u="none" strike="noStrike" kern="1200" cap="none" spc="300" normalizeH="0" baseline="0" noProof="0" dirty="0">
              <a:ln>
                <a:noFill/>
              </a:ln>
              <a:solidFill>
                <a:srgbClr val="FFFFFF"/>
              </a:solidFill>
              <a:effectLst/>
              <a:uLnTx/>
              <a:uFillTx/>
              <a:latin typeface="Arial"/>
              <a:ea typeface="微软雅黑"/>
              <a:cs typeface="+mj-cs"/>
            </a:endParaRPr>
          </a:p>
        </p:txBody>
      </p:sp>
      <p:sp>
        <p:nvSpPr>
          <p:cNvPr id="2" name="箭头: 燕尾形 1">
            <a:extLst>
              <a:ext uri="{FF2B5EF4-FFF2-40B4-BE49-F238E27FC236}">
                <a16:creationId xmlns:a16="http://schemas.microsoft.com/office/drawing/2014/main" xmlns="" id="{6348F0F4-F918-F543-85D2-A84ABAF0146B}"/>
              </a:ext>
            </a:extLst>
          </p:cNvPr>
          <p:cNvSpPr/>
          <p:nvPr/>
        </p:nvSpPr>
        <p:spPr>
          <a:xfrm>
            <a:off x="2558475" y="5390424"/>
            <a:ext cx="562494" cy="35784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箭头: 燕尾形 2">
            <a:extLst>
              <a:ext uri="{FF2B5EF4-FFF2-40B4-BE49-F238E27FC236}">
                <a16:creationId xmlns:a16="http://schemas.microsoft.com/office/drawing/2014/main" xmlns="" id="{47DABC53-2D6C-9D67-54CD-CE1462203F56}"/>
              </a:ext>
            </a:extLst>
          </p:cNvPr>
          <p:cNvSpPr/>
          <p:nvPr/>
        </p:nvSpPr>
        <p:spPr>
          <a:xfrm>
            <a:off x="7565655" y="5424142"/>
            <a:ext cx="562494" cy="35784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5" name="直接箭头连接符 4">
            <a:extLst>
              <a:ext uri="{FF2B5EF4-FFF2-40B4-BE49-F238E27FC236}">
                <a16:creationId xmlns:a16="http://schemas.microsoft.com/office/drawing/2014/main" xmlns="" id="{95606477-6522-CE8D-842F-247228C5FFCF}"/>
              </a:ext>
            </a:extLst>
          </p:cNvPr>
          <p:cNvCxnSpPr>
            <a:cxnSpLocks/>
          </p:cNvCxnSpPr>
          <p:nvPr/>
        </p:nvCxnSpPr>
        <p:spPr>
          <a:xfrm flipV="1">
            <a:off x="1659117" y="3678075"/>
            <a:ext cx="10245199" cy="70068"/>
          </a:xfrm>
          <a:prstGeom prst="straightConnector1">
            <a:avLst/>
          </a:prstGeom>
          <a:ln w="38100">
            <a:solidFill>
              <a:schemeClr val="bg1"/>
            </a:solidFill>
            <a:prstDash val="lgDashDotDot"/>
            <a:tailEnd type="triangle"/>
          </a:ln>
        </p:spPr>
        <p:style>
          <a:lnRef idx="1">
            <a:schemeClr val="accent6"/>
          </a:lnRef>
          <a:fillRef idx="0">
            <a:schemeClr val="accent6"/>
          </a:fillRef>
          <a:effectRef idx="0">
            <a:schemeClr val="accent6"/>
          </a:effectRef>
          <a:fontRef idx="minor">
            <a:schemeClr val="tx1"/>
          </a:fontRef>
        </p:style>
      </p:cxnSp>
      <p:sp>
        <p:nvSpPr>
          <p:cNvPr id="8" name="椭圆 7">
            <a:extLst>
              <a:ext uri="{FF2B5EF4-FFF2-40B4-BE49-F238E27FC236}">
                <a16:creationId xmlns:a16="http://schemas.microsoft.com/office/drawing/2014/main" xmlns="" id="{66498C4F-BC76-A8B3-0478-9171EF1CCBB2}"/>
              </a:ext>
            </a:extLst>
          </p:cNvPr>
          <p:cNvSpPr/>
          <p:nvPr/>
        </p:nvSpPr>
        <p:spPr>
          <a:xfrm>
            <a:off x="1559104" y="3608906"/>
            <a:ext cx="188536" cy="2507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xmlns="" id="{1195B21A-2D73-4125-EBA3-7F8C9A1D9B8A}"/>
              </a:ext>
            </a:extLst>
          </p:cNvPr>
          <p:cNvSpPr txBox="1"/>
          <p:nvPr/>
        </p:nvSpPr>
        <p:spPr>
          <a:xfrm rot="10800000" flipV="1">
            <a:off x="1311535" y="3801389"/>
            <a:ext cx="10632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FFFFFF"/>
                </a:solidFill>
                <a:latin typeface="Arial"/>
                <a:ea typeface="微软雅黑"/>
              </a:rPr>
              <a:t>8</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月</a:t>
            </a:r>
            <a:r>
              <a:rPr kumimoji="0" lang="en-US" altLang="zh-CN" sz="1800" b="0" i="0" u="none" strike="noStrike" kern="1200" cap="none" spc="0" normalizeH="0" baseline="0" noProof="0" dirty="0">
                <a:ln>
                  <a:noFill/>
                </a:ln>
                <a:solidFill>
                  <a:srgbClr val="FFFFFF"/>
                </a:solidFill>
                <a:effectLst/>
                <a:uLnTx/>
                <a:uFillTx/>
                <a:latin typeface="Arial"/>
                <a:ea typeface="微软雅黑"/>
                <a:cs typeface="+mn-cs"/>
              </a:rPr>
              <a:t>15</a:t>
            </a: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日</a:t>
            </a:r>
          </a:p>
        </p:txBody>
      </p:sp>
    </p:spTree>
    <p:extLst>
      <p:ext uri="{BB962C8B-B14F-4D97-AF65-F5344CB8AC3E}">
        <p14:creationId xmlns:p14="http://schemas.microsoft.com/office/powerpoint/2010/main" val="30996021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3C1ED09-2873-F374-BFD0-9F226A43CC6D}"/>
              </a:ext>
            </a:extLst>
          </p:cNvPr>
          <p:cNvSpPr>
            <a:spLocks noGrp="1"/>
          </p:cNvSpPr>
          <p:nvPr>
            <p:ph type="dt"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87F0-E51E-4463-A934-23308FE62DAA}" type="datetime1">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2023/8/9</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3" name="灯片编号占位符 2">
            <a:extLst>
              <a:ext uri="{FF2B5EF4-FFF2-40B4-BE49-F238E27FC236}">
                <a16:creationId xmlns:a16="http://schemas.microsoft.com/office/drawing/2014/main" xmlns="" id="{22A6F904-431F-E167-14F9-FD12C69FA7C5}"/>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D1B3C1-409F-46BB-B234-B337B756D579}" type="slidenum">
              <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CN" altLang="en-US" sz="1000" b="0" i="0" u="none" strike="noStrike" kern="1200" cap="none" spc="0" normalizeH="0" baseline="0" noProof="0">
              <a:ln>
                <a:noFill/>
              </a:ln>
              <a:solidFill>
                <a:srgbClr val="FFFFFF">
                  <a:lumMod val="65000"/>
                </a:srgbClr>
              </a:solidFill>
              <a:effectLst/>
              <a:uLnTx/>
              <a:uFillTx/>
              <a:latin typeface="Arial"/>
              <a:ea typeface="微软雅黑"/>
              <a:cs typeface="+mn-cs"/>
            </a:endParaRPr>
          </a:p>
        </p:txBody>
      </p:sp>
      <p:sp>
        <p:nvSpPr>
          <p:cNvPr id="8" name="标题 3">
            <a:extLst>
              <a:ext uri="{FF2B5EF4-FFF2-40B4-BE49-F238E27FC236}">
                <a16:creationId xmlns:a16="http://schemas.microsoft.com/office/drawing/2014/main" xmlns="" id="{63889DB2-046C-D267-471A-460BF960526E}"/>
              </a:ext>
            </a:extLst>
          </p:cNvPr>
          <p:cNvSpPr>
            <a:spLocks noGrp="1"/>
          </p:cNvSpPr>
          <p:nvPr>
            <p:ph type="title"/>
          </p:nvPr>
        </p:nvSpPr>
        <p:spPr/>
        <p:txBody>
          <a:bodyPr>
            <a:normAutofit/>
          </a:bodyPr>
          <a:lstStyle/>
          <a:p>
            <a:r>
              <a:rPr lang="zh-CN" altLang="en-US" sz="3200" b="1" dirty="0">
                <a:latin typeface="+mn-ea"/>
                <a:ea typeface="+mn-ea"/>
              </a:rPr>
              <a:t>议题</a:t>
            </a:r>
            <a:r>
              <a:rPr lang="zh-CN" altLang="en-US" sz="3200" b="1" dirty="0" smtClean="0">
                <a:latin typeface="+mn-ea"/>
                <a:ea typeface="+mn-ea"/>
              </a:rPr>
              <a:t>：测试认证和实验室建设</a:t>
            </a:r>
            <a:endParaRPr lang="zh-CN" altLang="en-US" sz="3200" b="1" dirty="0">
              <a:latin typeface="+mn-ea"/>
              <a:ea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3979272922"/>
              </p:ext>
            </p:extLst>
          </p:nvPr>
        </p:nvGraphicFramePr>
        <p:xfrm>
          <a:off x="608330" y="1483116"/>
          <a:ext cx="11160883" cy="4196165"/>
        </p:xfrm>
        <a:graphic>
          <a:graphicData uri="http://schemas.openxmlformats.org/drawingml/2006/table">
            <a:tbl>
              <a:tblPr>
                <a:tableStyleId>{5C22544A-7EE6-4342-B048-85BDC9FD1C3A}</a:tableStyleId>
              </a:tblPr>
              <a:tblGrid>
                <a:gridCol w="506655">
                  <a:extLst>
                    <a:ext uri="{9D8B030D-6E8A-4147-A177-3AD203B41FA5}">
                      <a16:colId xmlns:a16="http://schemas.microsoft.com/office/drawing/2014/main" xmlns="" val="20000"/>
                    </a:ext>
                  </a:extLst>
                </a:gridCol>
                <a:gridCol w="1783499">
                  <a:extLst>
                    <a:ext uri="{9D8B030D-6E8A-4147-A177-3AD203B41FA5}">
                      <a16:colId xmlns:a16="http://schemas.microsoft.com/office/drawing/2014/main" xmlns="" val="20001"/>
                    </a:ext>
                  </a:extLst>
                </a:gridCol>
                <a:gridCol w="8870729">
                  <a:extLst>
                    <a:ext uri="{9D8B030D-6E8A-4147-A177-3AD203B41FA5}">
                      <a16:colId xmlns:a16="http://schemas.microsoft.com/office/drawing/2014/main" xmlns="" val="20002"/>
                    </a:ext>
                  </a:extLst>
                </a:gridCol>
              </a:tblGrid>
              <a:tr h="381710">
                <a:tc>
                  <a:txBody>
                    <a:bodyPr/>
                    <a:lstStyle/>
                    <a:p>
                      <a:pPr algn="l" fontAlgn="ctr"/>
                      <a:r>
                        <a:rPr lang="zh-CN" altLang="en-US" sz="1200" b="1" u="none" strike="noStrike" dirty="0">
                          <a:effectLst/>
                          <a:latin typeface="楷体" panose="02010609060101010101" pitchFamily="49" charset="-122"/>
                          <a:ea typeface="楷体" panose="02010609060101010101" pitchFamily="49" charset="-122"/>
                        </a:rPr>
                        <a:t>序号</a:t>
                      </a:r>
                      <a:endParaRPr lang="zh-CN" altLang="en-US" sz="1200" b="1"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algn="l" fontAlgn="ctr"/>
                      <a:r>
                        <a:rPr lang="zh-CN" altLang="en-US" sz="1200" b="1" u="none" strike="noStrike">
                          <a:effectLst/>
                          <a:latin typeface="楷体" panose="02010609060101010101" pitchFamily="49" charset="-122"/>
                          <a:ea typeface="楷体" panose="02010609060101010101" pitchFamily="49" charset="-122"/>
                        </a:rPr>
                        <a:t>遗留任务描述</a:t>
                      </a:r>
                      <a:endParaRPr lang="zh-CN" altLang="en-US" sz="1200" b="1" i="0" u="none" strike="noStrike">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algn="l" fontAlgn="ctr"/>
                      <a:r>
                        <a:rPr lang="zh-CN" altLang="en-US" sz="1200" b="1" u="none" strike="noStrike" dirty="0">
                          <a:effectLst/>
                          <a:latin typeface="楷体" panose="02010609060101010101" pitchFamily="49" charset="-122"/>
                          <a:ea typeface="楷体" panose="02010609060101010101" pitchFamily="49" charset="-122"/>
                        </a:rPr>
                        <a:t>进展</a:t>
                      </a:r>
                      <a:endParaRPr lang="zh-CN" altLang="en-US" sz="1200" b="1"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extLst>
                  <a:ext uri="{0D108BD9-81ED-4DB2-BD59-A6C34878D82A}">
                    <a16:rowId xmlns:a16="http://schemas.microsoft.com/office/drawing/2014/main" xmlns="" val="10000"/>
                  </a:ext>
                </a:extLst>
              </a:tr>
              <a:tr h="1861873">
                <a:tc>
                  <a:txBody>
                    <a:bodyPr/>
                    <a:lstStyle/>
                    <a:p>
                      <a:pPr algn="l" fontAlgn="ctr"/>
                      <a:r>
                        <a:rPr lang="en-US" altLang="zh-CN" sz="1200" b="0" i="0" u="none" strike="noStrike" dirty="0">
                          <a:solidFill>
                            <a:schemeClr val="dk1"/>
                          </a:solidFill>
                          <a:effectLst/>
                          <a:latin typeface="楷体" panose="02010609060101010101" pitchFamily="49" charset="-122"/>
                          <a:ea typeface="楷体" panose="02010609060101010101" pitchFamily="49" charset="-122"/>
                        </a:rPr>
                        <a:t>1</a:t>
                      </a:r>
                      <a:endParaRPr lang="en-US" altLang="zh-CN" sz="1200" b="0"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algn="l" fontAlgn="ctr"/>
                      <a:r>
                        <a:rPr lang="zh-CN" altLang="en-US" sz="1200" u="none" strike="noStrike" dirty="0">
                          <a:effectLst/>
                          <a:latin typeface="楷体" panose="02010609060101010101" pitchFamily="49" charset="-122"/>
                          <a:ea typeface="楷体" panose="02010609060101010101" pitchFamily="49" charset="-122"/>
                        </a:rPr>
                        <a:t>测试认证体系搭建</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marL="0" marR="0" lvl="0" indent="0" algn="l" defTabSz="914400" eaLnBrk="1" fontAlgn="ctr" latinLnBrk="0" hangingPunct="1">
                        <a:lnSpc>
                          <a:spcPct val="100000"/>
                        </a:lnSpc>
                        <a:spcBef>
                          <a:spcPts val="0"/>
                        </a:spcBef>
                        <a:spcAft>
                          <a:spcPts val="0"/>
                        </a:spcAft>
                        <a:buClrTx/>
                        <a:buSzTx/>
                        <a:buFontTx/>
                        <a:buNone/>
                        <a:tabLst/>
                        <a:defRPr/>
                      </a:pPr>
                      <a:r>
                        <a:rPr lang="en-US" altLang="zh-CN" sz="1200" u="none" strike="noStrike" dirty="0">
                          <a:effectLst/>
                          <a:latin typeface="楷体" panose="02010609060101010101" pitchFamily="49" charset="-122"/>
                          <a:ea typeface="楷体" panose="02010609060101010101" pitchFamily="49" charset="-122"/>
                        </a:rPr>
                        <a:t>1</a:t>
                      </a:r>
                      <a:r>
                        <a:rPr lang="zh-CN" altLang="en-US" sz="1200" u="none" strike="noStrike" dirty="0">
                          <a:effectLst/>
                          <a:latin typeface="楷体" panose="02010609060101010101" pitchFamily="49" charset="-122"/>
                          <a:ea typeface="楷体" panose="02010609060101010101" pitchFamily="49" charset="-122"/>
                        </a:rPr>
                        <a:t>、测试认证部由张兴海参与制定，标准部由范大卫参与制定 。</a:t>
                      </a:r>
                      <a:endParaRPr lang="en-US" altLang="zh-CN" sz="1200" u="none" strike="noStrike" dirty="0">
                        <a:effectLst/>
                        <a:latin typeface="楷体" panose="02010609060101010101" pitchFamily="49" charset="-122"/>
                        <a:ea typeface="楷体" panose="02010609060101010101" pitchFamily="49" charset="-122"/>
                      </a:endParaRPr>
                    </a:p>
                    <a:p>
                      <a:pPr algn="l" fontAlgn="ctr"/>
                      <a:r>
                        <a:rPr lang="en-US" altLang="zh-CN" sz="1200" u="none" strike="noStrike" dirty="0">
                          <a:effectLst/>
                          <a:latin typeface="楷体" panose="02010609060101010101" pitchFamily="49" charset="-122"/>
                          <a:ea typeface="楷体" panose="02010609060101010101" pitchFamily="49" charset="-122"/>
                        </a:rPr>
                        <a:t>2</a:t>
                      </a:r>
                      <a:r>
                        <a:rPr lang="zh-CN" altLang="en-US" sz="1200" u="none" strike="noStrike" dirty="0">
                          <a:effectLst/>
                          <a:latin typeface="楷体" panose="02010609060101010101" pitchFamily="49" charset="-122"/>
                          <a:ea typeface="楷体" panose="02010609060101010101" pitchFamily="49" charset="-122"/>
                        </a:rPr>
                        <a:t>、杨总与生主任进行了一次沟通，专委会生主任和专家老师牵头，工作组</a:t>
                      </a:r>
                      <a:r>
                        <a:rPr lang="en-US" altLang="zh-CN" sz="1200" u="none" strike="noStrike" dirty="0">
                          <a:effectLst/>
                          <a:latin typeface="楷体" panose="02010609060101010101" pitchFamily="49" charset="-122"/>
                          <a:ea typeface="楷体" panose="02010609060101010101" pitchFamily="49" charset="-122"/>
                        </a:rPr>
                        <a:t>&amp;</a:t>
                      </a:r>
                      <a:r>
                        <a:rPr lang="zh-CN" altLang="en-US" sz="1200" u="none" strike="noStrike" dirty="0">
                          <a:effectLst/>
                          <a:latin typeface="楷体" panose="02010609060101010101" pitchFamily="49" charset="-122"/>
                          <a:ea typeface="楷体" panose="02010609060101010101" pitchFamily="49" charset="-122"/>
                        </a:rPr>
                        <a:t>标准部协助共同搭建，计划邀请几位专家委员会成员再</a:t>
                      </a:r>
                      <a:r>
                        <a:rPr lang="en-US" altLang="zh-CN" sz="1200" u="none" strike="noStrike" dirty="0">
                          <a:effectLst/>
                          <a:latin typeface="楷体" panose="02010609060101010101" pitchFamily="49" charset="-122"/>
                          <a:ea typeface="楷体" panose="02010609060101010101" pitchFamily="49" charset="-122"/>
                        </a:rPr>
                        <a:t>8</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21-25</a:t>
                      </a:r>
                      <a:r>
                        <a:rPr lang="zh-CN" altLang="en-US" sz="1200" u="none" strike="noStrike" dirty="0">
                          <a:effectLst/>
                          <a:latin typeface="楷体" panose="02010609060101010101" pitchFamily="49" charset="-122"/>
                          <a:ea typeface="楷体" panose="02010609060101010101" pitchFamily="49" charset="-122"/>
                        </a:rPr>
                        <a:t>日之间召开专题讨论会</a:t>
                      </a:r>
                      <a:r>
                        <a:rPr lang="en-US" altLang="zh-CN" sz="1200" u="none" strike="noStrike" dirty="0">
                          <a:effectLst/>
                          <a:latin typeface="楷体" panose="02010609060101010101" pitchFamily="49" charset="-122"/>
                          <a:ea typeface="楷体" panose="02010609060101010101" pitchFamily="49" charset="-122"/>
                        </a:rPr>
                        <a:t>;CQC</a:t>
                      </a:r>
                      <a:r>
                        <a:rPr lang="zh-CN" altLang="en-US" sz="1200" u="none" strike="noStrike" dirty="0">
                          <a:effectLst/>
                          <a:latin typeface="楷体" panose="02010609060101010101" pitchFamily="49" charset="-122"/>
                          <a:ea typeface="楷体" panose="02010609060101010101" pitchFamily="49" charset="-122"/>
                        </a:rPr>
                        <a:t>也在并行做相关的工作争取在会议前可以输出管理文件初稿。与</a:t>
                      </a:r>
                      <a:r>
                        <a:rPr lang="en-US" altLang="zh-CN" sz="1200" u="none" strike="noStrike" dirty="0">
                          <a:effectLst/>
                          <a:latin typeface="楷体" panose="02010609060101010101" pitchFamily="49" charset="-122"/>
                          <a:ea typeface="楷体" panose="02010609060101010101" pitchFamily="49" charset="-122"/>
                        </a:rPr>
                        <a:t>TUV</a:t>
                      </a:r>
                      <a:r>
                        <a:rPr lang="zh-CN" altLang="en-US" sz="1200" u="none" strike="noStrike" dirty="0">
                          <a:effectLst/>
                          <a:latin typeface="楷体" panose="02010609060101010101" pitchFamily="49" charset="-122"/>
                          <a:ea typeface="楷体" panose="02010609060101010101" pitchFamily="49" charset="-122"/>
                        </a:rPr>
                        <a:t>进行了初步交流，讨论了外海认证双方诉求及合作点。</a:t>
                      </a:r>
                      <a:endParaRPr lang="en-US" altLang="zh-CN" sz="1200" u="none" strike="noStrike" dirty="0">
                        <a:effectLst/>
                        <a:latin typeface="楷体" panose="02010609060101010101" pitchFamily="49" charset="-122"/>
                        <a:ea typeface="楷体" panose="02010609060101010101" pitchFamily="49" charset="-122"/>
                      </a:endParaRPr>
                    </a:p>
                    <a:p>
                      <a:pPr algn="l" fontAlgn="ctr"/>
                      <a:r>
                        <a:rPr lang="en-US" altLang="zh-CN" sz="1200" u="none" strike="noStrike" dirty="0">
                          <a:effectLst/>
                          <a:latin typeface="楷体" panose="02010609060101010101" pitchFamily="49" charset="-122"/>
                          <a:ea typeface="楷体" panose="02010609060101010101" pitchFamily="49" charset="-122"/>
                        </a:rPr>
                        <a:t>3</a:t>
                      </a:r>
                      <a:r>
                        <a:rPr lang="zh-CN" altLang="en-US" sz="1200" u="none" strike="noStrike" dirty="0">
                          <a:effectLst/>
                          <a:latin typeface="楷体" panose="02010609060101010101" pitchFamily="49" charset="-122"/>
                          <a:ea typeface="楷体" panose="02010609060101010101" pitchFamily="49" charset="-122"/>
                        </a:rPr>
                        <a:t>、华为孙胜柏提出医疗场景项目立项的需求，希望和湘雅医院移动医疗实验室共同推进。和湘雅医院进行了三次现场沟通交流。</a:t>
                      </a:r>
                      <a:r>
                        <a:rPr lang="en-US" altLang="zh-CN" sz="1200" u="none" strike="noStrike" dirty="0">
                          <a:effectLst/>
                          <a:latin typeface="楷体" panose="02010609060101010101" pitchFamily="49" charset="-122"/>
                          <a:ea typeface="楷体" panose="02010609060101010101" pitchFamily="49" charset="-122"/>
                        </a:rPr>
                        <a:t/>
                      </a:r>
                      <a:br>
                        <a:rPr lang="en-US" altLang="zh-CN" sz="1200" u="none" strike="noStrike" dirty="0">
                          <a:effectLst/>
                          <a:latin typeface="楷体" panose="02010609060101010101" pitchFamily="49" charset="-122"/>
                          <a:ea typeface="楷体" panose="02010609060101010101" pitchFamily="49" charset="-122"/>
                        </a:rPr>
                      </a:br>
                      <a:r>
                        <a:rPr lang="en-US" altLang="zh-CN" sz="1200" u="none" strike="noStrike" dirty="0">
                          <a:effectLst/>
                          <a:latin typeface="楷体" panose="02010609060101010101" pitchFamily="49" charset="-122"/>
                          <a:ea typeface="楷体" panose="02010609060101010101" pitchFamily="49" charset="-122"/>
                        </a:rPr>
                        <a:t>4</a:t>
                      </a:r>
                      <a:r>
                        <a:rPr lang="zh-CN" altLang="en-US" sz="1200" u="none" strike="noStrike" dirty="0">
                          <a:effectLst/>
                          <a:latin typeface="楷体" panose="02010609060101010101" pitchFamily="49" charset="-122"/>
                          <a:ea typeface="楷体" panose="02010609060101010101" pitchFamily="49" charset="-122"/>
                        </a:rPr>
                        <a:t>、目标：</a:t>
                      </a:r>
                      <a:r>
                        <a:rPr lang="en-US" altLang="zh-CN" sz="1200" u="none" strike="noStrike" dirty="0">
                          <a:effectLst/>
                          <a:latin typeface="楷体" panose="02010609060101010101" pitchFamily="49" charset="-122"/>
                          <a:ea typeface="楷体" panose="02010609060101010101" pitchFamily="49" charset="-122"/>
                        </a:rPr>
                        <a:t>9</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15</a:t>
                      </a:r>
                      <a:r>
                        <a:rPr lang="zh-CN" altLang="en-US" sz="1200" u="none" strike="noStrike" dirty="0">
                          <a:effectLst/>
                          <a:latin typeface="楷体" panose="02010609060101010101" pitchFamily="49" charset="-122"/>
                          <a:ea typeface="楷体" panose="02010609060101010101" pitchFamily="49" charset="-122"/>
                        </a:rPr>
                        <a:t>日无线电大会发布园区项目测试标准，端网协同技术标准，</a:t>
                      </a:r>
                      <a:r>
                        <a:rPr lang="en-US" altLang="zh-CN" sz="1200" u="none" strike="noStrike" dirty="0">
                          <a:effectLst/>
                          <a:latin typeface="楷体" panose="02010609060101010101" pitchFamily="49" charset="-122"/>
                          <a:ea typeface="楷体" panose="02010609060101010101" pitchFamily="49" charset="-122"/>
                        </a:rPr>
                        <a:t>9</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30</a:t>
                      </a:r>
                      <a:r>
                        <a:rPr lang="zh-CN" altLang="en-US" sz="1200" u="none" strike="noStrike" dirty="0">
                          <a:effectLst/>
                          <a:latin typeface="楷体" panose="02010609060101010101" pitchFamily="49" charset="-122"/>
                          <a:ea typeface="楷体" panose="02010609060101010101" pitchFamily="49" charset="-122"/>
                        </a:rPr>
                        <a:t>日完成认证认可流程体系文件发布，</a:t>
                      </a:r>
                      <a:r>
                        <a:rPr lang="en-US" altLang="zh-CN" sz="1200" u="none" strike="noStrike" dirty="0">
                          <a:effectLst/>
                          <a:latin typeface="楷体" panose="02010609060101010101" pitchFamily="49" charset="-122"/>
                          <a:ea typeface="楷体" panose="02010609060101010101" pitchFamily="49" charset="-122"/>
                        </a:rPr>
                        <a:t>11</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4</a:t>
                      </a:r>
                      <a:r>
                        <a:rPr lang="zh-CN" altLang="en-US" sz="1200" u="none" strike="noStrike" dirty="0">
                          <a:effectLst/>
                          <a:latin typeface="楷体" panose="02010609060101010101" pitchFamily="49" charset="-122"/>
                          <a:ea typeface="楷体" panose="02010609060101010101" pitchFamily="49" charset="-122"/>
                        </a:rPr>
                        <a:t>日发布家庭标准，细节部分年底完成；</a:t>
                      </a:r>
                      <a:endParaRPr lang="en-US" altLang="zh-CN" sz="1200" u="none" strike="noStrike" dirty="0">
                        <a:effectLst/>
                        <a:latin typeface="楷体" panose="02010609060101010101" pitchFamily="49" charset="-122"/>
                        <a:ea typeface="楷体" panose="02010609060101010101" pitchFamily="49" charset="-122"/>
                      </a:endParaRPr>
                    </a:p>
                  </a:txBody>
                  <a:tcPr marL="6350" marR="6350" marT="6350" marB="0" anchor="ctr"/>
                </a:tc>
                <a:extLst>
                  <a:ext uri="{0D108BD9-81ED-4DB2-BD59-A6C34878D82A}">
                    <a16:rowId xmlns:a16="http://schemas.microsoft.com/office/drawing/2014/main" xmlns="" val="10001"/>
                  </a:ext>
                </a:extLst>
              </a:tr>
              <a:tr h="1243634">
                <a:tc>
                  <a:txBody>
                    <a:bodyPr/>
                    <a:lstStyle/>
                    <a:p>
                      <a:pPr algn="l" fontAlgn="ctr"/>
                      <a:r>
                        <a:rPr lang="en-US" altLang="zh-CN" sz="1200" b="0" i="0" u="none" strike="noStrike" dirty="0">
                          <a:solidFill>
                            <a:srgbClr val="000000"/>
                          </a:solidFill>
                          <a:effectLst/>
                          <a:latin typeface="楷体" panose="02010609060101010101" pitchFamily="49" charset="-122"/>
                          <a:ea typeface="楷体" panose="02010609060101010101" pitchFamily="49" charset="-122"/>
                        </a:rPr>
                        <a:t>2</a:t>
                      </a:r>
                    </a:p>
                  </a:txBody>
                  <a:tcPr marL="6350" marR="6350" marT="6350" marB="0" anchor="ctr"/>
                </a:tc>
                <a:tc>
                  <a:txBody>
                    <a:bodyPr/>
                    <a:lstStyle/>
                    <a:p>
                      <a:pPr algn="l" fontAlgn="ctr"/>
                      <a:r>
                        <a:rPr lang="zh-CN" altLang="en-US" sz="1200" u="none" strike="noStrike">
                          <a:effectLst/>
                          <a:latin typeface="楷体" panose="02010609060101010101" pitchFamily="49" charset="-122"/>
                          <a:ea typeface="楷体" panose="02010609060101010101" pitchFamily="49" charset="-122"/>
                        </a:rPr>
                        <a:t>联盟一期实验室建设</a:t>
                      </a:r>
                      <a:endParaRPr lang="zh-CN" altLang="en-US" sz="1200" b="0" i="0" u="none" strike="noStrike">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algn="l" fontAlgn="ctr"/>
                      <a:r>
                        <a:rPr lang="en-US" altLang="zh-CN" sz="1200" u="none" strike="noStrike" dirty="0">
                          <a:effectLst/>
                          <a:latin typeface="楷体" panose="02010609060101010101" pitchFamily="49" charset="-122"/>
                          <a:ea typeface="楷体" panose="02010609060101010101" pitchFamily="49" charset="-122"/>
                        </a:rPr>
                        <a:t>1</a:t>
                      </a:r>
                      <a:r>
                        <a:rPr lang="zh-CN" altLang="en-US" sz="1200" u="none" strike="noStrike" dirty="0">
                          <a:effectLst/>
                          <a:latin typeface="楷体" panose="02010609060101010101" pitchFamily="49" charset="-122"/>
                          <a:ea typeface="楷体" panose="02010609060101010101" pitchFamily="49" charset="-122"/>
                        </a:rPr>
                        <a:t>、完成一期实验室仪器仪表招投标反馈，共有三家会员单位参加：灿芯、永谐、思博伦；完成测试规范、选型规则、保密协议初审。 </a:t>
                      </a:r>
                      <a:br>
                        <a:rPr lang="zh-CN" altLang="en-US" sz="1200" u="none" strike="noStrike" dirty="0">
                          <a:effectLst/>
                          <a:latin typeface="楷体" panose="02010609060101010101" pitchFamily="49" charset="-122"/>
                          <a:ea typeface="楷体" panose="02010609060101010101" pitchFamily="49" charset="-122"/>
                        </a:rPr>
                      </a:br>
                      <a:r>
                        <a:rPr lang="en-US" altLang="zh-CN" sz="1200" u="none" strike="noStrike" dirty="0">
                          <a:effectLst/>
                          <a:latin typeface="楷体" panose="02010609060101010101" pitchFamily="49" charset="-122"/>
                          <a:ea typeface="楷体" panose="02010609060101010101" pitchFamily="49" charset="-122"/>
                        </a:rPr>
                        <a:t>2</a:t>
                      </a:r>
                      <a:r>
                        <a:rPr lang="zh-CN" altLang="en-US" sz="1200" u="none" strike="noStrike" dirty="0">
                          <a:effectLst/>
                          <a:latin typeface="楷体" panose="02010609060101010101" pitchFamily="49" charset="-122"/>
                          <a:ea typeface="楷体" panose="02010609060101010101" pitchFamily="49" charset="-122"/>
                        </a:rPr>
                        <a:t>、设备入场情况：永谐</a:t>
                      </a:r>
                      <a:r>
                        <a:rPr lang="en-US" altLang="zh-CN" sz="1200" u="none" strike="noStrike" dirty="0">
                          <a:effectLst/>
                          <a:latin typeface="楷体" panose="02010609060101010101" pitchFamily="49" charset="-122"/>
                          <a:ea typeface="楷体" panose="02010609060101010101" pitchFamily="49" charset="-122"/>
                        </a:rPr>
                        <a:t>6</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26</a:t>
                      </a:r>
                      <a:r>
                        <a:rPr lang="zh-CN" altLang="en-US" sz="1200" u="none" strike="noStrike" dirty="0">
                          <a:effectLst/>
                          <a:latin typeface="楷体" panose="02010609060101010101" pitchFamily="49" charset="-122"/>
                          <a:ea typeface="楷体" panose="02010609060101010101" pitchFamily="49" charset="-122"/>
                        </a:rPr>
                        <a:t>日；灿芯</a:t>
                      </a:r>
                      <a:r>
                        <a:rPr lang="en-US" altLang="zh-CN" sz="1200" u="none" strike="noStrike" dirty="0">
                          <a:effectLst/>
                          <a:latin typeface="楷体" panose="02010609060101010101" pitchFamily="49" charset="-122"/>
                          <a:ea typeface="楷体" panose="02010609060101010101" pitchFamily="49" charset="-122"/>
                        </a:rPr>
                        <a:t>7</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15</a:t>
                      </a:r>
                      <a:r>
                        <a:rPr lang="zh-CN" altLang="en-US" sz="1200" u="none" strike="noStrike" dirty="0">
                          <a:effectLst/>
                          <a:latin typeface="楷体" panose="02010609060101010101" pitchFamily="49" charset="-122"/>
                          <a:ea typeface="楷体" panose="02010609060101010101" pitchFamily="49" charset="-122"/>
                        </a:rPr>
                        <a:t>日；思博伦预计</a:t>
                      </a:r>
                      <a:r>
                        <a:rPr lang="en-US" altLang="zh-CN" sz="1200" u="none" strike="noStrike" dirty="0">
                          <a:effectLst/>
                          <a:latin typeface="楷体" panose="02010609060101010101" pitchFamily="49" charset="-122"/>
                          <a:ea typeface="楷体" panose="02010609060101010101" pitchFamily="49" charset="-122"/>
                        </a:rPr>
                        <a:t>8</a:t>
                      </a:r>
                      <a:r>
                        <a:rPr lang="zh-CN" altLang="en-US" sz="1200" u="none" strike="noStrike" dirty="0">
                          <a:effectLst/>
                          <a:latin typeface="楷体" panose="02010609060101010101" pitchFamily="49" charset="-122"/>
                          <a:ea typeface="楷体" panose="02010609060101010101" pitchFamily="49" charset="-122"/>
                        </a:rPr>
                        <a:t>月底。</a:t>
                      </a:r>
                      <a:br>
                        <a:rPr lang="zh-CN" altLang="en-US" sz="1200" u="none" strike="noStrike" dirty="0">
                          <a:effectLst/>
                          <a:latin typeface="楷体" panose="02010609060101010101" pitchFamily="49" charset="-122"/>
                          <a:ea typeface="楷体" panose="02010609060101010101" pitchFamily="49" charset="-122"/>
                        </a:rPr>
                      </a:br>
                      <a:r>
                        <a:rPr lang="en-US" altLang="zh-CN" sz="1200" u="none" strike="noStrike" dirty="0">
                          <a:effectLst/>
                          <a:latin typeface="楷体" panose="02010609060101010101" pitchFamily="49" charset="-122"/>
                          <a:ea typeface="楷体" panose="02010609060101010101" pitchFamily="49" charset="-122"/>
                        </a:rPr>
                        <a:t>3</a:t>
                      </a:r>
                      <a:r>
                        <a:rPr lang="zh-CN" altLang="en-US" sz="1200" u="none" strike="noStrike" dirty="0">
                          <a:effectLst/>
                          <a:latin typeface="楷体" panose="02010609060101010101" pitchFamily="49" charset="-122"/>
                          <a:ea typeface="楷体" panose="02010609060101010101" pitchFamily="49" charset="-122"/>
                        </a:rPr>
                        <a:t>、设备测试规范用例调试进展：永谐</a:t>
                      </a:r>
                      <a:r>
                        <a:rPr lang="en-US" altLang="zh-CN" sz="1200" u="none" strike="noStrike" dirty="0">
                          <a:effectLst/>
                          <a:latin typeface="楷体" panose="02010609060101010101" pitchFamily="49" charset="-122"/>
                          <a:ea typeface="楷体" panose="02010609060101010101" pitchFamily="49" charset="-122"/>
                        </a:rPr>
                        <a:t>52</a:t>
                      </a:r>
                      <a:r>
                        <a:rPr lang="zh-CN" altLang="en-US" sz="1200" u="none" strike="noStrike" dirty="0">
                          <a:effectLst/>
                          <a:latin typeface="楷体" panose="02010609060101010101" pitchFamily="49" charset="-122"/>
                          <a:ea typeface="楷体" panose="02010609060101010101" pitchFamily="49" charset="-122"/>
                        </a:rPr>
                        <a:t>条，完成</a:t>
                      </a:r>
                      <a:r>
                        <a:rPr lang="en-US" altLang="zh-CN" sz="1200" u="none" strike="noStrike" dirty="0">
                          <a:effectLst/>
                          <a:latin typeface="楷体" panose="02010609060101010101" pitchFamily="49" charset="-122"/>
                          <a:ea typeface="楷体" panose="02010609060101010101" pitchFamily="49" charset="-122"/>
                        </a:rPr>
                        <a:t>43</a:t>
                      </a:r>
                      <a:r>
                        <a:rPr lang="zh-CN" altLang="en-US" sz="1200" u="none" strike="noStrike" dirty="0">
                          <a:effectLst/>
                          <a:latin typeface="楷体" panose="02010609060101010101" pitchFamily="49" charset="-122"/>
                          <a:ea typeface="楷体" panose="02010609060101010101" pitchFamily="49" charset="-122"/>
                        </a:rPr>
                        <a:t>条，灿芯</a:t>
                      </a:r>
                      <a:r>
                        <a:rPr lang="en-US" altLang="zh-CN" sz="1200" u="none" strike="noStrike" dirty="0">
                          <a:effectLst/>
                          <a:latin typeface="楷体" panose="02010609060101010101" pitchFamily="49" charset="-122"/>
                          <a:ea typeface="楷体" panose="02010609060101010101" pitchFamily="49" charset="-122"/>
                        </a:rPr>
                        <a:t>80</a:t>
                      </a:r>
                      <a:r>
                        <a:rPr lang="zh-CN" altLang="en-US" sz="1200" u="none" strike="noStrike" dirty="0">
                          <a:effectLst/>
                          <a:latin typeface="楷体" panose="02010609060101010101" pitchFamily="49" charset="-122"/>
                          <a:ea typeface="楷体" panose="02010609060101010101" pitchFamily="49" charset="-122"/>
                        </a:rPr>
                        <a:t>条，完成</a:t>
                      </a:r>
                      <a:r>
                        <a:rPr lang="en-US" altLang="zh-CN" sz="1200" u="none" strike="noStrike" dirty="0">
                          <a:effectLst/>
                          <a:latin typeface="楷体" panose="02010609060101010101" pitchFamily="49" charset="-122"/>
                          <a:ea typeface="楷体" panose="02010609060101010101" pitchFamily="49" charset="-122"/>
                        </a:rPr>
                        <a:t>26</a:t>
                      </a:r>
                      <a:r>
                        <a:rPr lang="zh-CN" altLang="en-US" sz="1200" u="none" strike="noStrike" dirty="0">
                          <a:effectLst/>
                          <a:latin typeface="楷体" panose="02010609060101010101" pitchFamily="49" charset="-122"/>
                          <a:ea typeface="楷体" panose="02010609060101010101" pitchFamily="49" charset="-122"/>
                        </a:rPr>
                        <a:t>条。</a:t>
                      </a:r>
                      <a:endParaRPr lang="en-US" altLang="zh-CN" sz="1200" u="none" strike="noStrike" dirty="0">
                        <a:effectLst/>
                        <a:latin typeface="楷体" panose="02010609060101010101" pitchFamily="49" charset="-122"/>
                        <a:ea typeface="楷体" panose="02010609060101010101" pitchFamily="49" charset="-122"/>
                      </a:endParaRPr>
                    </a:p>
                    <a:p>
                      <a:pPr algn="l" fontAlgn="ctr"/>
                      <a:r>
                        <a:rPr lang="en-US" altLang="zh-CN" sz="1200" u="none" strike="noStrike" dirty="0">
                          <a:effectLst/>
                          <a:latin typeface="楷体" panose="02010609060101010101" pitchFamily="49" charset="-122"/>
                          <a:ea typeface="楷体" panose="02010609060101010101" pitchFamily="49" charset="-122"/>
                        </a:rPr>
                        <a:t>4</a:t>
                      </a:r>
                      <a:r>
                        <a:rPr lang="zh-CN" altLang="en-US" sz="1200" u="none" strike="noStrike" dirty="0">
                          <a:effectLst/>
                          <a:latin typeface="楷体" panose="02010609060101010101" pitchFamily="49" charset="-122"/>
                          <a:ea typeface="楷体" panose="02010609060101010101" pitchFamily="49" charset="-122"/>
                        </a:rPr>
                        <a:t>、测试部人员招聘，外部短期借调。</a:t>
                      </a:r>
                      <a:endParaRPr lang="en-US" altLang="zh-CN" sz="1200" u="none" strike="noStrike" dirty="0">
                        <a:effectLst/>
                        <a:latin typeface="楷体" panose="02010609060101010101" pitchFamily="49" charset="-122"/>
                        <a:ea typeface="楷体" panose="02010609060101010101" pitchFamily="49" charset="-122"/>
                      </a:endParaRPr>
                    </a:p>
                    <a:p>
                      <a:pPr algn="l" fontAlgn="ctr"/>
                      <a:r>
                        <a:rPr lang="en-US" altLang="zh-CN" sz="1200" u="none" strike="noStrike" dirty="0">
                          <a:effectLst/>
                          <a:latin typeface="楷体" panose="02010609060101010101" pitchFamily="49" charset="-122"/>
                          <a:ea typeface="楷体" panose="02010609060101010101" pitchFamily="49" charset="-122"/>
                        </a:rPr>
                        <a:t>5</a:t>
                      </a:r>
                      <a:r>
                        <a:rPr lang="zh-CN" altLang="en-US" sz="1200" u="none" strike="noStrike" dirty="0">
                          <a:effectLst/>
                          <a:latin typeface="楷体" panose="02010609060101010101" pitchFamily="49" charset="-122"/>
                          <a:ea typeface="楷体" panose="02010609060101010101" pitchFamily="49" charset="-122"/>
                        </a:rPr>
                        <a:t>、实验室验收计划：</a:t>
                      </a:r>
                      <a:r>
                        <a:rPr lang="en-US" altLang="zh-CN" sz="1200" u="none" strike="noStrike" dirty="0">
                          <a:effectLst/>
                          <a:latin typeface="楷体" panose="02010609060101010101" pitchFamily="49" charset="-122"/>
                          <a:ea typeface="楷体" panose="02010609060101010101" pitchFamily="49" charset="-122"/>
                        </a:rPr>
                        <a:t>8</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10</a:t>
                      </a:r>
                      <a:r>
                        <a:rPr lang="zh-CN" altLang="en-US" sz="1200" u="none" strike="noStrike" dirty="0">
                          <a:effectLst/>
                          <a:latin typeface="楷体" panose="02010609060101010101" pitchFamily="49" charset="-122"/>
                          <a:ea typeface="楷体" panose="02010609060101010101" pitchFamily="49" charset="-122"/>
                        </a:rPr>
                        <a:t>号完成测试规范调试，</a:t>
                      </a:r>
                      <a:r>
                        <a:rPr lang="en-US" altLang="zh-CN" sz="1200" u="none" strike="noStrike" dirty="0">
                          <a:effectLst/>
                          <a:latin typeface="楷体" panose="02010609060101010101" pitchFamily="49" charset="-122"/>
                          <a:ea typeface="楷体" panose="02010609060101010101" pitchFamily="49" charset="-122"/>
                        </a:rPr>
                        <a:t>8</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15</a:t>
                      </a:r>
                      <a:r>
                        <a:rPr lang="zh-CN" altLang="en-US" sz="1200" u="none" strike="noStrike" dirty="0">
                          <a:effectLst/>
                          <a:latin typeface="楷体" panose="02010609060101010101" pitchFamily="49" charset="-122"/>
                          <a:ea typeface="楷体" panose="02010609060101010101" pitchFamily="49" charset="-122"/>
                        </a:rPr>
                        <a:t>日完成测试床测试联调，</a:t>
                      </a:r>
                      <a:r>
                        <a:rPr lang="en-US" altLang="zh-CN" sz="1200" u="none" strike="noStrike" dirty="0">
                          <a:effectLst/>
                          <a:latin typeface="楷体" panose="02010609060101010101" pitchFamily="49" charset="-122"/>
                          <a:ea typeface="楷体" panose="02010609060101010101" pitchFamily="49" charset="-122"/>
                        </a:rPr>
                        <a:t>8</a:t>
                      </a:r>
                      <a:r>
                        <a:rPr lang="zh-CN" altLang="en-US" sz="1200" u="none" strike="noStrike" dirty="0">
                          <a:effectLst/>
                          <a:latin typeface="楷体" panose="02010609060101010101" pitchFamily="49" charset="-122"/>
                          <a:ea typeface="楷体" panose="02010609060101010101" pitchFamily="49" charset="-122"/>
                        </a:rPr>
                        <a:t>月</a:t>
                      </a:r>
                      <a:r>
                        <a:rPr lang="en-US" altLang="zh-CN" sz="1200" u="none" strike="noStrike" dirty="0">
                          <a:effectLst/>
                          <a:latin typeface="楷体" panose="02010609060101010101" pitchFamily="49" charset="-122"/>
                          <a:ea typeface="楷体" panose="02010609060101010101" pitchFamily="49" charset="-122"/>
                        </a:rPr>
                        <a:t>17</a:t>
                      </a:r>
                      <a:r>
                        <a:rPr lang="zh-CN" altLang="en-US" sz="1200" u="none" strike="noStrike" dirty="0">
                          <a:effectLst/>
                          <a:latin typeface="楷体" panose="02010609060101010101" pitchFamily="49" charset="-122"/>
                          <a:ea typeface="楷体" panose="02010609060101010101" pitchFamily="49" charset="-122"/>
                        </a:rPr>
                        <a:t>日组织验收。</a:t>
                      </a:r>
                      <a:endParaRPr lang="en-US" altLang="zh-CN" sz="1200" u="none" strike="noStrike" dirty="0">
                        <a:effectLst/>
                        <a:latin typeface="楷体" panose="02010609060101010101" pitchFamily="49" charset="-122"/>
                        <a:ea typeface="楷体" panose="02010609060101010101" pitchFamily="49" charset="-122"/>
                      </a:endParaRPr>
                    </a:p>
                    <a:p>
                      <a:pPr marL="0" marR="0" lvl="0" indent="0" algn="l" defTabSz="914400" eaLnBrk="1" fontAlgn="ctr" latinLnBrk="0" hangingPunct="1">
                        <a:lnSpc>
                          <a:spcPct val="100000"/>
                        </a:lnSpc>
                        <a:spcBef>
                          <a:spcPts val="0"/>
                        </a:spcBef>
                        <a:spcAft>
                          <a:spcPts val="0"/>
                        </a:spcAft>
                        <a:buClrTx/>
                        <a:buSzTx/>
                        <a:buFontTx/>
                        <a:buNone/>
                        <a:tabLst/>
                        <a:defRPr/>
                      </a:pPr>
                      <a:r>
                        <a:rPr lang="en-US" altLang="zh-CN" sz="1200" u="none" strike="noStrike" dirty="0">
                          <a:effectLst/>
                          <a:latin typeface="楷体" panose="02010609060101010101" pitchFamily="49" charset="-122"/>
                          <a:ea typeface="楷体" panose="02010609060101010101" pitchFamily="49" charset="-122"/>
                        </a:rPr>
                        <a:t>6</a:t>
                      </a:r>
                      <a:r>
                        <a:rPr lang="zh-CN" altLang="en-US" sz="1200" u="none" strike="noStrike" dirty="0">
                          <a:effectLst/>
                          <a:latin typeface="楷体" panose="02010609060101010101" pitchFamily="49" charset="-122"/>
                          <a:ea typeface="楷体" panose="02010609060101010101" pitchFamily="49" charset="-122"/>
                        </a:rPr>
                        <a:t>、测试认证合作授权实验室与信通院北京和深圳分部分别进行了沟通，具体合作方式先让信通院内部达成一致方案。</a:t>
                      </a:r>
                      <a:endParaRPr lang="en-US" altLang="zh-CN" sz="1200" u="none" strike="noStrike" dirty="0">
                        <a:effectLst/>
                        <a:latin typeface="楷体" panose="02010609060101010101" pitchFamily="49" charset="-122"/>
                        <a:ea typeface="楷体" panose="02010609060101010101" pitchFamily="49" charset="-122"/>
                      </a:endParaRPr>
                    </a:p>
                    <a:p>
                      <a:pPr algn="l" fontAlgn="ctr"/>
                      <a:r>
                        <a:rPr lang="en-US" altLang="zh-CN" sz="1200" u="none" strike="noStrike" dirty="0">
                          <a:effectLst/>
                          <a:latin typeface="楷体" panose="02010609060101010101" pitchFamily="49" charset="-122"/>
                          <a:ea typeface="楷体" panose="02010609060101010101" pitchFamily="49" charset="-122"/>
                        </a:rPr>
                        <a:t>7</a:t>
                      </a:r>
                      <a:r>
                        <a:rPr lang="zh-CN" altLang="en-US" sz="1200" u="none" strike="noStrike" dirty="0">
                          <a:effectLst/>
                          <a:latin typeface="楷体" panose="02010609060101010101" pitchFamily="49" charset="-122"/>
                          <a:ea typeface="楷体" panose="02010609060101010101" pitchFamily="49" charset="-122"/>
                        </a:rPr>
                        <a:t>、流程文件公示出来（设备选型方案、管理制度、规章制度、测试规范的优化</a:t>
                      </a:r>
                      <a:r>
                        <a:rPr lang="en-US" altLang="zh-CN" sz="1200" u="none" strike="noStrike" dirty="0">
                          <a:effectLst/>
                          <a:latin typeface="楷体" panose="02010609060101010101" pitchFamily="49" charset="-122"/>
                          <a:ea typeface="楷体" panose="02010609060101010101" pitchFamily="49" charset="-122"/>
                        </a:rPr>
                        <a:t>:</a:t>
                      </a:r>
                      <a:r>
                        <a:rPr lang="zh-CN" altLang="en-US" sz="1200" u="none" strike="noStrike" dirty="0">
                          <a:effectLst/>
                          <a:latin typeface="楷体" panose="02010609060101010101" pitchFamily="49" charset="-122"/>
                          <a:ea typeface="楷体" panose="02010609060101010101" pitchFamily="49" charset="-122"/>
                        </a:rPr>
                        <a:t>稳定性、评级相关具体项）（文件输出负责人？）。</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extLst>
                  <a:ext uri="{0D108BD9-81ED-4DB2-BD59-A6C34878D82A}">
                    <a16:rowId xmlns:a16="http://schemas.microsoft.com/office/drawing/2014/main" xmlns="" val="10002"/>
                  </a:ext>
                </a:extLst>
              </a:tr>
              <a:tr h="666072">
                <a:tc>
                  <a:txBody>
                    <a:bodyPr/>
                    <a:lstStyle/>
                    <a:p>
                      <a:pPr algn="l" fontAlgn="ctr"/>
                      <a:r>
                        <a:rPr lang="en-US" altLang="zh-CN" sz="1200" b="0" i="0" u="none" strike="noStrike" dirty="0">
                          <a:solidFill>
                            <a:srgbClr val="000000"/>
                          </a:solidFill>
                          <a:effectLst/>
                          <a:latin typeface="楷体" panose="02010609060101010101" pitchFamily="49" charset="-122"/>
                          <a:ea typeface="楷体" panose="02010609060101010101" pitchFamily="49" charset="-122"/>
                        </a:rPr>
                        <a:t>3</a:t>
                      </a:r>
                    </a:p>
                  </a:txBody>
                  <a:tcPr marL="6350" marR="6350" marT="6350" marB="0" anchor="ctr"/>
                </a:tc>
                <a:tc>
                  <a:txBody>
                    <a:bodyPr/>
                    <a:lstStyle/>
                    <a:p>
                      <a:pPr algn="l" fontAlgn="ctr"/>
                      <a:r>
                        <a:rPr lang="zh-CN" altLang="en-US" sz="1200" u="none" strike="noStrike" dirty="0">
                          <a:effectLst/>
                          <a:latin typeface="楷体" panose="02010609060101010101" pitchFamily="49" charset="-122"/>
                          <a:ea typeface="楷体" panose="02010609060101010101" pitchFamily="49" charset="-122"/>
                        </a:rPr>
                        <a:t>测试认证</a:t>
                      </a:r>
                      <a:r>
                        <a:rPr lang="en-US" altLang="zh-CN" sz="1200" u="none" strike="noStrike" dirty="0">
                          <a:effectLst/>
                          <a:latin typeface="楷体" panose="02010609060101010101" pitchFamily="49" charset="-122"/>
                          <a:ea typeface="楷体" panose="02010609060101010101" pitchFamily="49" charset="-122"/>
                        </a:rPr>
                        <a:t>IT</a:t>
                      </a:r>
                      <a:r>
                        <a:rPr lang="zh-CN" altLang="en-US" sz="1200" u="none" strike="noStrike" dirty="0">
                          <a:effectLst/>
                          <a:latin typeface="楷体" panose="02010609060101010101" pitchFamily="49" charset="-122"/>
                          <a:ea typeface="楷体" panose="02010609060101010101" pitchFamily="49" charset="-122"/>
                        </a:rPr>
                        <a:t>系统建设</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tc>
                  <a:txBody>
                    <a:bodyPr/>
                    <a:lstStyle/>
                    <a:p>
                      <a:pPr algn="l" fontAlgn="ctr"/>
                      <a:r>
                        <a:rPr lang="zh-CN" altLang="en-US" sz="1200" u="none" strike="noStrike" dirty="0">
                          <a:effectLst/>
                          <a:latin typeface="楷体" panose="02010609060101010101" pitchFamily="49" charset="-122"/>
                          <a:ea typeface="楷体" panose="02010609060101010101" pitchFamily="49" charset="-122"/>
                        </a:rPr>
                        <a:t>收到初版需求；计划年底完成</a:t>
                      </a:r>
                      <a:r>
                        <a:rPr lang="en-US" altLang="zh-CN" sz="1200" u="none" strike="noStrike" dirty="0">
                          <a:effectLst/>
                          <a:latin typeface="楷体" panose="02010609060101010101" pitchFamily="49" charset="-122"/>
                          <a:ea typeface="楷体" panose="02010609060101010101" pitchFamily="49" charset="-122"/>
                        </a:rPr>
                        <a:t>IT</a:t>
                      </a:r>
                      <a:r>
                        <a:rPr lang="zh-CN" altLang="en-US" sz="1200" u="none" strike="noStrike" dirty="0">
                          <a:effectLst/>
                          <a:latin typeface="楷体" panose="02010609060101010101" pitchFamily="49" charset="-122"/>
                          <a:ea typeface="楷体" panose="02010609060101010101" pitchFamily="49" charset="-122"/>
                        </a:rPr>
                        <a:t>系统搭建（未有进展）。</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6350" marR="6350" marT="6350" marB="0"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6793400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C99993F-0FAC-80ED-BE93-FF6D4CD74518}"/>
              </a:ext>
            </a:extLst>
          </p:cNvPr>
          <p:cNvSpPr>
            <a:spLocks noGrp="1"/>
          </p:cNvSpPr>
          <p:nvPr>
            <p:ph type="title"/>
          </p:nvPr>
        </p:nvSpPr>
        <p:spPr/>
        <p:txBody>
          <a:bodyPr/>
          <a:lstStyle/>
          <a:p>
            <a:r>
              <a:rPr lang="zh-CN" altLang="en-US" dirty="0"/>
              <a:t>测试认证体系搭建</a:t>
            </a:r>
          </a:p>
        </p:txBody>
      </p:sp>
      <p:sp>
        <p:nvSpPr>
          <p:cNvPr id="4" name="文本框 3">
            <a:extLst>
              <a:ext uri="{FF2B5EF4-FFF2-40B4-BE49-F238E27FC236}">
                <a16:creationId xmlns:a16="http://schemas.microsoft.com/office/drawing/2014/main" xmlns="" id="{0CA413A5-1506-F501-438C-3C017BF22DD6}"/>
              </a:ext>
            </a:extLst>
          </p:cNvPr>
          <p:cNvSpPr txBox="1"/>
          <p:nvPr/>
        </p:nvSpPr>
        <p:spPr>
          <a:xfrm>
            <a:off x="160256" y="1102936"/>
            <a:ext cx="11774078" cy="534761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zh-CN" altLang="en-US" sz="1600" b="1" dirty="0">
                <a:solidFill>
                  <a:srgbClr val="333333"/>
                </a:solidFill>
                <a:latin typeface="微软雅黑" panose="020B0503020204020204" pitchFamily="34" charset="-122"/>
                <a:ea typeface="微软雅黑" panose="020B0503020204020204" pitchFamily="34" charset="-122"/>
              </a:rPr>
              <a:t>二、  测试认证工作组工作进展  ：</a:t>
            </a:r>
            <a:endParaRPr lang="en-US" altLang="zh-CN" sz="1600" b="1" dirty="0">
              <a:solidFill>
                <a:srgbClr val="333333"/>
              </a:solidFill>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sz="1600" b="1" dirty="0">
              <a:solidFill>
                <a:srgbClr val="333333"/>
              </a:solidFill>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600" dirty="0">
                <a:solidFill>
                  <a:srgbClr val="333333"/>
                </a:solidFill>
                <a:latin typeface="微软雅黑" panose="020B0503020204020204" pitchFamily="34" charset="-122"/>
                <a:ea typeface="微软雅黑" panose="020B0503020204020204" pitchFamily="34" charset="-122"/>
              </a:rPr>
              <a:t>     生主任给出几个专家讨论确定的</a:t>
            </a:r>
            <a:r>
              <a:rPr lang="en-US" altLang="zh-CN" sz="1600" dirty="0">
                <a:solidFill>
                  <a:srgbClr val="333333"/>
                </a:solidFill>
                <a:latin typeface="微软雅黑" panose="020B0503020204020204" pitchFamily="34" charset="-122"/>
                <a:ea typeface="微软雅黑" panose="020B0503020204020204" pitchFamily="34" charset="-122"/>
              </a:rPr>
              <a:t>2</a:t>
            </a:r>
            <a:r>
              <a:rPr lang="zh-CN" altLang="en-US" sz="1600" dirty="0">
                <a:solidFill>
                  <a:srgbClr val="333333"/>
                </a:solidFill>
                <a:latin typeface="微软雅黑" panose="020B0503020204020204" pitchFamily="34" charset="-122"/>
                <a:ea typeface="微软雅黑" panose="020B0503020204020204" pitchFamily="34" charset="-122"/>
              </a:rPr>
              <a:t>个管理办法文件，（</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产品评价机构确定的管理规定</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产品评价管理办法</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，这</a:t>
            </a:r>
            <a:r>
              <a:rPr lang="en-US" altLang="zh-CN" sz="1600" dirty="0">
                <a:solidFill>
                  <a:srgbClr val="333333"/>
                </a:solidFill>
                <a:latin typeface="微软雅黑" panose="020B0503020204020204" pitchFamily="34" charset="-122"/>
                <a:ea typeface="微软雅黑" panose="020B0503020204020204" pitchFamily="34" charset="-122"/>
              </a:rPr>
              <a:t>2</a:t>
            </a:r>
            <a:r>
              <a:rPr lang="zh-CN" altLang="en-US" sz="1600" dirty="0">
                <a:solidFill>
                  <a:srgbClr val="333333"/>
                </a:solidFill>
                <a:latin typeface="微软雅黑" panose="020B0503020204020204" pitchFamily="34" charset="-122"/>
                <a:ea typeface="微软雅黑" panose="020B0503020204020204" pitchFamily="34" charset="-122"/>
              </a:rPr>
              <a:t>个文件是联盟开展测试评价的基本文件，需经过联盟理事会通过后发布。发布这</a:t>
            </a:r>
            <a:r>
              <a:rPr lang="en-US" altLang="zh-CN" sz="1600" dirty="0">
                <a:solidFill>
                  <a:srgbClr val="333333"/>
                </a:solidFill>
                <a:latin typeface="微软雅黑" panose="020B0503020204020204" pitchFamily="34" charset="-122"/>
                <a:ea typeface="微软雅黑" panose="020B0503020204020204" pitchFamily="34" charset="-122"/>
              </a:rPr>
              <a:t>2</a:t>
            </a:r>
            <a:r>
              <a:rPr lang="zh-CN" altLang="en-US" sz="1600" dirty="0">
                <a:solidFill>
                  <a:srgbClr val="333333"/>
                </a:solidFill>
                <a:latin typeface="微软雅黑" panose="020B0503020204020204" pitchFamily="34" charset="-122"/>
                <a:ea typeface="微软雅黑" panose="020B0503020204020204" pitchFamily="34" charset="-122"/>
              </a:rPr>
              <a:t>个文件，就是联盟此项工作的启动。</a:t>
            </a:r>
            <a:endParaRPr lang="en-US" altLang="zh-CN" sz="1600" dirty="0">
              <a:solidFill>
                <a:srgbClr val="333333"/>
              </a:solidFill>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1600" dirty="0">
                <a:solidFill>
                  <a:srgbClr val="333333"/>
                </a:solidFill>
                <a:latin typeface="微软雅黑" panose="020B0503020204020204" pitchFamily="34" charset="-122"/>
                <a:ea typeface="微软雅黑" panose="020B0503020204020204" pitchFamily="34" charset="-122"/>
              </a:rPr>
              <a:t>     </a:t>
            </a:r>
            <a:r>
              <a:rPr kumimoji="0" lang="zh-CN" altLang="en-US" sz="1600" i="0" u="none" strike="noStrike" cap="none" normalizeH="0" baseline="0" dirty="0">
                <a:ln>
                  <a:noFill/>
                </a:ln>
                <a:solidFill>
                  <a:srgbClr val="333333"/>
                </a:solidFill>
                <a:effectLst/>
                <a:latin typeface="微软雅黑" panose="020B0503020204020204" pitchFamily="34" charset="-122"/>
                <a:ea typeface="微软雅黑" panose="020B0503020204020204" pitchFamily="34" charset="-122"/>
              </a:rPr>
              <a:t>计划八月底前和生主任组织专家委员会做专题讨论联盟认证管理文件议题，规则评审和标准评审分两次会议。预计九月份发布一个标准，十一月份发布两个标准。</a:t>
            </a:r>
            <a:endParaRPr kumimoji="0" lang="zh-CN" altLang="en-US" sz="1050" i="0" u="none" strike="noStrike" cap="none" normalizeH="0" baseline="0" dirty="0">
              <a:ln>
                <a:noFill/>
              </a:ln>
              <a:solidFill>
                <a:srgbClr val="000000"/>
              </a:solidFill>
              <a:effectLst/>
              <a:ea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600" b="1" i="0" u="none" strike="noStrike" cap="none" normalizeH="0" baseline="0" dirty="0">
              <a:ln>
                <a:noFill/>
              </a:ln>
              <a:solidFill>
                <a:srgbClr val="333333"/>
              </a:solidFill>
              <a:effectLst/>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dirty="0">
                <a:ln>
                  <a:noFill/>
                </a:ln>
                <a:solidFill>
                  <a:srgbClr val="333333"/>
                </a:solidFill>
                <a:effectLst/>
                <a:latin typeface="微软雅黑" panose="020B0503020204020204" pitchFamily="34" charset="-122"/>
                <a:ea typeface="微软雅黑" panose="020B0503020204020204" pitchFamily="34" charset="-122"/>
              </a:rPr>
              <a:t>具体措施：</a:t>
            </a:r>
            <a:br>
              <a:rPr kumimoji="0" lang="zh-CN" altLang="en-US" sz="1600" b="1" i="0" u="none" strike="noStrike" cap="none" normalizeH="0" baseline="0" dirty="0">
                <a:ln>
                  <a:noFill/>
                </a:ln>
                <a:solidFill>
                  <a:srgbClr val="333333"/>
                </a:solidFill>
                <a:effectLst/>
                <a:latin typeface="微软雅黑" panose="020B0503020204020204" pitchFamily="34" charset="-122"/>
                <a:ea typeface="微软雅黑" panose="020B0503020204020204" pitchFamily="34" charset="-122"/>
              </a:rPr>
            </a:br>
            <a:endParaRPr kumimoji="0" lang="zh-CN"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1</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CQC</a:t>
            </a:r>
            <a:r>
              <a:rPr kumimoji="0" lang="zh-CN" altLang="en-US" sz="1800" i="0" u="none" strike="noStrike" cap="none" normalizeH="0" baseline="0" dirty="0">
                <a:ln>
                  <a:noFill/>
                </a:ln>
                <a:solidFill>
                  <a:srgbClr val="1F497D"/>
                </a:solidFill>
                <a:effectLst/>
                <a:latin typeface="楷体" panose="02010609060101010101" pitchFamily="49" charset="-122"/>
                <a:ea typeface="楷体" panose="02010609060101010101" pitchFamily="49" charset="-122"/>
              </a:rPr>
              <a:t>认证</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文件初稿</a:t>
            </a:r>
            <a:r>
              <a:rPr kumimoji="0" lang="zh-CN" altLang="en-US" sz="1800" i="0" u="none" strike="noStrike" cap="none" normalizeH="0" baseline="0" dirty="0">
                <a:ln>
                  <a:noFill/>
                </a:ln>
                <a:solidFill>
                  <a:srgbClr val="1F497D"/>
                </a:solidFill>
                <a:effectLst/>
                <a:latin typeface="楷体" panose="02010609060101010101" pitchFamily="49" charset="-122"/>
                <a:ea typeface="楷体" panose="02010609060101010101" pitchFamily="49" charset="-122"/>
              </a:rPr>
              <a:t>交付</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时间由兴海总整体组织确定；明确认证框架、认证规则；形成测试发证的文档、明确      流程，做好认证发布建设对接</a:t>
            </a:r>
            <a:r>
              <a:rPr kumimoji="0" lang="zh-CN" altLang="en-US" sz="1800" i="0" u="none" strike="noStrike" cap="none" normalizeH="0" baseline="0" dirty="0">
                <a:ln>
                  <a:noFill/>
                </a:ln>
                <a:solidFill>
                  <a:srgbClr val="1F497D"/>
                </a:solidFill>
                <a:effectLst/>
                <a:latin typeface="楷体" panose="02010609060101010101" pitchFamily="49" charset="-122"/>
                <a:ea typeface="楷体" panose="02010609060101010101" pitchFamily="49" charset="-122"/>
              </a:rPr>
              <a:t>。</a:t>
            </a:r>
            <a:endParaRPr kumimoji="0" lang="zh-CN" altLang="en-US" sz="105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    兴海总与生主任沟通，把专委会会议具体时间确定下来，在北京组织召开现场会议。</a:t>
            </a:r>
            <a:endParaRPr kumimoji="0" lang="zh-CN" altLang="en-US" sz="105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3</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、 加强移动、信通院等专家组成员单位的沟通。</a:t>
            </a:r>
            <a:endParaRPr kumimoji="0" lang="zh-CN" altLang="en-US" sz="105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4</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9</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月</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15</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日无线电大会请范大卫和张志良共同推进，是否发布标准再议；</a:t>
            </a:r>
            <a:endParaRPr kumimoji="0" lang="zh-CN" altLang="en-US" sz="105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5</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、 海外认证先不要急，确定合作图谱、总体方案、中长期合作兼顾短期合作方案后再推进，</a:t>
            </a:r>
            <a:endParaRPr kumimoji="0" lang="zh-CN" altLang="en-US" sz="105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sz="1600" b="1" dirty="0">
              <a:solidFill>
                <a:srgbClr val="333333"/>
              </a:solidFill>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600" b="1" dirty="0">
                <a:solidFill>
                  <a:srgbClr val="333333"/>
                </a:solidFill>
                <a:latin typeface="微软雅黑" panose="020B0503020204020204" pitchFamily="34" charset="-122"/>
                <a:ea typeface="微软雅黑" panose="020B0503020204020204" pitchFamily="34" charset="-122"/>
              </a:rPr>
              <a:t>需解决问题</a:t>
            </a:r>
            <a:r>
              <a:rPr kumimoji="0" lang="zh-CN" altLang="en-US" sz="1800" b="0" i="0" u="none" strike="noStrike" cap="none" normalizeH="0" baseline="0" dirty="0">
                <a:ln>
                  <a:noFill/>
                </a:ln>
                <a:solidFill>
                  <a:srgbClr val="000000"/>
                </a:solidFill>
                <a:effectLst/>
                <a:latin typeface="仿宋" panose="02010609060101010101" pitchFamily="49" charset="-122"/>
                <a:ea typeface="仿宋" panose="02010609060101010101" pitchFamily="49" charset="-122"/>
              </a:rPr>
              <a:t/>
            </a:r>
            <a:br>
              <a:rPr kumimoji="0" lang="zh-CN" altLang="en-US" sz="1800" b="0" i="0" u="none" strike="noStrike" cap="none" normalizeH="0" baseline="0" dirty="0">
                <a:ln>
                  <a:noFill/>
                </a:ln>
                <a:solidFill>
                  <a:srgbClr val="000000"/>
                </a:solidFill>
                <a:effectLst/>
                <a:latin typeface="仿宋" panose="02010609060101010101" pitchFamily="49" charset="-122"/>
                <a:ea typeface="仿宋" panose="02010609060101010101" pitchFamily="49" charset="-122"/>
              </a:rPr>
            </a:br>
            <a:endParaRPr kumimoji="0" lang="zh-CN" altLang="en-US" sz="1050" b="0" i="0" u="none" strike="noStrike" cap="none" normalizeH="0" baseline="0" dirty="0">
              <a:ln>
                <a:noFill/>
              </a:ln>
              <a:solidFill>
                <a:srgbClr val="000000"/>
              </a:solidFill>
              <a:effectLst/>
              <a:ea typeface="-apple-system"/>
            </a:endParaRPr>
          </a:p>
          <a:p>
            <a:pPr eaLnBrk="0" fontAlgn="base" hangingPunct="0">
              <a:spcBef>
                <a:spcPct val="0"/>
              </a:spcBef>
              <a:spcAft>
                <a:spcPct val="0"/>
              </a:spcAft>
            </a:pPr>
            <a:r>
              <a:rPr lang="en-US" altLang="zh-CN" dirty="0">
                <a:solidFill>
                  <a:srgbClr val="000000"/>
                </a:solidFill>
                <a:latin typeface="楷体" panose="02010609060101010101" pitchFamily="49" charset="-122"/>
                <a:ea typeface="楷体" panose="02010609060101010101" pitchFamily="49" charset="-122"/>
              </a:rPr>
              <a:t>1</a:t>
            </a:r>
            <a:r>
              <a:rPr lang="zh-CN" altLang="en-US" dirty="0">
                <a:solidFill>
                  <a:srgbClr val="000000"/>
                </a:solidFill>
                <a:latin typeface="楷体" panose="02010609060101010101" pitchFamily="49" charset="-122"/>
                <a:ea typeface="楷体" panose="02010609060101010101" pitchFamily="49" charset="-122"/>
              </a:rPr>
              <a:t>、 生主任专委会和</a:t>
            </a:r>
            <a:r>
              <a:rPr lang="en-US" altLang="zh-CN" dirty="0">
                <a:solidFill>
                  <a:srgbClr val="000000"/>
                </a:solidFill>
                <a:latin typeface="楷体" panose="02010609060101010101" pitchFamily="49" charset="-122"/>
                <a:ea typeface="楷体" panose="02010609060101010101" pitchFamily="49" charset="-122"/>
              </a:rPr>
              <a:t>CQC</a:t>
            </a:r>
            <a:r>
              <a:rPr lang="zh-CN" altLang="en-US" dirty="0">
                <a:solidFill>
                  <a:srgbClr val="000000"/>
                </a:solidFill>
                <a:latin typeface="楷体" panose="02010609060101010101" pitchFamily="49" charset="-122"/>
                <a:ea typeface="楷体" panose="02010609060101010101" pitchFamily="49" charset="-122"/>
              </a:rPr>
              <a:t>输出的管理文件的采纳和融合的方式？ </a:t>
            </a:r>
          </a:p>
          <a:p>
            <a:pPr eaLnBrk="0" fontAlgn="base" hangingPunct="0">
              <a:spcBef>
                <a:spcPct val="0"/>
              </a:spcBef>
              <a:spcAft>
                <a:spcPct val="0"/>
              </a:spcAft>
            </a:pPr>
            <a:r>
              <a:rPr lang="en-US" altLang="zh-CN" dirty="0">
                <a:solidFill>
                  <a:srgbClr val="000000"/>
                </a:solidFill>
                <a:latin typeface="楷体" panose="02010609060101010101" pitchFamily="49" charset="-122"/>
                <a:ea typeface="楷体" panose="02010609060101010101" pitchFamily="49" charset="-122"/>
              </a:rPr>
              <a:t>2</a:t>
            </a:r>
            <a:r>
              <a:rPr lang="zh-CN" altLang="en-US" dirty="0">
                <a:solidFill>
                  <a:srgbClr val="000000"/>
                </a:solidFill>
                <a:latin typeface="楷体" panose="02010609060101010101" pitchFamily="49" charset="-122"/>
                <a:ea typeface="楷体" panose="02010609060101010101" pitchFamily="49" charset="-122"/>
              </a:rPr>
              <a:t>、 如何保障测试认证体系符合国际化标准，英文版本，测试认证标准高质量输出。</a:t>
            </a:r>
          </a:p>
          <a:p>
            <a:pPr eaLnBrk="0" fontAlgn="base" hangingPunct="0">
              <a:spcBef>
                <a:spcPct val="0"/>
              </a:spcBef>
              <a:spcAft>
                <a:spcPct val="0"/>
              </a:spcAft>
            </a:pPr>
            <a:r>
              <a:rPr lang="en-US" altLang="zh-CN" dirty="0">
                <a:solidFill>
                  <a:srgbClr val="000000"/>
                </a:solidFill>
                <a:latin typeface="楷体" panose="02010609060101010101" pitchFamily="49" charset="-122"/>
                <a:ea typeface="楷体" panose="02010609060101010101" pitchFamily="49" charset="-122"/>
              </a:rPr>
              <a:t>3</a:t>
            </a:r>
            <a:r>
              <a:rPr lang="zh-CN" altLang="en-US" dirty="0">
                <a:solidFill>
                  <a:srgbClr val="000000"/>
                </a:solidFill>
                <a:latin typeface="楷体" panose="02010609060101010101" pitchFamily="49" charset="-122"/>
                <a:ea typeface="楷体" panose="02010609060101010101" pitchFamily="49" charset="-122"/>
              </a:rPr>
              <a:t>、 如何加强测试认证标准和体系建设的国际公司、组织、全球专家的参与度和贡献度。</a:t>
            </a:r>
            <a:endParaRPr lang="en-US" altLang="zh-CN" dirty="0">
              <a:solidFill>
                <a:srgbClr val="00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1607428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57167FC8-918E-09AC-EA87-5159792C58CE}"/>
              </a:ext>
            </a:extLst>
          </p:cNvPr>
          <p:cNvSpPr txBox="1"/>
          <p:nvPr/>
        </p:nvSpPr>
        <p:spPr>
          <a:xfrm>
            <a:off x="301656" y="995640"/>
            <a:ext cx="11764653" cy="542456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一、</a:t>
            </a:r>
            <a:r>
              <a:rPr kumimoji="0" lang="zh-CN" altLang="en-US" sz="16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 </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 </a:t>
            </a:r>
            <a:r>
              <a:rPr kumimoji="0" lang="zh-CN" altLang="en-US" sz="1600" b="1" i="0" u="none" strike="noStrike" cap="none" normalizeH="0" baseline="0" dirty="0">
                <a:ln>
                  <a:noFill/>
                </a:ln>
                <a:solidFill>
                  <a:srgbClr val="333333"/>
                </a:solidFill>
                <a:effectLst/>
                <a:latin typeface="微软雅黑" panose="020B0503020204020204" pitchFamily="34" charset="-122"/>
                <a:ea typeface="微软雅黑" panose="020B0503020204020204" pitchFamily="34" charset="-122"/>
              </a:rPr>
              <a:t>实验室测试进展：</a:t>
            </a:r>
            <a:endParaRPr kumimoji="0" lang="zh-CN"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灿芯现场总体测试进展</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32%</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。测试用例</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共设计用例</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80</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条，完成调试</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26</a:t>
            </a:r>
            <a:r>
              <a:rPr lang="zh-CN" altLang="en-US" dirty="0">
                <a:solidFill>
                  <a:srgbClr val="000000"/>
                </a:solidFill>
                <a:latin typeface="楷体" panose="02010609060101010101" pitchFamily="49" charset="-122"/>
                <a:ea typeface="楷体" panose="02010609060101010101" pitchFamily="49" charset="-122"/>
              </a:rPr>
              <a:t>；</a:t>
            </a:r>
            <a:endParaRPr lang="en-US" altLang="zh-CN" dirty="0">
              <a:solidFill>
                <a:srgbClr val="000000"/>
              </a:solidFill>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     HBTE</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现场总体测试进展</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80%</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。测试用例</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共设计用例</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52</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条，完成调试</a:t>
            </a:r>
            <a:r>
              <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43</a:t>
            </a:r>
            <a:r>
              <a:rPr kumimoji="0" lang="zh-CN" altLang="en-US"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rPr>
              <a:t>；</a:t>
            </a:r>
            <a:endPar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dirty="0">
                <a:solidFill>
                  <a:srgbClr val="000000"/>
                </a:solidFill>
                <a:latin typeface="楷体" panose="02010609060101010101" pitchFamily="49" charset="-122"/>
                <a:ea typeface="楷体" panose="02010609060101010101" pitchFamily="49" charset="-122"/>
              </a:rPr>
              <a:t>     </a:t>
            </a: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进度整体比计划要延迟一个月左右，计划在</a:t>
            </a:r>
            <a:r>
              <a:rPr kumimoji="0" lang="en-US" altLang="zh-CN"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8</a:t>
            </a: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月</a:t>
            </a:r>
            <a:r>
              <a:rPr kumimoji="0" lang="en-US" altLang="zh-CN"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15</a:t>
            </a: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日前进行验收，最迟推到</a:t>
            </a:r>
            <a:r>
              <a:rPr kumimoji="0" lang="en-US" altLang="zh-CN"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8</a:t>
            </a: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月</a:t>
            </a:r>
            <a:r>
              <a:rPr kumimoji="0" lang="en-US" altLang="zh-CN"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19</a:t>
            </a:r>
            <a:r>
              <a:rPr kumimoji="0" lang="zh-CN" altLang="en-US" sz="1800" i="0" u="none" strike="noStrike" cap="none" normalizeH="0" baseline="0" dirty="0">
                <a:ln>
                  <a:noFill/>
                </a:ln>
                <a:solidFill>
                  <a:srgbClr val="333333"/>
                </a:solidFill>
                <a:effectLst/>
                <a:latin typeface="楷体" panose="02010609060101010101" pitchFamily="49" charset="-122"/>
                <a:ea typeface="楷体" panose="02010609060101010101" pitchFamily="49" charset="-122"/>
              </a:rPr>
              <a:t>日，建立基础能力。</a:t>
            </a:r>
            <a:endParaRPr kumimoji="0" lang="en-US" altLang="zh-CN" sz="180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具体措施：</a:t>
            </a:r>
            <a:endParaRPr kumimoji="0" lang="zh-CN" altLang="en-US" sz="900" b="0" i="0" u="none" strike="noStrike" kern="1200" cap="none" spc="0" normalizeH="0" baseline="0" noProof="0" dirty="0">
              <a:ln>
                <a:noFill/>
              </a:ln>
              <a:solidFill>
                <a:srgbClr val="000000"/>
              </a:solidFill>
              <a:effectLst/>
              <a:uLnTx/>
              <a:uFillTx/>
              <a:latin typeface="Arial"/>
              <a:ea typeface="微软雅黑"/>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dirty="0">
                <a:latin typeface="楷体" panose="02010609060101010101" pitchFamily="49" charset="-122"/>
                <a:ea typeface="楷体" panose="02010609060101010101" pitchFamily="49" charset="-122"/>
              </a:rPr>
              <a:t>1</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、 优化测试用例规范，对应多少个测试、测试稳定性方案、测试用例与测试床，明确验收模式。</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dirty="0">
                <a:latin typeface="楷体" panose="02010609060101010101" pitchFamily="49" charset="-122"/>
                <a:ea typeface="楷体" panose="02010609060101010101" pitchFamily="49" charset="-122"/>
              </a:rPr>
              <a:t>2</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、 当前</a:t>
            </a:r>
            <a:r>
              <a:rPr kumimoji="0" lang="en-US" altLang="zh-CN" sz="1800" b="0" i="0" u="none" strike="noStrike" cap="none" normalizeH="0" baseline="0" dirty="0" err="1">
                <a:ln>
                  <a:noFill/>
                </a:ln>
                <a:effectLst/>
                <a:latin typeface="楷体" panose="02010609060101010101" pitchFamily="49" charset="-122"/>
                <a:ea typeface="楷体" panose="02010609060101010101" pitchFamily="49" charset="-122"/>
              </a:rPr>
              <a:t>yongxie</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a:t>
            </a:r>
            <a:r>
              <a:rPr kumimoji="0" lang="en-US" altLang="zh-CN" sz="1800" b="0" i="0" u="none" strike="noStrike" cap="none" normalizeH="0" baseline="0" dirty="0" err="1">
                <a:ln>
                  <a:noFill/>
                </a:ln>
                <a:effectLst/>
                <a:latin typeface="楷体" panose="02010609060101010101" pitchFamily="49" charset="-122"/>
                <a:ea typeface="楷体" panose="02010609060101010101" pitchFamily="49" charset="-122"/>
              </a:rPr>
              <a:t>canxing</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，思伯伦测试床调试还属于基础能力考察阶段，需要导入正式测试认证项目，确定三家的基础能力验收的方案。</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    未来测试对象的选择</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(AP)</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，测试辅助设备（</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STA</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）的选择要求还缺失，尽快给出技术要求；</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dirty="0">
                <a:latin typeface="楷体" panose="02010609060101010101" pitchFamily="49" charset="-122"/>
                <a:ea typeface="楷体" panose="02010609060101010101" pitchFamily="49" charset="-122"/>
              </a:rPr>
              <a:t>3</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、 即将发布的标准（园区和家庭），将草案及时向三大</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T</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的专家传递，请他们也同步搭建环境验证（主要是移动杭研所），倾听他们关于测试床建设的反馈。</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eaLnBrk="0" fontAlgn="base" hangingPunct="0">
              <a:spcBef>
                <a:spcPct val="0"/>
              </a:spcBef>
              <a:spcAft>
                <a:spcPct val="0"/>
              </a:spcAft>
              <a:defRPr/>
            </a:pPr>
            <a:r>
              <a:rPr lang="zh-CN" altLang="en-US" sz="1600" b="1" dirty="0">
                <a:solidFill>
                  <a:srgbClr val="333333"/>
                </a:solidFill>
                <a:latin typeface="微软雅黑" panose="020B0503020204020204" pitchFamily="34" charset="-122"/>
                <a:ea typeface="微软雅黑" panose="020B0503020204020204" pitchFamily="34" charset="-122"/>
              </a:rPr>
              <a:t>需解决问题：</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1</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两家机构在基础能力搭建时，各自对于选型规范理解出来的测试用例差异很大：</a:t>
            </a:r>
            <a:r>
              <a:rPr kumimoji="0" lang="en-US" altLang="zh-CN" sz="1800" b="0" i="0" u="none" strike="noStrike" cap="none" normalizeH="0" baseline="0" dirty="0" err="1">
                <a:ln>
                  <a:noFill/>
                </a:ln>
                <a:effectLst/>
                <a:latin typeface="楷体" panose="02010609060101010101" pitchFamily="49" charset="-122"/>
                <a:ea typeface="楷体" panose="02010609060101010101" pitchFamily="49" charset="-122"/>
              </a:rPr>
              <a:t>yongxie</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 XX</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个，</a:t>
            </a:r>
            <a:r>
              <a:rPr kumimoji="0" lang="en-US" altLang="zh-CN" sz="1800" b="0" i="0" u="none" strike="noStrike" cap="none" normalizeH="0" baseline="0" dirty="0" err="1">
                <a:ln>
                  <a:noFill/>
                </a:ln>
                <a:effectLst/>
                <a:latin typeface="楷体" panose="02010609060101010101" pitchFamily="49" charset="-122"/>
                <a:ea typeface="楷体" panose="02010609060101010101" pitchFamily="49" charset="-122"/>
              </a:rPr>
              <a:t>canxing</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 XX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个，请安排专家组人员协调一下，确认最终的数量；</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2</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两家、三家机构测试结果的可比性、测试结果一致性（同一产品：不同测试时间、不同测试床、不同测试人员</a:t>
            </a: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）考察，需要测试部专家给出控制方案；</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3</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测试床的软件版本如何发布和管控？总的测试床硬件、软件报价，总的测试周期控制</a:t>
            </a:r>
            <a:r>
              <a:rPr lang="zh-CN" altLang="en-US" dirty="0">
                <a:latin typeface="楷体" panose="02010609060101010101" pitchFamily="49" charset="-122"/>
                <a:ea typeface="楷体" panose="02010609060101010101" pitchFamily="49" charset="-122"/>
              </a:rPr>
              <a:t>。</a:t>
            </a:r>
            <a:endParaRPr kumimoji="0" lang="zh-CN" altLang="en-US" sz="105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rPr>
              <a:t>4</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cs typeface="Times New Roman" panose="02020603050405020304" pitchFamily="18" charset="0"/>
              </a:rPr>
              <a:t>  </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测试标准和测试数据评价分级方式是否还维持金银铜三级？</a:t>
            </a:r>
            <a:endPar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dirty="0">
                <a:latin typeface="楷体" panose="02010609060101010101" pitchFamily="49" charset="-122"/>
                <a:ea typeface="楷体" panose="02010609060101010101" pitchFamily="49" charset="-122"/>
              </a:rPr>
              <a:t>5</a:t>
            </a:r>
            <a:r>
              <a:rPr kumimoji="0" lang="zh-CN" altLang="en-US" sz="1800" b="0" i="0" u="none" strike="noStrike" cap="none" normalizeH="0" baseline="0" dirty="0">
                <a:ln>
                  <a:noFill/>
                </a:ln>
                <a:effectLst/>
                <a:latin typeface="楷体" panose="02010609060101010101" pitchFamily="49" charset="-122"/>
                <a:ea typeface="楷体" panose="02010609060101010101" pitchFamily="49" charset="-122"/>
              </a:rPr>
              <a:t>、 测试部人员招聘加快进度。</a:t>
            </a:r>
            <a:endParaRPr kumimoji="0" lang="en-US" altLang="zh-CN" sz="1800" b="0" i="0" u="none" strike="noStrike" cap="none" normalizeH="0" baseline="0" dirty="0">
              <a:ln>
                <a:noFill/>
              </a:ln>
              <a:effectLst/>
              <a:latin typeface="楷体" panose="02010609060101010101" pitchFamily="49" charset="-122"/>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050" b="0" i="0" u="none" strike="noStrike" cap="none" normalizeH="0" baseline="0" dirty="0">
              <a:ln>
                <a:noFill/>
              </a:ln>
              <a:solidFill>
                <a:srgbClr val="000000"/>
              </a:solidFill>
              <a:effectLst/>
              <a:latin typeface="楷体" panose="02010609060101010101" pitchFamily="49" charset="-122"/>
              <a:ea typeface="楷体" panose="02010609060101010101" pitchFamily="49" charset="-122"/>
            </a:endParaRPr>
          </a:p>
        </p:txBody>
      </p:sp>
      <p:sp>
        <p:nvSpPr>
          <p:cNvPr id="8" name="标题 1">
            <a:extLst>
              <a:ext uri="{FF2B5EF4-FFF2-40B4-BE49-F238E27FC236}">
                <a16:creationId xmlns:a16="http://schemas.microsoft.com/office/drawing/2014/main" xmlns="" id="{8637313E-BDBF-C6D5-FF17-AA0C6CDA8394}"/>
              </a:ext>
            </a:extLst>
          </p:cNvPr>
          <p:cNvSpPr>
            <a:spLocks noGrp="1"/>
          </p:cNvSpPr>
          <p:nvPr>
            <p:ph type="title"/>
          </p:nvPr>
        </p:nvSpPr>
        <p:spPr>
          <a:xfrm>
            <a:off x="608330" y="189230"/>
            <a:ext cx="9654540" cy="705485"/>
          </a:xfrm>
        </p:spPr>
        <p:txBody>
          <a:bodyPr/>
          <a:lstStyle/>
          <a:p>
            <a:r>
              <a:rPr lang="zh-CN" altLang="en-US" dirty="0"/>
              <a:t>实验室建设</a:t>
            </a:r>
          </a:p>
        </p:txBody>
      </p:sp>
    </p:spTree>
    <p:extLst>
      <p:ext uri="{BB962C8B-B14F-4D97-AF65-F5344CB8AC3E}">
        <p14:creationId xmlns:p14="http://schemas.microsoft.com/office/powerpoint/2010/main" val="30489836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B3284EB-6E4D-B7D5-231D-F078FAA01870}"/>
              </a:ext>
            </a:extLst>
          </p:cNvPr>
          <p:cNvSpPr>
            <a:spLocks noGrp="1"/>
          </p:cNvSpPr>
          <p:nvPr>
            <p:ph type="title"/>
          </p:nvPr>
        </p:nvSpPr>
        <p:spPr/>
        <p:txBody>
          <a:bodyPr/>
          <a:lstStyle/>
          <a:p>
            <a:r>
              <a:rPr lang="zh-CN" altLang="en-US" dirty="0" smtClean="0"/>
              <a:t>新会员发展进展</a:t>
            </a:r>
            <a:endParaRPr lang="zh-CN" altLang="en-US" dirty="0"/>
          </a:p>
        </p:txBody>
      </p:sp>
      <p:graphicFrame>
        <p:nvGraphicFramePr>
          <p:cNvPr id="5" name="表格 4">
            <a:extLst>
              <a:ext uri="{FF2B5EF4-FFF2-40B4-BE49-F238E27FC236}">
                <a16:creationId xmlns:a16="http://schemas.microsoft.com/office/drawing/2014/main" xmlns="" id="{ECDAA8B1-8EA3-9D18-37EF-7E57370BE241}"/>
              </a:ext>
            </a:extLst>
          </p:cNvPr>
          <p:cNvGraphicFramePr>
            <a:graphicFrameLocks noGrp="1"/>
          </p:cNvGraphicFramePr>
          <p:nvPr>
            <p:extLst>
              <p:ext uri="{D42A27DB-BD31-4B8C-83A1-F6EECF244321}">
                <p14:modId xmlns:p14="http://schemas.microsoft.com/office/powerpoint/2010/main" val="1021763431"/>
              </p:ext>
            </p:extLst>
          </p:nvPr>
        </p:nvGraphicFramePr>
        <p:xfrm>
          <a:off x="654021" y="1180038"/>
          <a:ext cx="10030120" cy="4946973"/>
        </p:xfrm>
        <a:graphic>
          <a:graphicData uri="http://schemas.openxmlformats.org/drawingml/2006/table">
            <a:tbl>
              <a:tblPr firstRow="1" firstCol="1" bandRow="1">
                <a:tableStyleId>{5C22544A-7EE6-4342-B048-85BDC9FD1C3A}</a:tableStyleId>
              </a:tblPr>
              <a:tblGrid>
                <a:gridCol w="557706">
                  <a:extLst>
                    <a:ext uri="{9D8B030D-6E8A-4147-A177-3AD203B41FA5}">
                      <a16:colId xmlns:a16="http://schemas.microsoft.com/office/drawing/2014/main" xmlns="" val="4270190492"/>
                    </a:ext>
                  </a:extLst>
                </a:gridCol>
                <a:gridCol w="4993609">
                  <a:extLst>
                    <a:ext uri="{9D8B030D-6E8A-4147-A177-3AD203B41FA5}">
                      <a16:colId xmlns:a16="http://schemas.microsoft.com/office/drawing/2014/main" xmlns="" val="1518301439"/>
                    </a:ext>
                  </a:extLst>
                </a:gridCol>
                <a:gridCol w="4478805">
                  <a:extLst>
                    <a:ext uri="{9D8B030D-6E8A-4147-A177-3AD203B41FA5}">
                      <a16:colId xmlns:a16="http://schemas.microsoft.com/office/drawing/2014/main" xmlns="" val="941709444"/>
                    </a:ext>
                  </a:extLst>
                </a:gridCol>
              </a:tblGrid>
              <a:tr h="447005">
                <a:tc>
                  <a:txBody>
                    <a:bodyPr/>
                    <a:lstStyle/>
                    <a:p>
                      <a:pPr algn="just"/>
                      <a:r>
                        <a:rPr lang="zh-CN" sz="1800" kern="100" dirty="0">
                          <a:effectLst/>
                        </a:rPr>
                        <a:t>序号</a:t>
                      </a:r>
                      <a:r>
                        <a:rPr lang="en-US" sz="1800" kern="100" dirty="0">
                          <a:effectLst/>
                        </a:rPr>
                        <a:t> </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1800" kern="100" dirty="0">
                          <a:effectLst/>
                        </a:rPr>
                        <a:t>会员名称</a:t>
                      </a:r>
                      <a:r>
                        <a:rPr lang="en-US" sz="1800" kern="100" dirty="0">
                          <a:effectLst/>
                        </a:rPr>
                        <a:t> </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1800" kern="100" dirty="0">
                          <a:effectLst/>
                        </a:rPr>
                        <a:t>备注</a:t>
                      </a:r>
                      <a:r>
                        <a:rPr lang="en-US" sz="1800" kern="100" dirty="0">
                          <a:effectLst/>
                        </a:rPr>
                        <a:t> </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extLst>
                  <a:ext uri="{0D108BD9-81ED-4DB2-BD59-A6C34878D82A}">
                    <a16:rowId xmlns:a16="http://schemas.microsoft.com/office/drawing/2014/main" xmlns="" val="1388794722"/>
                  </a:ext>
                </a:extLst>
              </a:tr>
              <a:tr h="387404">
                <a:tc>
                  <a:txBody>
                    <a:bodyPr/>
                    <a:lstStyle/>
                    <a:p>
                      <a:pPr algn="just"/>
                      <a:r>
                        <a:rPr lang="en-US" sz="2000" kern="100">
                          <a:effectLst/>
                        </a:rPr>
                        <a:t>1 </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中国电信股份有限公司广州研究院</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3791723109"/>
                  </a:ext>
                </a:extLst>
              </a:tr>
              <a:tr h="387404">
                <a:tc>
                  <a:txBody>
                    <a:bodyPr/>
                    <a:lstStyle/>
                    <a:p>
                      <a:pPr algn="just"/>
                      <a:r>
                        <a:rPr lang="en-US" sz="2000" kern="100">
                          <a:effectLst/>
                        </a:rPr>
                        <a:t>2</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泰尔融创</a:t>
                      </a:r>
                      <a:r>
                        <a:rPr lang="en-US" sz="2000" kern="100" dirty="0">
                          <a:effectLst/>
                          <a:latin typeface="楷体" panose="02010609060101010101" pitchFamily="49" charset="-122"/>
                          <a:ea typeface="楷体" panose="02010609060101010101" pitchFamily="49" charset="-122"/>
                        </a:rPr>
                        <a:t>(</a:t>
                      </a:r>
                      <a:r>
                        <a:rPr lang="zh-CN" sz="2000" kern="100" dirty="0">
                          <a:effectLst/>
                          <a:latin typeface="楷体" panose="02010609060101010101" pitchFamily="49" charset="-122"/>
                          <a:ea typeface="楷体" panose="02010609060101010101" pitchFamily="49" charset="-122"/>
                        </a:rPr>
                        <a:t>北京</a:t>
                      </a:r>
                      <a:r>
                        <a:rPr lang="en-US" sz="2000" kern="100" dirty="0">
                          <a:effectLst/>
                          <a:latin typeface="楷体" panose="02010609060101010101" pitchFamily="49" charset="-122"/>
                          <a:ea typeface="楷体" panose="02010609060101010101" pitchFamily="49" charset="-122"/>
                        </a:rPr>
                        <a:t>)</a:t>
                      </a:r>
                      <a:r>
                        <a:rPr lang="zh-CN" sz="2000" kern="100" dirty="0">
                          <a:effectLst/>
                          <a:latin typeface="楷体" panose="02010609060101010101" pitchFamily="49" charset="-122"/>
                          <a:ea typeface="楷体" panose="02010609060101010101" pitchFamily="49" charset="-122"/>
                        </a:rPr>
                        <a:t>科技有限公司</a:t>
                      </a:r>
                      <a:r>
                        <a:rPr lang="en-US" sz="2000" kern="100" dirty="0">
                          <a:effectLst/>
                          <a:latin typeface="楷体" panose="02010609060101010101" pitchFamily="49" charset="-122"/>
                          <a:ea typeface="楷体" panose="02010609060101010101" pitchFamily="49" charset="-122"/>
                        </a:rPr>
                        <a:t> </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会员协议签订完成</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1498283482"/>
                  </a:ext>
                </a:extLst>
              </a:tr>
              <a:tr h="387404">
                <a:tc>
                  <a:txBody>
                    <a:bodyPr/>
                    <a:lstStyle/>
                    <a:p>
                      <a:pPr algn="just"/>
                      <a:r>
                        <a:rPr lang="en-US" sz="2000" kern="100">
                          <a:effectLst/>
                        </a:rPr>
                        <a:t>3</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施耐德电气</a:t>
                      </a:r>
                      <a:r>
                        <a:rPr lang="en-US" sz="2000" kern="100" dirty="0">
                          <a:effectLst/>
                          <a:latin typeface="楷体" panose="02010609060101010101" pitchFamily="49" charset="-122"/>
                          <a:ea typeface="楷体" panose="02010609060101010101" pitchFamily="49" charset="-122"/>
                        </a:rPr>
                        <a:t>(</a:t>
                      </a:r>
                      <a:r>
                        <a:rPr lang="zh-CN" sz="2000" kern="100" dirty="0">
                          <a:effectLst/>
                          <a:latin typeface="楷体" panose="02010609060101010101" pitchFamily="49" charset="-122"/>
                          <a:ea typeface="楷体" panose="02010609060101010101" pitchFamily="49" charset="-122"/>
                        </a:rPr>
                        <a:t>中国</a:t>
                      </a:r>
                      <a:r>
                        <a:rPr lang="en-US" sz="2000" kern="100" dirty="0">
                          <a:effectLst/>
                          <a:latin typeface="楷体" panose="02010609060101010101" pitchFamily="49" charset="-122"/>
                          <a:ea typeface="楷体" panose="02010609060101010101" pitchFamily="49" charset="-122"/>
                        </a:rPr>
                        <a:t>)</a:t>
                      </a:r>
                      <a:r>
                        <a:rPr lang="zh-CN" sz="2000" kern="100" dirty="0">
                          <a:effectLst/>
                          <a:latin typeface="楷体" panose="02010609060101010101" pitchFamily="49" charset="-122"/>
                          <a:ea typeface="楷体" panose="02010609060101010101" pitchFamily="49" charset="-122"/>
                        </a:rPr>
                        <a:t>有限公司</a:t>
                      </a:r>
                      <a:r>
                        <a:rPr lang="en-US" sz="2000" kern="100" dirty="0">
                          <a:effectLst/>
                          <a:latin typeface="楷体" panose="02010609060101010101" pitchFamily="49" charset="-122"/>
                          <a:ea typeface="楷体" panose="02010609060101010101" pitchFamily="49" charset="-122"/>
                        </a:rPr>
                        <a:t> </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3864216502"/>
                  </a:ext>
                </a:extLst>
              </a:tr>
              <a:tr h="387404">
                <a:tc>
                  <a:txBody>
                    <a:bodyPr/>
                    <a:lstStyle/>
                    <a:p>
                      <a:pPr algn="just"/>
                      <a:r>
                        <a:rPr lang="en-US" sz="2000" kern="100">
                          <a:effectLst/>
                        </a:rPr>
                        <a:t>4</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深圳市大数据研究院</a:t>
                      </a:r>
                      <a:r>
                        <a:rPr lang="en-US" sz="2000" kern="100" dirty="0">
                          <a:effectLst/>
                          <a:latin typeface="楷体" panose="02010609060101010101" pitchFamily="49" charset="-122"/>
                          <a:ea typeface="楷体" panose="02010609060101010101" pitchFamily="49" charset="-122"/>
                        </a:rPr>
                        <a:t> </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会员协议签订中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3937764739"/>
                  </a:ext>
                </a:extLst>
              </a:tr>
              <a:tr h="387404">
                <a:tc>
                  <a:txBody>
                    <a:bodyPr/>
                    <a:lstStyle/>
                    <a:p>
                      <a:pPr algn="just"/>
                      <a:r>
                        <a:rPr lang="en-US" sz="2000" kern="100">
                          <a:effectLst/>
                        </a:rPr>
                        <a:t>5</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深圳得翼通信技术有限公司</a:t>
                      </a:r>
                      <a:r>
                        <a:rPr lang="en-US" sz="2000" kern="100" dirty="0">
                          <a:effectLst/>
                          <a:latin typeface="楷体" panose="02010609060101010101" pitchFamily="49" charset="-122"/>
                          <a:ea typeface="楷体" panose="02010609060101010101" pitchFamily="49" charset="-122"/>
                        </a:rPr>
                        <a:t> </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会员申请表填写中</a:t>
                      </a:r>
                      <a:r>
                        <a:rPr lang="en-US" sz="2000" kern="100" dirty="0">
                          <a:effectLst/>
                          <a:latin typeface="楷体" panose="02010609060101010101" pitchFamily="49" charset="-122"/>
                          <a:ea typeface="楷体" panose="02010609060101010101" pitchFamily="49" charset="-122"/>
                        </a:rPr>
                        <a:t> </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3220806107"/>
                  </a:ext>
                </a:extLst>
              </a:tr>
              <a:tr h="387404">
                <a:tc>
                  <a:txBody>
                    <a:bodyPr/>
                    <a:lstStyle/>
                    <a:p>
                      <a:pPr algn="just"/>
                      <a:r>
                        <a:rPr lang="en-US" sz="2000" kern="100">
                          <a:effectLst/>
                        </a:rPr>
                        <a:t>6 </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a:solidFill>
                            <a:srgbClr val="FF0000"/>
                          </a:solidFill>
                          <a:effectLst/>
                          <a:latin typeface="楷体" panose="02010609060101010101" pitchFamily="49" charset="-122"/>
                          <a:ea typeface="楷体" panose="02010609060101010101" pitchFamily="49" charset="-122"/>
                        </a:rPr>
                        <a:t>广州汽车集团股份有限公司汽车工程研究院</a:t>
                      </a:r>
                      <a:endParaRPr lang="zh-CN" sz="2000" kern="10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12757555"/>
                  </a:ext>
                </a:extLst>
              </a:tr>
              <a:tr h="452538">
                <a:tc>
                  <a:txBody>
                    <a:bodyPr/>
                    <a:lstStyle/>
                    <a:p>
                      <a:pPr algn="just"/>
                      <a:r>
                        <a:rPr lang="en-US" sz="2000" kern="100">
                          <a:effectLst/>
                        </a:rPr>
                        <a:t>7 </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solidFill>
                            <a:srgbClr val="FF0000"/>
                          </a:solidFill>
                          <a:effectLst/>
                          <a:latin typeface="楷体" panose="02010609060101010101" pitchFamily="49" charset="-122"/>
                          <a:ea typeface="楷体" panose="02010609060101010101" pitchFamily="49" charset="-122"/>
                        </a:rPr>
                        <a:t>深圳市中承科技有限公司</a:t>
                      </a:r>
                      <a:endParaRPr lang="zh-CN" sz="20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1715092545"/>
                  </a:ext>
                </a:extLst>
              </a:tr>
              <a:tr h="387404">
                <a:tc>
                  <a:txBody>
                    <a:bodyPr/>
                    <a:lstStyle/>
                    <a:p>
                      <a:pPr algn="just"/>
                      <a:r>
                        <a:rPr lang="en-US" sz="2000" kern="100">
                          <a:effectLst/>
                        </a:rPr>
                        <a:t>8</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a:solidFill>
                            <a:srgbClr val="FF0000"/>
                          </a:solidFill>
                          <a:effectLst/>
                          <a:latin typeface="楷体" panose="02010609060101010101" pitchFamily="49" charset="-122"/>
                          <a:ea typeface="楷体" panose="02010609060101010101" pitchFamily="49" charset="-122"/>
                        </a:rPr>
                        <a:t>四川长虹新网科技有限责任公司</a:t>
                      </a:r>
                      <a:endParaRPr lang="zh-CN" sz="2000" kern="10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4276636524"/>
                  </a:ext>
                </a:extLst>
              </a:tr>
              <a:tr h="387404">
                <a:tc>
                  <a:txBody>
                    <a:bodyPr/>
                    <a:lstStyle/>
                    <a:p>
                      <a:pPr algn="just"/>
                      <a:r>
                        <a:rPr lang="en-US" sz="2000" kern="100">
                          <a:effectLst/>
                        </a:rPr>
                        <a:t>9</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a:solidFill>
                            <a:srgbClr val="FF0000"/>
                          </a:solidFill>
                          <a:effectLst/>
                          <a:latin typeface="楷体" panose="02010609060101010101" pitchFamily="49" charset="-122"/>
                          <a:ea typeface="楷体" panose="02010609060101010101" pitchFamily="49" charset="-122"/>
                        </a:rPr>
                        <a:t>莱特波特（上海）电子技术有限公司</a:t>
                      </a:r>
                      <a:endParaRPr lang="zh-CN" sz="2000" kern="10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会员协议签订中</a:t>
                      </a:r>
                      <a:r>
                        <a:rPr lang="en-US" sz="2000" kern="100">
                          <a:effectLst/>
                          <a:latin typeface="楷体" panose="02010609060101010101" pitchFamily="49" charset="-122"/>
                          <a:ea typeface="楷体" panose="02010609060101010101" pitchFamily="49" charset="-122"/>
                        </a:rPr>
                        <a:t>  </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1443578867"/>
                  </a:ext>
                </a:extLst>
              </a:tr>
              <a:tr h="387404">
                <a:tc>
                  <a:txBody>
                    <a:bodyPr/>
                    <a:lstStyle/>
                    <a:p>
                      <a:pPr algn="just"/>
                      <a:r>
                        <a:rPr lang="en-US" sz="2000" kern="100">
                          <a:effectLst/>
                        </a:rPr>
                        <a:t>10</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a:solidFill>
                            <a:srgbClr val="FF0000"/>
                          </a:solidFill>
                          <a:effectLst/>
                          <a:latin typeface="楷体" panose="02010609060101010101" pitchFamily="49" charset="-122"/>
                          <a:ea typeface="楷体" panose="02010609060101010101" pitchFamily="49" charset="-122"/>
                        </a:rPr>
                        <a:t>深圳东昇射频技术有限公司</a:t>
                      </a:r>
                      <a:endParaRPr lang="zh-CN" sz="2000" kern="10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a:effectLst/>
                          <a:latin typeface="楷体" panose="02010609060101010101" pitchFamily="49" charset="-122"/>
                          <a:ea typeface="楷体" panose="02010609060101010101" pitchFamily="49" charset="-122"/>
                        </a:rPr>
                        <a:t>会员申请表填写中</a:t>
                      </a:r>
                      <a:endParaRPr lang="zh-CN" sz="2000" kern="10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608793720"/>
                  </a:ext>
                </a:extLst>
              </a:tr>
              <a:tr h="387404">
                <a:tc>
                  <a:txBody>
                    <a:bodyPr/>
                    <a:lstStyle/>
                    <a:p>
                      <a:pPr algn="just"/>
                      <a:r>
                        <a:rPr lang="en-US" sz="2000" kern="100" dirty="0">
                          <a:effectLst/>
                        </a:rPr>
                        <a:t>11</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71755" marR="9525" marT="71755" marB="0"/>
                </a:tc>
                <a:tc>
                  <a:txBody>
                    <a:bodyPr/>
                    <a:lstStyle/>
                    <a:p>
                      <a:pPr algn="just"/>
                      <a:r>
                        <a:rPr lang="zh-CN" sz="2000" kern="100" dirty="0">
                          <a:solidFill>
                            <a:srgbClr val="FF0000"/>
                          </a:solidFill>
                          <a:effectLst/>
                          <a:latin typeface="楷体" panose="02010609060101010101" pitchFamily="49" charset="-122"/>
                          <a:ea typeface="楷体" panose="02010609060101010101" pitchFamily="49" charset="-122"/>
                        </a:rPr>
                        <a:t>紫光展锐（上海）科技有限公司</a:t>
                      </a:r>
                      <a:endParaRPr lang="zh-CN" sz="2000" kern="100" dirty="0">
                        <a:solidFill>
                          <a:srgbClr val="FF0000"/>
                        </a:solidFill>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tc>
                  <a:txBody>
                    <a:bodyPr/>
                    <a:lstStyle/>
                    <a:p>
                      <a:pPr algn="just"/>
                      <a:r>
                        <a:rPr lang="zh-CN" sz="2000" kern="100" dirty="0">
                          <a:effectLst/>
                          <a:latin typeface="楷体" panose="02010609060101010101" pitchFamily="49" charset="-122"/>
                          <a:ea typeface="楷体" panose="02010609060101010101" pitchFamily="49" charset="-122"/>
                        </a:rPr>
                        <a:t>准备入会沟通中</a:t>
                      </a:r>
                      <a:endParaRPr 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71755" marR="9525" marT="71755" marB="0"/>
                </a:tc>
                <a:extLst>
                  <a:ext uri="{0D108BD9-81ED-4DB2-BD59-A6C34878D82A}">
                    <a16:rowId xmlns:a16="http://schemas.microsoft.com/office/drawing/2014/main" xmlns="" val="3818016775"/>
                  </a:ext>
                </a:extLst>
              </a:tr>
            </a:tbl>
          </a:graphicData>
        </a:graphic>
      </p:graphicFrame>
    </p:spTree>
    <p:extLst>
      <p:ext uri="{BB962C8B-B14F-4D97-AF65-F5344CB8AC3E}">
        <p14:creationId xmlns:p14="http://schemas.microsoft.com/office/powerpoint/2010/main" val="34930899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0" y="2749550"/>
            <a:ext cx="5104765" cy="1198880"/>
          </a:xfrm>
          <a:prstGeom prst="rect">
            <a:avLst/>
          </a:prstGeom>
          <a:noFill/>
          <a:ln>
            <a:noFill/>
          </a:ln>
        </p:spPr>
        <p:txBody>
          <a:bodyPr wrap="square" rtlCol="0" anchor="t">
            <a:spAutoFit/>
          </a:bodyPr>
          <a:lstStyle/>
          <a:p>
            <a:pPr algn="ctr"/>
            <a:r>
              <a:rPr lang="zh-CN" altLang="en-US" sz="7200" b="1">
                <a:ln w="6600">
                  <a:solidFill>
                    <a:schemeClr val="accent2"/>
                  </a:solidFill>
                  <a:prstDash val="solid"/>
                </a:ln>
                <a:solidFill>
                  <a:srgbClr val="FFFFFF"/>
                </a:solidFill>
                <a:effectLst>
                  <a:outerShdw dist="38100" dir="2700000" algn="tl" rotWithShape="0">
                    <a:schemeClr val="accent2"/>
                  </a:outerShdw>
                </a:effectLst>
              </a:rPr>
              <a:t>谢</a:t>
            </a:r>
            <a:r>
              <a:rPr lang="en-US" altLang="zh-CN" sz="7200" b="1">
                <a:ln w="6600">
                  <a:solidFill>
                    <a:schemeClr val="accent2"/>
                  </a:solidFill>
                  <a:prstDash val="solid"/>
                </a:ln>
                <a:solidFill>
                  <a:srgbClr val="FFFFFF"/>
                </a:solidFill>
                <a:effectLst>
                  <a:outerShdw dist="38100" dir="2700000" algn="tl" rotWithShape="0">
                    <a:schemeClr val="accent2"/>
                  </a:outerShdw>
                </a:effectLst>
              </a:rPr>
              <a:t> </a:t>
            </a:r>
            <a:r>
              <a:rPr lang="zh-CN" altLang="en-US" sz="7200" b="1">
                <a:ln w="6600">
                  <a:solidFill>
                    <a:schemeClr val="accent2"/>
                  </a:solidFill>
                  <a:prstDash val="solid"/>
                </a:ln>
                <a:solidFill>
                  <a:srgbClr val="FFFFFF"/>
                </a:solidFill>
                <a:effectLst>
                  <a:outerShdw dist="38100" dir="2700000" algn="tl" rotWithShape="0">
                    <a:schemeClr val="accent2"/>
                  </a:outerShdw>
                </a:effectLst>
              </a:rPr>
              <a:t>谢</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ViY2JkMjU3NGYzZTEwMzZmMGFkZWViYmNkYWU3NDI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176_1*b*1"/>
  <p:tag name="KSO_WM_TEMPLATE_CATEGORY" val="custom"/>
  <p:tag name="KSO_WM_TEMPLATE_INDEX" val="20205176"/>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TABLE_BEAUTIFY" val="smartTable{cc9d3878-c521-4dd1-a0c1-102bf1c2f842}"/>
</p:tagLst>
</file>

<file path=ppt/tags/tag25.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AEACE"/>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8360</TotalTime>
  <Words>8255</Words>
  <Application>Microsoft Office PowerPoint</Application>
  <PresentationFormat>自定义</PresentationFormat>
  <Paragraphs>1682</Paragraphs>
  <Slides>74</Slides>
  <Notes>7</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74</vt:i4>
      </vt:variant>
    </vt:vector>
  </HeadingPairs>
  <TitlesOfParts>
    <vt:vector size="77" baseType="lpstr">
      <vt:lpstr>Office 主题​​</vt:lpstr>
      <vt:lpstr>文档</vt:lpstr>
      <vt:lpstr>Document</vt:lpstr>
      <vt:lpstr>WAA联盟秘书处联席会议第五次会议             </vt:lpstr>
      <vt:lpstr>目录</vt:lpstr>
      <vt:lpstr>行政人事遗留问题 </vt:lpstr>
      <vt:lpstr>议题：行政人事遗留任务汇报</vt:lpstr>
      <vt:lpstr>IT遗留问题 </vt:lpstr>
      <vt:lpstr>议题：WAA Mailing List 系统（硬件部分）</vt:lpstr>
      <vt:lpstr>议题：WAA Mailing List 系统（软件部分）</vt:lpstr>
      <vt:lpstr>议题：WAA Mailing List 系统（业务策略）</vt:lpstr>
      <vt:lpstr>议题：WAA 官网相关问题（官网稳定性）</vt:lpstr>
      <vt:lpstr>议题：WAA 官网相关问题（百度 SEO）</vt:lpstr>
      <vt:lpstr>议题：WAA 官网相关问题（Google SEO）</vt:lpstr>
      <vt:lpstr>议题：WAA 官网相关问题（Bing SEO）</vt:lpstr>
      <vt:lpstr>会员管理</vt:lpstr>
      <vt:lpstr>一、现阶段总体情况</vt:lpstr>
      <vt:lpstr>PowerPoint 演示文稿</vt:lpstr>
      <vt:lpstr>二、新发展会员情况汇总</vt:lpstr>
      <vt:lpstr>PowerPoint 演示文稿</vt:lpstr>
      <vt:lpstr>三、目标完成度情况</vt:lpstr>
      <vt:lpstr>WAA 园区办公性能评测 标准开发完成里程碑汇报</vt:lpstr>
      <vt:lpstr>项目基本信息 – 新华三加入-其他无变化</vt:lpstr>
      <vt:lpstr>项目总体进展情况</vt:lpstr>
      <vt:lpstr>项目交付件完成情况和建议</vt:lpstr>
      <vt:lpstr>园区场景网络设备性能评测系列标准设想</vt:lpstr>
      <vt:lpstr>联盟测试认证和实验室（含测试床）建设进展</vt:lpstr>
      <vt:lpstr>《园区办公场景性能评测项目》：认证开发工作计划</vt:lpstr>
      <vt:lpstr>本次汇报申请决策</vt:lpstr>
      <vt:lpstr>提案管理 </vt:lpstr>
      <vt:lpstr>议题：提案管理</vt:lpstr>
      <vt:lpstr>项目管理</vt:lpstr>
      <vt:lpstr>议题：项目管理汇报</vt:lpstr>
      <vt:lpstr>议题：联盟文稿编号管理</vt:lpstr>
      <vt:lpstr>目前编号</vt:lpstr>
      <vt:lpstr>议题：项目管理遗留问题汇报</vt:lpstr>
      <vt:lpstr>提案载体及要素</vt:lpstr>
      <vt:lpstr>联盟 ACD 类型</vt:lpstr>
      <vt:lpstr>议题：项目管理遗留问题汇报</vt:lpstr>
      <vt:lpstr>第二次专家委员会议程 </vt:lpstr>
      <vt:lpstr>议题：第二次专家委员会议程</vt:lpstr>
      <vt:lpstr>联盟运营情况 </vt:lpstr>
      <vt:lpstr>议题：联盟运营情况汇报</vt:lpstr>
      <vt:lpstr>夏季论坛业务目标总结</vt:lpstr>
      <vt:lpstr>夏季论坛数据</vt:lpstr>
      <vt:lpstr>下一年度营销、运营工作盘点和建议</vt:lpstr>
      <vt:lpstr>WAA 品牌形象</vt:lpstr>
      <vt:lpstr>WAA 下半年事件计划</vt:lpstr>
      <vt:lpstr>常规营销+运营内容分类</vt:lpstr>
      <vt:lpstr>媒介管理</vt:lpstr>
      <vt:lpstr>PowerPoint 演示文稿</vt:lpstr>
      <vt:lpstr>联盟标准制定及认证体系流程</vt:lpstr>
      <vt:lpstr>联盟组织架构</vt:lpstr>
      <vt:lpstr>WAA 业务介绍</vt:lpstr>
      <vt:lpstr>PowerPoint 演示文稿</vt:lpstr>
      <vt:lpstr>他山之石---3gpp 组织结构</vt:lpstr>
      <vt:lpstr>他山之石--- 3gpp 用提案保障开放透明</vt:lpstr>
      <vt:lpstr>他山之石--- 3gpp 典型工作流</vt:lpstr>
      <vt:lpstr>WAA 标准制定方法</vt:lpstr>
      <vt:lpstr>提案载体及要素</vt:lpstr>
      <vt:lpstr>联盟 ACD 类型</vt:lpstr>
      <vt:lpstr>会议通用流程，适用于一般讨论、工作推进组、项目组</vt:lpstr>
      <vt:lpstr>技术标准开发总体流程</vt:lpstr>
      <vt:lpstr>测试认证规范开发总体流程</vt:lpstr>
      <vt:lpstr>临时机构设立主要流程</vt:lpstr>
      <vt:lpstr>PowerPoint 演示文稿</vt:lpstr>
      <vt:lpstr>认证服务建设一般要求</vt:lpstr>
      <vt:lpstr>第三方实验室管理流程</vt:lpstr>
      <vt:lpstr>大客户共建</vt:lpstr>
      <vt:lpstr>第三方实验室业务服务管理主要流程</vt:lpstr>
      <vt:lpstr>测试认证和实验室建设 </vt:lpstr>
      <vt:lpstr>PowerPoint 演示文稿</vt:lpstr>
      <vt:lpstr>议题：测试认证和实验室建设</vt:lpstr>
      <vt:lpstr>测试认证体系搭建</vt:lpstr>
      <vt:lpstr>实验室建设</vt:lpstr>
      <vt:lpstr>新会员发展进展</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Grace</dc:creator>
  <cp:lastModifiedBy>496158652@qq.com</cp:lastModifiedBy>
  <cp:revision>516</cp:revision>
  <cp:lastPrinted>2023-04-06T05:14:05Z</cp:lastPrinted>
  <dcterms:created xsi:type="dcterms:W3CDTF">2019-06-19T02:08:00Z</dcterms:created>
  <dcterms:modified xsi:type="dcterms:W3CDTF">2023-08-09T03:39:32Z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2052-11.1.0.11691</vt:lpwstr>
  </property>
  <property fmtid="{D5CDD505-2E9C-101B-9397-08002B2CF9AE}" pid="3" name="ICV">
    <vt:lpwstr>1E3F08F5B0734CB68AC6CCC0D33561AF</vt:lpwstr>
  </property>
</Properties>
</file>